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22.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303" r:id="rId2"/>
    <p:sldId id="257" r:id="rId3"/>
    <p:sldId id="258" r:id="rId4"/>
    <p:sldId id="259" r:id="rId5"/>
    <p:sldId id="260" r:id="rId6"/>
    <p:sldId id="261" r:id="rId7"/>
    <p:sldId id="275" r:id="rId8"/>
    <p:sldId id="271" r:id="rId9"/>
    <p:sldId id="272" r:id="rId10"/>
    <p:sldId id="274" r:id="rId11"/>
    <p:sldId id="277" r:id="rId12"/>
    <p:sldId id="270" r:id="rId13"/>
    <p:sldId id="304" r:id="rId14"/>
    <p:sldId id="583" r:id="rId15"/>
    <p:sldId id="673" r:id="rId16"/>
    <p:sldId id="674" r:id="rId17"/>
    <p:sldId id="604" r:id="rId18"/>
    <p:sldId id="676" r:id="rId19"/>
    <p:sldId id="675" r:id="rId20"/>
    <p:sldId id="600" r:id="rId21"/>
    <p:sldId id="592" r:id="rId22"/>
  </p:sldIdLst>
  <p:sldSz cx="20104100" cy="11309350"/>
  <p:notesSz cx="20104100" cy="1130935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2A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62" autoAdjust="0"/>
  </p:normalViewPr>
  <p:slideViewPr>
    <p:cSldViewPr>
      <p:cViewPr varScale="1">
        <p:scale>
          <a:sx n="34" d="100"/>
          <a:sy n="34" d="100"/>
        </p:scale>
        <p:origin x="1000" y="5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EDF611C2-A1A7-4D2D-80DE-443BBCE9615F}" type="datetimeFigureOut">
              <a:rPr lang="es-ES" smtClean="0"/>
              <a:t>02/09/2024</a:t>
            </a:fld>
            <a:endParaRPr lang="es-ES"/>
          </a:p>
        </p:txBody>
      </p:sp>
      <p:sp>
        <p:nvSpPr>
          <p:cNvPr id="4" name="Marcador de imagen de diapositiva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8F7CC9C6-EC43-48FD-A21E-E13443C4F4F0}" type="slidenum">
              <a:rPr lang="es-ES" smtClean="0"/>
              <a:t>‹Nº›</a:t>
            </a:fld>
            <a:endParaRPr lang="es-ES"/>
          </a:p>
        </p:txBody>
      </p:sp>
    </p:spTree>
    <p:extLst>
      <p:ext uri="{BB962C8B-B14F-4D97-AF65-F5344CB8AC3E}">
        <p14:creationId xmlns:p14="http://schemas.microsoft.com/office/powerpoint/2010/main" val="2679739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F7CC9C6-EC43-48FD-A21E-E13443C4F4F0}" type="slidenum">
              <a:rPr lang="es-ES" smtClean="0"/>
              <a:t>2</a:t>
            </a:fld>
            <a:endParaRPr lang="es-ES"/>
          </a:p>
        </p:txBody>
      </p:sp>
    </p:spTree>
    <p:extLst>
      <p:ext uri="{BB962C8B-B14F-4D97-AF65-F5344CB8AC3E}">
        <p14:creationId xmlns:p14="http://schemas.microsoft.com/office/powerpoint/2010/main" val="3169443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F7CC9C6-EC43-48FD-A21E-E13443C4F4F0}" type="slidenum">
              <a:rPr lang="es-ES" smtClean="0"/>
              <a:t>7</a:t>
            </a:fld>
            <a:endParaRPr lang="es-ES"/>
          </a:p>
        </p:txBody>
      </p:sp>
    </p:spTree>
    <p:extLst>
      <p:ext uri="{BB962C8B-B14F-4D97-AF65-F5344CB8AC3E}">
        <p14:creationId xmlns:p14="http://schemas.microsoft.com/office/powerpoint/2010/main" val="2712464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950" b="1" i="0">
                <a:solidFill>
                  <a:srgbClr val="D52A26"/>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3300"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950" b="1" i="0">
                <a:solidFill>
                  <a:srgbClr val="D52A26"/>
                </a:solidFill>
                <a:latin typeface="Arial"/>
                <a:cs typeface="Arial"/>
              </a:defRPr>
            </a:lvl1pPr>
          </a:lstStyle>
          <a:p>
            <a:endParaRPr/>
          </a:p>
        </p:txBody>
      </p:sp>
      <p:sp>
        <p:nvSpPr>
          <p:cNvPr id="3" name="Holder 3"/>
          <p:cNvSpPr>
            <a:spLocks noGrp="1"/>
          </p:cNvSpPr>
          <p:nvPr>
            <p:ph sz="half" idx="2"/>
          </p:nvPr>
        </p:nvSpPr>
        <p:spPr>
          <a:xfrm>
            <a:off x="1421811" y="3055264"/>
            <a:ext cx="6450330" cy="6274434"/>
          </a:xfrm>
          <a:prstGeom prst="rect">
            <a:avLst/>
          </a:prstGeom>
        </p:spPr>
        <p:txBody>
          <a:bodyPr wrap="square" lIns="0" tIns="0" rIns="0" bIns="0">
            <a:spAutoFit/>
          </a:bodyPr>
          <a:lstStyle>
            <a:lvl1pPr>
              <a:defRPr sz="3300" b="1" i="0">
                <a:solidFill>
                  <a:schemeClr val="tx1"/>
                </a:solidFill>
                <a:latin typeface="Arial"/>
                <a:cs typeface="Arial"/>
              </a:defRPr>
            </a:lvl1pPr>
          </a:lstStyle>
          <a:p>
            <a:endParaRPr/>
          </a:p>
        </p:txBody>
      </p:sp>
      <p:sp>
        <p:nvSpPr>
          <p:cNvPr id="4" name="Holder 4"/>
          <p:cNvSpPr>
            <a:spLocks noGrp="1"/>
          </p:cNvSpPr>
          <p:nvPr>
            <p:ph sz="half" idx="3"/>
          </p:nvPr>
        </p:nvSpPr>
        <p:spPr>
          <a:xfrm>
            <a:off x="11002671" y="3014691"/>
            <a:ext cx="6535419" cy="5745480"/>
          </a:xfrm>
          <a:prstGeom prst="rect">
            <a:avLst/>
          </a:prstGeom>
        </p:spPr>
        <p:txBody>
          <a:bodyPr wrap="square" lIns="0" tIns="0" rIns="0" bIns="0">
            <a:spAutoFit/>
          </a:bodyPr>
          <a:lstStyle>
            <a:lvl1pPr>
              <a:defRPr sz="2850" b="1" i="0">
                <a:solidFill>
                  <a:schemeClr val="bg1"/>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950" b="1" i="0">
                <a:solidFill>
                  <a:srgbClr val="D52A26"/>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6418125" y="2747036"/>
            <a:ext cx="3583392" cy="1144991"/>
          </a:xfrm>
          <a:prstGeom prst="rect">
            <a:avLst/>
          </a:prstGeom>
        </p:spPr>
      </p:pic>
      <p:sp>
        <p:nvSpPr>
          <p:cNvPr id="17" name="bg object 17"/>
          <p:cNvSpPr/>
          <p:nvPr/>
        </p:nvSpPr>
        <p:spPr>
          <a:xfrm>
            <a:off x="1651990" y="2393524"/>
            <a:ext cx="2711450" cy="902969"/>
          </a:xfrm>
          <a:custGeom>
            <a:avLst/>
            <a:gdLst/>
            <a:ahLst/>
            <a:cxnLst/>
            <a:rect l="l" t="t" r="r" b="b"/>
            <a:pathLst>
              <a:path w="2711450" h="902970">
                <a:moveTo>
                  <a:pt x="701852" y="186575"/>
                </a:moveTo>
                <a:lnTo>
                  <a:pt x="696341" y="142163"/>
                </a:lnTo>
                <a:lnTo>
                  <a:pt x="681697" y="104038"/>
                </a:lnTo>
                <a:lnTo>
                  <a:pt x="658317" y="72110"/>
                </a:lnTo>
                <a:lnTo>
                  <a:pt x="626605" y="46240"/>
                </a:lnTo>
                <a:lnTo>
                  <a:pt x="586955" y="26314"/>
                </a:lnTo>
                <a:lnTo>
                  <a:pt x="539775" y="12230"/>
                </a:lnTo>
                <a:lnTo>
                  <a:pt x="532269" y="11074"/>
                </a:lnTo>
                <a:lnTo>
                  <a:pt x="532269" y="219659"/>
                </a:lnTo>
                <a:lnTo>
                  <a:pt x="527621" y="266941"/>
                </a:lnTo>
                <a:lnTo>
                  <a:pt x="512533" y="304800"/>
                </a:lnTo>
                <a:lnTo>
                  <a:pt x="495706" y="324726"/>
                </a:lnTo>
                <a:lnTo>
                  <a:pt x="495706" y="590397"/>
                </a:lnTo>
                <a:lnTo>
                  <a:pt x="490372" y="642632"/>
                </a:lnTo>
                <a:lnTo>
                  <a:pt x="473303" y="684174"/>
                </a:lnTo>
                <a:lnTo>
                  <a:pt x="445922" y="715556"/>
                </a:lnTo>
                <a:lnTo>
                  <a:pt x="409587" y="737311"/>
                </a:lnTo>
                <a:lnTo>
                  <a:pt x="365721" y="749985"/>
                </a:lnTo>
                <a:lnTo>
                  <a:pt x="315709" y="754087"/>
                </a:lnTo>
                <a:lnTo>
                  <a:pt x="181178" y="754087"/>
                </a:lnTo>
                <a:lnTo>
                  <a:pt x="222491" y="501357"/>
                </a:lnTo>
                <a:lnTo>
                  <a:pt x="359498" y="501357"/>
                </a:lnTo>
                <a:lnTo>
                  <a:pt x="420839" y="506514"/>
                </a:lnTo>
                <a:lnTo>
                  <a:pt x="462953" y="522528"/>
                </a:lnTo>
                <a:lnTo>
                  <a:pt x="487400" y="550214"/>
                </a:lnTo>
                <a:lnTo>
                  <a:pt x="495706" y="590397"/>
                </a:lnTo>
                <a:lnTo>
                  <a:pt x="495706" y="324726"/>
                </a:lnTo>
                <a:lnTo>
                  <a:pt x="488188" y="333616"/>
                </a:lnTo>
                <a:lnTo>
                  <a:pt x="455739" y="353745"/>
                </a:lnTo>
                <a:lnTo>
                  <a:pt x="416382" y="365556"/>
                </a:lnTo>
                <a:lnTo>
                  <a:pt x="371246" y="369417"/>
                </a:lnTo>
                <a:lnTo>
                  <a:pt x="242951" y="369417"/>
                </a:lnTo>
                <a:lnTo>
                  <a:pt x="279679" y="141020"/>
                </a:lnTo>
                <a:lnTo>
                  <a:pt x="407708" y="141020"/>
                </a:lnTo>
                <a:lnTo>
                  <a:pt x="462953" y="145262"/>
                </a:lnTo>
                <a:lnTo>
                  <a:pt x="501599" y="158889"/>
                </a:lnTo>
                <a:lnTo>
                  <a:pt x="524433" y="183235"/>
                </a:lnTo>
                <a:lnTo>
                  <a:pt x="532269" y="219659"/>
                </a:lnTo>
                <a:lnTo>
                  <a:pt x="532269" y="11074"/>
                </a:lnTo>
                <a:lnTo>
                  <a:pt x="485457" y="3860"/>
                </a:lnTo>
                <a:lnTo>
                  <a:pt x="424408" y="1104"/>
                </a:lnTo>
                <a:lnTo>
                  <a:pt x="166649" y="1104"/>
                </a:lnTo>
                <a:lnTo>
                  <a:pt x="132994" y="30581"/>
                </a:lnTo>
                <a:lnTo>
                  <a:pt x="254" y="864565"/>
                </a:lnTo>
                <a:lnTo>
                  <a:pt x="0" y="878395"/>
                </a:lnTo>
                <a:lnTo>
                  <a:pt x="4445" y="887869"/>
                </a:lnTo>
                <a:lnTo>
                  <a:pt x="13576" y="893318"/>
                </a:lnTo>
                <a:lnTo>
                  <a:pt x="27419" y="895070"/>
                </a:lnTo>
                <a:lnTo>
                  <a:pt x="315544" y="895070"/>
                </a:lnTo>
                <a:lnTo>
                  <a:pt x="366433" y="892873"/>
                </a:lnTo>
                <a:lnTo>
                  <a:pt x="414134" y="886320"/>
                </a:lnTo>
                <a:lnTo>
                  <a:pt x="458393" y="875461"/>
                </a:lnTo>
                <a:lnTo>
                  <a:pt x="498970" y="860298"/>
                </a:lnTo>
                <a:lnTo>
                  <a:pt x="535597" y="840892"/>
                </a:lnTo>
                <a:lnTo>
                  <a:pt x="568045" y="817270"/>
                </a:lnTo>
                <a:lnTo>
                  <a:pt x="596036" y="789470"/>
                </a:lnTo>
                <a:lnTo>
                  <a:pt x="619340" y="757529"/>
                </a:lnTo>
                <a:lnTo>
                  <a:pt x="621093" y="754087"/>
                </a:lnTo>
                <a:lnTo>
                  <a:pt x="637717" y="721474"/>
                </a:lnTo>
                <a:lnTo>
                  <a:pt x="650887" y="681355"/>
                </a:lnTo>
                <a:lnTo>
                  <a:pt x="658622" y="637197"/>
                </a:lnTo>
                <a:lnTo>
                  <a:pt x="660654" y="589038"/>
                </a:lnTo>
                <a:lnTo>
                  <a:pt x="651979" y="526948"/>
                </a:lnTo>
                <a:lnTo>
                  <a:pt x="640410" y="501357"/>
                </a:lnTo>
                <a:lnTo>
                  <a:pt x="629932" y="478193"/>
                </a:lnTo>
                <a:lnTo>
                  <a:pt x="597128" y="443255"/>
                </a:lnTo>
                <a:lnTo>
                  <a:pt x="556247" y="422630"/>
                </a:lnTo>
                <a:lnTo>
                  <a:pt x="603046" y="397852"/>
                </a:lnTo>
                <a:lnTo>
                  <a:pt x="635431" y="369417"/>
                </a:lnTo>
                <a:lnTo>
                  <a:pt x="640321" y="365137"/>
                </a:lnTo>
                <a:lnTo>
                  <a:pt x="668451" y="326059"/>
                </a:lnTo>
                <a:lnTo>
                  <a:pt x="687819" y="282219"/>
                </a:lnTo>
                <a:lnTo>
                  <a:pt x="698830" y="235191"/>
                </a:lnTo>
                <a:lnTo>
                  <a:pt x="701852" y="186575"/>
                </a:lnTo>
                <a:close/>
              </a:path>
              <a:path w="2711450" h="902970">
                <a:moveTo>
                  <a:pt x="982675" y="228828"/>
                </a:moveTo>
                <a:lnTo>
                  <a:pt x="978966" y="220179"/>
                </a:lnTo>
                <a:lnTo>
                  <a:pt x="971054" y="215087"/>
                </a:lnTo>
                <a:lnTo>
                  <a:pt x="958900" y="213410"/>
                </a:lnTo>
                <a:lnTo>
                  <a:pt x="857250" y="213410"/>
                </a:lnTo>
                <a:lnTo>
                  <a:pt x="825995" y="241160"/>
                </a:lnTo>
                <a:lnTo>
                  <a:pt x="726541" y="865936"/>
                </a:lnTo>
                <a:lnTo>
                  <a:pt x="726186" y="878332"/>
                </a:lnTo>
                <a:lnTo>
                  <a:pt x="730351" y="887006"/>
                </a:lnTo>
                <a:lnTo>
                  <a:pt x="738746" y="892086"/>
                </a:lnTo>
                <a:lnTo>
                  <a:pt x="751128" y="893749"/>
                </a:lnTo>
                <a:lnTo>
                  <a:pt x="852627" y="893749"/>
                </a:lnTo>
                <a:lnTo>
                  <a:pt x="882561" y="865936"/>
                </a:lnTo>
                <a:lnTo>
                  <a:pt x="982167" y="241160"/>
                </a:lnTo>
                <a:lnTo>
                  <a:pt x="982675" y="228828"/>
                </a:lnTo>
                <a:close/>
              </a:path>
              <a:path w="2711450" h="902970">
                <a:moveTo>
                  <a:pt x="1018324" y="18173"/>
                </a:moveTo>
                <a:lnTo>
                  <a:pt x="1014450" y="9474"/>
                </a:lnTo>
                <a:lnTo>
                  <a:pt x="1006132" y="4356"/>
                </a:lnTo>
                <a:lnTo>
                  <a:pt x="993267" y="2679"/>
                </a:lnTo>
                <a:lnTo>
                  <a:pt x="889165" y="2679"/>
                </a:lnTo>
                <a:lnTo>
                  <a:pt x="857859" y="30581"/>
                </a:lnTo>
                <a:lnTo>
                  <a:pt x="844118" y="114198"/>
                </a:lnTo>
                <a:lnTo>
                  <a:pt x="844346" y="127406"/>
                </a:lnTo>
                <a:lnTo>
                  <a:pt x="848461" y="136525"/>
                </a:lnTo>
                <a:lnTo>
                  <a:pt x="856576" y="141820"/>
                </a:lnTo>
                <a:lnTo>
                  <a:pt x="868756" y="143535"/>
                </a:lnTo>
                <a:lnTo>
                  <a:pt x="974115" y="143535"/>
                </a:lnTo>
                <a:lnTo>
                  <a:pt x="1004062" y="114198"/>
                </a:lnTo>
                <a:lnTo>
                  <a:pt x="1017816" y="30581"/>
                </a:lnTo>
                <a:lnTo>
                  <a:pt x="1018324" y="18173"/>
                </a:lnTo>
                <a:close/>
              </a:path>
              <a:path w="2711450" h="902970">
                <a:moveTo>
                  <a:pt x="1547533" y="228828"/>
                </a:moveTo>
                <a:lnTo>
                  <a:pt x="1543697" y="220167"/>
                </a:lnTo>
                <a:lnTo>
                  <a:pt x="1535391" y="215074"/>
                </a:lnTo>
                <a:lnTo>
                  <a:pt x="1522463" y="213410"/>
                </a:lnTo>
                <a:lnTo>
                  <a:pt x="1128991" y="213410"/>
                </a:lnTo>
                <a:lnTo>
                  <a:pt x="1097686" y="241173"/>
                </a:lnTo>
                <a:lnTo>
                  <a:pt x="1083932" y="322478"/>
                </a:lnTo>
                <a:lnTo>
                  <a:pt x="1084135" y="334911"/>
                </a:lnTo>
                <a:lnTo>
                  <a:pt x="1088212" y="343598"/>
                </a:lnTo>
                <a:lnTo>
                  <a:pt x="1096276" y="348691"/>
                </a:lnTo>
                <a:lnTo>
                  <a:pt x="1108430" y="350354"/>
                </a:lnTo>
                <a:lnTo>
                  <a:pt x="1341945" y="350354"/>
                </a:lnTo>
                <a:lnTo>
                  <a:pt x="1011275" y="776706"/>
                </a:lnTo>
                <a:lnTo>
                  <a:pt x="990498" y="865936"/>
                </a:lnTo>
                <a:lnTo>
                  <a:pt x="990015" y="878344"/>
                </a:lnTo>
                <a:lnTo>
                  <a:pt x="993876" y="887018"/>
                </a:lnTo>
                <a:lnTo>
                  <a:pt x="1002233" y="892098"/>
                </a:lnTo>
                <a:lnTo>
                  <a:pt x="1015212" y="893762"/>
                </a:lnTo>
                <a:lnTo>
                  <a:pt x="1421345" y="893762"/>
                </a:lnTo>
                <a:lnTo>
                  <a:pt x="1451394" y="865936"/>
                </a:lnTo>
                <a:lnTo>
                  <a:pt x="1465186" y="784517"/>
                </a:lnTo>
                <a:lnTo>
                  <a:pt x="1465453" y="772388"/>
                </a:lnTo>
                <a:lnTo>
                  <a:pt x="1461287" y="764184"/>
                </a:lnTo>
                <a:lnTo>
                  <a:pt x="1452918" y="759536"/>
                </a:lnTo>
                <a:lnTo>
                  <a:pt x="1440548" y="758075"/>
                </a:lnTo>
                <a:lnTo>
                  <a:pt x="1196809" y="758075"/>
                </a:lnTo>
                <a:lnTo>
                  <a:pt x="1518513" y="340245"/>
                </a:lnTo>
                <a:lnTo>
                  <a:pt x="1536700" y="302069"/>
                </a:lnTo>
                <a:lnTo>
                  <a:pt x="1547050" y="241173"/>
                </a:lnTo>
                <a:lnTo>
                  <a:pt x="1547533" y="228828"/>
                </a:lnTo>
                <a:close/>
              </a:path>
              <a:path w="2711450" h="902970">
                <a:moveTo>
                  <a:pt x="2170252" y="225640"/>
                </a:moveTo>
                <a:lnTo>
                  <a:pt x="2164346" y="216852"/>
                </a:lnTo>
                <a:lnTo>
                  <a:pt x="2150846" y="213423"/>
                </a:lnTo>
                <a:lnTo>
                  <a:pt x="2023960" y="213423"/>
                </a:lnTo>
                <a:lnTo>
                  <a:pt x="1981212" y="232397"/>
                </a:lnTo>
                <a:lnTo>
                  <a:pt x="1785239" y="433006"/>
                </a:lnTo>
                <a:lnTo>
                  <a:pt x="1850555" y="26885"/>
                </a:lnTo>
                <a:lnTo>
                  <a:pt x="1850720" y="14579"/>
                </a:lnTo>
                <a:lnTo>
                  <a:pt x="1846135" y="6235"/>
                </a:lnTo>
                <a:lnTo>
                  <a:pt x="1837309" y="1498"/>
                </a:lnTo>
                <a:lnTo>
                  <a:pt x="1824723" y="0"/>
                </a:lnTo>
                <a:lnTo>
                  <a:pt x="1724444" y="0"/>
                </a:lnTo>
                <a:lnTo>
                  <a:pt x="1693189" y="26885"/>
                </a:lnTo>
                <a:lnTo>
                  <a:pt x="1559255" y="865936"/>
                </a:lnTo>
                <a:lnTo>
                  <a:pt x="1559725" y="878332"/>
                </a:lnTo>
                <a:lnTo>
                  <a:pt x="1564271" y="887006"/>
                </a:lnTo>
                <a:lnTo>
                  <a:pt x="1572806" y="892098"/>
                </a:lnTo>
                <a:lnTo>
                  <a:pt x="1585214" y="893749"/>
                </a:lnTo>
                <a:lnTo>
                  <a:pt x="1685531" y="893749"/>
                </a:lnTo>
                <a:lnTo>
                  <a:pt x="1716570" y="865936"/>
                </a:lnTo>
                <a:lnTo>
                  <a:pt x="1759026" y="594118"/>
                </a:lnTo>
                <a:lnTo>
                  <a:pt x="1900910" y="870940"/>
                </a:lnTo>
                <a:lnTo>
                  <a:pt x="1906689" y="879868"/>
                </a:lnTo>
                <a:lnTo>
                  <a:pt x="1914537" y="887120"/>
                </a:lnTo>
                <a:lnTo>
                  <a:pt x="1925218" y="891984"/>
                </a:lnTo>
                <a:lnTo>
                  <a:pt x="1939493" y="893749"/>
                </a:lnTo>
                <a:lnTo>
                  <a:pt x="2052370" y="893749"/>
                </a:lnTo>
                <a:lnTo>
                  <a:pt x="2065172" y="890714"/>
                </a:lnTo>
                <a:lnTo>
                  <a:pt x="2072868" y="882802"/>
                </a:lnTo>
                <a:lnTo>
                  <a:pt x="2075268" y="871829"/>
                </a:lnTo>
                <a:lnTo>
                  <a:pt x="2072182" y="859586"/>
                </a:lnTo>
                <a:lnTo>
                  <a:pt x="1888312" y="518033"/>
                </a:lnTo>
                <a:lnTo>
                  <a:pt x="2159254" y="250228"/>
                </a:lnTo>
                <a:lnTo>
                  <a:pt x="2168550" y="237528"/>
                </a:lnTo>
                <a:lnTo>
                  <a:pt x="2170252" y="225640"/>
                </a:lnTo>
                <a:close/>
              </a:path>
              <a:path w="2711450" h="902970">
                <a:moveTo>
                  <a:pt x="2710929" y="384492"/>
                </a:moveTo>
                <a:lnTo>
                  <a:pt x="2706344" y="331457"/>
                </a:lnTo>
                <a:lnTo>
                  <a:pt x="2691790" y="288391"/>
                </a:lnTo>
                <a:lnTo>
                  <a:pt x="2668917" y="257378"/>
                </a:lnTo>
                <a:lnTo>
                  <a:pt x="2636926" y="233184"/>
                </a:lnTo>
                <a:lnTo>
                  <a:pt x="2595651" y="215861"/>
                </a:lnTo>
                <a:lnTo>
                  <a:pt x="2544889" y="205447"/>
                </a:lnTo>
                <a:lnTo>
                  <a:pt x="2484488" y="201968"/>
                </a:lnTo>
                <a:lnTo>
                  <a:pt x="2428354" y="204647"/>
                </a:lnTo>
                <a:lnTo>
                  <a:pt x="2374061" y="212064"/>
                </a:lnTo>
                <a:lnTo>
                  <a:pt x="2324379" y="223316"/>
                </a:lnTo>
                <a:lnTo>
                  <a:pt x="2282063" y="237451"/>
                </a:lnTo>
                <a:lnTo>
                  <a:pt x="2257082" y="270624"/>
                </a:lnTo>
                <a:lnTo>
                  <a:pt x="2261006" y="344157"/>
                </a:lnTo>
                <a:lnTo>
                  <a:pt x="2325103" y="351751"/>
                </a:lnTo>
                <a:lnTo>
                  <a:pt x="2364181" y="341591"/>
                </a:lnTo>
                <a:lnTo>
                  <a:pt x="2407577" y="334264"/>
                </a:lnTo>
                <a:lnTo>
                  <a:pt x="2455075" y="331457"/>
                </a:lnTo>
                <a:lnTo>
                  <a:pt x="2507716" y="337489"/>
                </a:lnTo>
                <a:lnTo>
                  <a:pt x="2540978" y="356006"/>
                </a:lnTo>
                <a:lnTo>
                  <a:pt x="2556154" y="387629"/>
                </a:lnTo>
                <a:lnTo>
                  <a:pt x="2554554" y="433006"/>
                </a:lnTo>
                <a:lnTo>
                  <a:pt x="2547670" y="474865"/>
                </a:lnTo>
                <a:lnTo>
                  <a:pt x="2532951" y="475589"/>
                </a:lnTo>
                <a:lnTo>
                  <a:pt x="2532951" y="573913"/>
                </a:lnTo>
                <a:lnTo>
                  <a:pt x="2521394" y="646226"/>
                </a:lnTo>
                <a:lnTo>
                  <a:pt x="2509139" y="691235"/>
                </a:lnTo>
                <a:lnTo>
                  <a:pt x="2487498" y="730313"/>
                </a:lnTo>
                <a:lnTo>
                  <a:pt x="2456624" y="761123"/>
                </a:lnTo>
                <a:lnTo>
                  <a:pt x="2416657" y="781316"/>
                </a:lnTo>
                <a:lnTo>
                  <a:pt x="2367737" y="788568"/>
                </a:lnTo>
                <a:lnTo>
                  <a:pt x="2335326" y="783767"/>
                </a:lnTo>
                <a:lnTo>
                  <a:pt x="2312098" y="770242"/>
                </a:lnTo>
                <a:lnTo>
                  <a:pt x="2297988" y="749300"/>
                </a:lnTo>
                <a:lnTo>
                  <a:pt x="2292934" y="722287"/>
                </a:lnTo>
                <a:lnTo>
                  <a:pt x="2297442" y="679843"/>
                </a:lnTo>
                <a:lnTo>
                  <a:pt x="2337473" y="620382"/>
                </a:lnTo>
                <a:lnTo>
                  <a:pt x="2372372" y="601294"/>
                </a:lnTo>
                <a:lnTo>
                  <a:pt x="2416797" y="587883"/>
                </a:lnTo>
                <a:lnTo>
                  <a:pt x="2470429" y="579107"/>
                </a:lnTo>
                <a:lnTo>
                  <a:pt x="2532951" y="573913"/>
                </a:lnTo>
                <a:lnTo>
                  <a:pt x="2532951" y="475589"/>
                </a:lnTo>
                <a:lnTo>
                  <a:pt x="2452357" y="480910"/>
                </a:lnTo>
                <a:lnTo>
                  <a:pt x="2406472" y="486473"/>
                </a:lnTo>
                <a:lnTo>
                  <a:pt x="2362492" y="494322"/>
                </a:lnTo>
                <a:lnTo>
                  <a:pt x="2320950" y="504926"/>
                </a:lnTo>
                <a:lnTo>
                  <a:pt x="2282393" y="518718"/>
                </a:lnTo>
                <a:lnTo>
                  <a:pt x="2247341" y="536168"/>
                </a:lnTo>
                <a:lnTo>
                  <a:pt x="2189924" y="583819"/>
                </a:lnTo>
                <a:lnTo>
                  <a:pt x="2153031" y="651471"/>
                </a:lnTo>
                <a:lnTo>
                  <a:pt x="2143620" y="693940"/>
                </a:lnTo>
                <a:lnTo>
                  <a:pt x="2140953" y="742759"/>
                </a:lnTo>
                <a:lnTo>
                  <a:pt x="2146973" y="788085"/>
                </a:lnTo>
                <a:lnTo>
                  <a:pt x="2162911" y="827100"/>
                </a:lnTo>
                <a:lnTo>
                  <a:pt x="2188260" y="858913"/>
                </a:lnTo>
                <a:lnTo>
                  <a:pt x="2222449" y="882700"/>
                </a:lnTo>
                <a:lnTo>
                  <a:pt x="2264930" y="897597"/>
                </a:lnTo>
                <a:lnTo>
                  <a:pt x="2315172" y="902754"/>
                </a:lnTo>
                <a:lnTo>
                  <a:pt x="2379903" y="894549"/>
                </a:lnTo>
                <a:lnTo>
                  <a:pt x="2431923" y="873264"/>
                </a:lnTo>
                <a:lnTo>
                  <a:pt x="2472131" y="843864"/>
                </a:lnTo>
                <a:lnTo>
                  <a:pt x="2501468" y="811326"/>
                </a:lnTo>
                <a:lnTo>
                  <a:pt x="2496121" y="869683"/>
                </a:lnTo>
                <a:lnTo>
                  <a:pt x="2497086" y="879919"/>
                </a:lnTo>
                <a:lnTo>
                  <a:pt x="2501531" y="887476"/>
                </a:lnTo>
                <a:lnTo>
                  <a:pt x="2509748" y="892149"/>
                </a:lnTo>
                <a:lnTo>
                  <a:pt x="2521978" y="893749"/>
                </a:lnTo>
                <a:lnTo>
                  <a:pt x="2607068" y="893749"/>
                </a:lnTo>
                <a:lnTo>
                  <a:pt x="2637104" y="865936"/>
                </a:lnTo>
                <a:lnTo>
                  <a:pt x="2645841" y="811326"/>
                </a:lnTo>
                <a:lnTo>
                  <a:pt x="2649474" y="788568"/>
                </a:lnTo>
                <a:lnTo>
                  <a:pt x="2683802" y="573913"/>
                </a:lnTo>
                <a:lnTo>
                  <a:pt x="2706941" y="429247"/>
                </a:lnTo>
                <a:lnTo>
                  <a:pt x="2709011" y="414007"/>
                </a:lnTo>
                <a:lnTo>
                  <a:pt x="2710307" y="398995"/>
                </a:lnTo>
                <a:lnTo>
                  <a:pt x="2710929" y="384492"/>
                </a:lnTo>
                <a:close/>
              </a:path>
            </a:pathLst>
          </a:custGeom>
          <a:solidFill>
            <a:srgbClr val="1E2121"/>
          </a:solidFill>
        </p:spPr>
        <p:txBody>
          <a:bodyPr wrap="square" lIns="0" tIns="0" rIns="0" bIns="0" rtlCol="0"/>
          <a:lstStyle/>
          <a:p>
            <a:endParaRPr/>
          </a:p>
        </p:txBody>
      </p:sp>
      <p:sp>
        <p:nvSpPr>
          <p:cNvPr id="18" name="bg object 18"/>
          <p:cNvSpPr/>
          <p:nvPr/>
        </p:nvSpPr>
        <p:spPr>
          <a:xfrm>
            <a:off x="4416831" y="2396203"/>
            <a:ext cx="866140" cy="899794"/>
          </a:xfrm>
          <a:custGeom>
            <a:avLst/>
            <a:gdLst/>
            <a:ahLst/>
            <a:cxnLst/>
            <a:rect l="l" t="t" r="r" b="b"/>
            <a:pathLst>
              <a:path w="866139" h="899795">
                <a:moveTo>
                  <a:pt x="256578" y="226148"/>
                </a:moveTo>
                <a:lnTo>
                  <a:pt x="252831" y="217500"/>
                </a:lnTo>
                <a:lnTo>
                  <a:pt x="244843" y="212407"/>
                </a:lnTo>
                <a:lnTo>
                  <a:pt x="232676" y="210731"/>
                </a:lnTo>
                <a:lnTo>
                  <a:pt x="131076" y="210731"/>
                </a:lnTo>
                <a:lnTo>
                  <a:pt x="99771" y="238480"/>
                </a:lnTo>
                <a:lnTo>
                  <a:pt x="342" y="863257"/>
                </a:lnTo>
                <a:lnTo>
                  <a:pt x="0" y="875652"/>
                </a:lnTo>
                <a:lnTo>
                  <a:pt x="4152" y="884326"/>
                </a:lnTo>
                <a:lnTo>
                  <a:pt x="12522" y="889406"/>
                </a:lnTo>
                <a:lnTo>
                  <a:pt x="24828" y="891070"/>
                </a:lnTo>
                <a:lnTo>
                  <a:pt x="126466" y="891070"/>
                </a:lnTo>
                <a:lnTo>
                  <a:pt x="156578" y="863257"/>
                </a:lnTo>
                <a:lnTo>
                  <a:pt x="256032" y="238480"/>
                </a:lnTo>
                <a:lnTo>
                  <a:pt x="256578" y="226148"/>
                </a:lnTo>
                <a:close/>
              </a:path>
              <a:path w="866139" h="899795">
                <a:moveTo>
                  <a:pt x="292125" y="15494"/>
                </a:moveTo>
                <a:lnTo>
                  <a:pt x="288290" y="6794"/>
                </a:lnTo>
                <a:lnTo>
                  <a:pt x="279984" y="1676"/>
                </a:lnTo>
                <a:lnTo>
                  <a:pt x="267017" y="0"/>
                </a:lnTo>
                <a:lnTo>
                  <a:pt x="162902" y="0"/>
                </a:lnTo>
                <a:lnTo>
                  <a:pt x="131775" y="27901"/>
                </a:lnTo>
                <a:lnTo>
                  <a:pt x="117995" y="111518"/>
                </a:lnTo>
                <a:lnTo>
                  <a:pt x="118211" y="124726"/>
                </a:lnTo>
                <a:lnTo>
                  <a:pt x="122313" y="133845"/>
                </a:lnTo>
                <a:lnTo>
                  <a:pt x="130416" y="139141"/>
                </a:lnTo>
                <a:lnTo>
                  <a:pt x="142633" y="140855"/>
                </a:lnTo>
                <a:lnTo>
                  <a:pt x="247992" y="140855"/>
                </a:lnTo>
                <a:lnTo>
                  <a:pt x="277888" y="111518"/>
                </a:lnTo>
                <a:lnTo>
                  <a:pt x="291642" y="27901"/>
                </a:lnTo>
                <a:lnTo>
                  <a:pt x="292125" y="15494"/>
                </a:lnTo>
                <a:close/>
              </a:path>
              <a:path w="866139" h="899795">
                <a:moveTo>
                  <a:pt x="865822" y="367550"/>
                </a:moveTo>
                <a:lnTo>
                  <a:pt x="861263" y="328028"/>
                </a:lnTo>
                <a:lnTo>
                  <a:pt x="860679" y="322961"/>
                </a:lnTo>
                <a:lnTo>
                  <a:pt x="846772" y="285102"/>
                </a:lnTo>
                <a:lnTo>
                  <a:pt x="823899" y="254025"/>
                </a:lnTo>
                <a:lnTo>
                  <a:pt x="791895" y="229793"/>
                </a:lnTo>
                <a:lnTo>
                  <a:pt x="750595" y="212420"/>
                </a:lnTo>
                <a:lnTo>
                  <a:pt x="699833" y="201968"/>
                </a:lnTo>
                <a:lnTo>
                  <a:pt x="639445" y="198475"/>
                </a:lnTo>
                <a:lnTo>
                  <a:pt x="583285" y="201193"/>
                </a:lnTo>
                <a:lnTo>
                  <a:pt x="528993" y="208699"/>
                </a:lnTo>
                <a:lnTo>
                  <a:pt x="479285" y="220014"/>
                </a:lnTo>
                <a:lnTo>
                  <a:pt x="436905" y="234162"/>
                </a:lnTo>
                <a:lnTo>
                  <a:pt x="412089" y="267093"/>
                </a:lnTo>
                <a:lnTo>
                  <a:pt x="415912" y="340817"/>
                </a:lnTo>
                <a:lnTo>
                  <a:pt x="417842" y="351955"/>
                </a:lnTo>
                <a:lnTo>
                  <a:pt x="424205" y="358838"/>
                </a:lnTo>
                <a:lnTo>
                  <a:pt x="433781" y="361467"/>
                </a:lnTo>
                <a:lnTo>
                  <a:pt x="445439" y="359816"/>
                </a:lnTo>
                <a:lnTo>
                  <a:pt x="479971" y="348361"/>
                </a:lnTo>
                <a:lnTo>
                  <a:pt x="519010" y="338150"/>
                </a:lnTo>
                <a:lnTo>
                  <a:pt x="562381" y="330835"/>
                </a:lnTo>
                <a:lnTo>
                  <a:pt x="609866" y="328028"/>
                </a:lnTo>
                <a:lnTo>
                  <a:pt x="662584" y="334086"/>
                </a:lnTo>
                <a:lnTo>
                  <a:pt x="695883" y="352628"/>
                </a:lnTo>
                <a:lnTo>
                  <a:pt x="711085" y="384251"/>
                </a:lnTo>
                <a:lnTo>
                  <a:pt x="709536" y="429501"/>
                </a:lnTo>
                <a:lnTo>
                  <a:pt x="702564" y="471347"/>
                </a:lnTo>
                <a:lnTo>
                  <a:pt x="687806" y="472071"/>
                </a:lnTo>
                <a:lnTo>
                  <a:pt x="687806" y="570496"/>
                </a:lnTo>
                <a:lnTo>
                  <a:pt x="676376" y="642899"/>
                </a:lnTo>
                <a:lnTo>
                  <a:pt x="664095" y="687870"/>
                </a:lnTo>
                <a:lnTo>
                  <a:pt x="642442" y="726948"/>
                </a:lnTo>
                <a:lnTo>
                  <a:pt x="611568" y="757745"/>
                </a:lnTo>
                <a:lnTo>
                  <a:pt x="571614" y="777913"/>
                </a:lnTo>
                <a:lnTo>
                  <a:pt x="522719" y="785152"/>
                </a:lnTo>
                <a:lnTo>
                  <a:pt x="490220" y="780351"/>
                </a:lnTo>
                <a:lnTo>
                  <a:pt x="466979" y="766851"/>
                </a:lnTo>
                <a:lnTo>
                  <a:pt x="452932" y="745985"/>
                </a:lnTo>
                <a:lnTo>
                  <a:pt x="448005" y="719099"/>
                </a:lnTo>
                <a:lnTo>
                  <a:pt x="452488" y="676554"/>
                </a:lnTo>
                <a:lnTo>
                  <a:pt x="492455" y="617067"/>
                </a:lnTo>
                <a:lnTo>
                  <a:pt x="527329" y="597979"/>
                </a:lnTo>
                <a:lnTo>
                  <a:pt x="571715" y="584568"/>
                </a:lnTo>
                <a:lnTo>
                  <a:pt x="625309" y="575767"/>
                </a:lnTo>
                <a:lnTo>
                  <a:pt x="687806" y="570496"/>
                </a:lnTo>
                <a:lnTo>
                  <a:pt x="687806" y="472071"/>
                </a:lnTo>
                <a:lnTo>
                  <a:pt x="607275" y="477405"/>
                </a:lnTo>
                <a:lnTo>
                  <a:pt x="561390" y="482981"/>
                </a:lnTo>
                <a:lnTo>
                  <a:pt x="517398" y="490855"/>
                </a:lnTo>
                <a:lnTo>
                  <a:pt x="475856" y="501484"/>
                </a:lnTo>
                <a:lnTo>
                  <a:pt x="437273" y="515315"/>
                </a:lnTo>
                <a:lnTo>
                  <a:pt x="402221" y="532790"/>
                </a:lnTo>
                <a:lnTo>
                  <a:pt x="344805" y="580504"/>
                </a:lnTo>
                <a:lnTo>
                  <a:pt x="307924" y="648208"/>
                </a:lnTo>
                <a:lnTo>
                  <a:pt x="298538" y="690702"/>
                </a:lnTo>
                <a:lnTo>
                  <a:pt x="295910" y="739533"/>
                </a:lnTo>
                <a:lnTo>
                  <a:pt x="301917" y="784885"/>
                </a:lnTo>
                <a:lnTo>
                  <a:pt x="317842" y="823861"/>
                </a:lnTo>
                <a:lnTo>
                  <a:pt x="343154" y="855637"/>
                </a:lnTo>
                <a:lnTo>
                  <a:pt x="377329" y="879360"/>
                </a:lnTo>
                <a:lnTo>
                  <a:pt x="419811" y="894219"/>
                </a:lnTo>
                <a:lnTo>
                  <a:pt x="470077" y="899350"/>
                </a:lnTo>
                <a:lnTo>
                  <a:pt x="534835" y="891120"/>
                </a:lnTo>
                <a:lnTo>
                  <a:pt x="586879" y="869797"/>
                </a:lnTo>
                <a:lnTo>
                  <a:pt x="627126" y="840346"/>
                </a:lnTo>
                <a:lnTo>
                  <a:pt x="656501" y="807808"/>
                </a:lnTo>
                <a:lnTo>
                  <a:pt x="651065" y="866368"/>
                </a:lnTo>
                <a:lnTo>
                  <a:pt x="652043" y="876554"/>
                </a:lnTo>
                <a:lnTo>
                  <a:pt x="656501" y="884148"/>
                </a:lnTo>
                <a:lnTo>
                  <a:pt x="664679" y="888885"/>
                </a:lnTo>
                <a:lnTo>
                  <a:pt x="676859" y="890524"/>
                </a:lnTo>
                <a:lnTo>
                  <a:pt x="761974" y="890524"/>
                </a:lnTo>
                <a:lnTo>
                  <a:pt x="791908" y="862457"/>
                </a:lnTo>
                <a:lnTo>
                  <a:pt x="800658" y="807808"/>
                </a:lnTo>
                <a:lnTo>
                  <a:pt x="804278" y="785152"/>
                </a:lnTo>
                <a:lnTo>
                  <a:pt x="838644" y="570496"/>
                </a:lnTo>
                <a:lnTo>
                  <a:pt x="861822" y="425767"/>
                </a:lnTo>
                <a:lnTo>
                  <a:pt x="863930" y="410591"/>
                </a:lnTo>
                <a:lnTo>
                  <a:pt x="865200" y="395706"/>
                </a:lnTo>
                <a:lnTo>
                  <a:pt x="865784" y="381292"/>
                </a:lnTo>
                <a:lnTo>
                  <a:pt x="865822" y="367550"/>
                </a:lnTo>
                <a:close/>
              </a:path>
            </a:pathLst>
          </a:custGeom>
          <a:solidFill>
            <a:srgbClr val="1E2121"/>
          </a:solidFill>
        </p:spPr>
        <p:txBody>
          <a:bodyPr wrap="square" lIns="0" tIns="0" rIns="0" bIns="0" rtlCol="0"/>
          <a:lstStyle/>
          <a:p>
            <a:endParaRPr/>
          </a:p>
        </p:txBody>
      </p:sp>
      <p:sp>
        <p:nvSpPr>
          <p:cNvPr id="19" name="bg object 19"/>
          <p:cNvSpPr/>
          <p:nvPr/>
        </p:nvSpPr>
        <p:spPr>
          <a:xfrm>
            <a:off x="943196" y="1948061"/>
            <a:ext cx="763270" cy="1343025"/>
          </a:xfrm>
          <a:custGeom>
            <a:avLst/>
            <a:gdLst/>
            <a:ahLst/>
            <a:cxnLst/>
            <a:rect l="l" t="t" r="r" b="b"/>
            <a:pathLst>
              <a:path w="763269" h="1343025">
                <a:moveTo>
                  <a:pt x="682048" y="0"/>
                </a:moveTo>
                <a:lnTo>
                  <a:pt x="657511" y="8097"/>
                </a:lnTo>
                <a:lnTo>
                  <a:pt x="631642" y="22965"/>
                </a:lnTo>
                <a:lnTo>
                  <a:pt x="606243" y="40369"/>
                </a:lnTo>
                <a:lnTo>
                  <a:pt x="586359" y="53083"/>
                </a:lnTo>
                <a:lnTo>
                  <a:pt x="568808" y="62906"/>
                </a:lnTo>
                <a:lnTo>
                  <a:pt x="553910" y="67952"/>
                </a:lnTo>
                <a:lnTo>
                  <a:pt x="541983" y="66336"/>
                </a:lnTo>
                <a:lnTo>
                  <a:pt x="534876" y="60947"/>
                </a:lnTo>
                <a:lnTo>
                  <a:pt x="530822" y="54690"/>
                </a:lnTo>
                <a:lnTo>
                  <a:pt x="528679" y="48037"/>
                </a:lnTo>
                <a:lnTo>
                  <a:pt x="525292" y="32966"/>
                </a:lnTo>
                <a:lnTo>
                  <a:pt x="525292" y="25531"/>
                </a:lnTo>
                <a:lnTo>
                  <a:pt x="516874" y="21018"/>
                </a:lnTo>
                <a:lnTo>
                  <a:pt x="479190" y="29489"/>
                </a:lnTo>
                <a:lnTo>
                  <a:pt x="437494" y="77478"/>
                </a:lnTo>
                <a:lnTo>
                  <a:pt x="419183" y="111315"/>
                </a:lnTo>
                <a:lnTo>
                  <a:pt x="406322" y="138722"/>
                </a:lnTo>
                <a:lnTo>
                  <a:pt x="401141" y="149186"/>
                </a:lnTo>
                <a:lnTo>
                  <a:pt x="380616" y="182951"/>
                </a:lnTo>
                <a:lnTo>
                  <a:pt x="353213" y="217527"/>
                </a:lnTo>
                <a:lnTo>
                  <a:pt x="341827" y="221334"/>
                </a:lnTo>
                <a:lnTo>
                  <a:pt x="329602" y="217149"/>
                </a:lnTo>
                <a:lnTo>
                  <a:pt x="317916" y="208410"/>
                </a:lnTo>
                <a:lnTo>
                  <a:pt x="308588" y="198614"/>
                </a:lnTo>
                <a:lnTo>
                  <a:pt x="300896" y="188478"/>
                </a:lnTo>
                <a:lnTo>
                  <a:pt x="294116" y="178720"/>
                </a:lnTo>
                <a:lnTo>
                  <a:pt x="288139" y="171632"/>
                </a:lnTo>
                <a:lnTo>
                  <a:pt x="282220" y="165047"/>
                </a:lnTo>
                <a:lnTo>
                  <a:pt x="276495" y="159453"/>
                </a:lnTo>
                <a:lnTo>
                  <a:pt x="271101" y="155339"/>
                </a:lnTo>
                <a:lnTo>
                  <a:pt x="255265" y="150280"/>
                </a:lnTo>
                <a:lnTo>
                  <a:pt x="237419" y="152401"/>
                </a:lnTo>
                <a:lnTo>
                  <a:pt x="201962" y="179987"/>
                </a:lnTo>
                <a:lnTo>
                  <a:pt x="172259" y="234215"/>
                </a:lnTo>
                <a:lnTo>
                  <a:pt x="156079" y="289250"/>
                </a:lnTo>
                <a:lnTo>
                  <a:pt x="149189" y="341731"/>
                </a:lnTo>
                <a:lnTo>
                  <a:pt x="147356" y="388295"/>
                </a:lnTo>
                <a:lnTo>
                  <a:pt x="146347" y="408192"/>
                </a:lnTo>
                <a:lnTo>
                  <a:pt x="138582" y="448451"/>
                </a:lnTo>
                <a:lnTo>
                  <a:pt x="123513" y="455377"/>
                </a:lnTo>
                <a:lnTo>
                  <a:pt x="113339" y="452794"/>
                </a:lnTo>
                <a:lnTo>
                  <a:pt x="81421" y="425352"/>
                </a:lnTo>
                <a:lnTo>
                  <a:pt x="72158" y="413687"/>
                </a:lnTo>
                <a:lnTo>
                  <a:pt x="67252" y="408036"/>
                </a:lnTo>
                <a:lnTo>
                  <a:pt x="62071" y="403342"/>
                </a:lnTo>
                <a:lnTo>
                  <a:pt x="52038" y="397898"/>
                </a:lnTo>
                <a:lnTo>
                  <a:pt x="37530" y="393778"/>
                </a:lnTo>
                <a:lnTo>
                  <a:pt x="22241" y="393917"/>
                </a:lnTo>
                <a:lnTo>
                  <a:pt x="9863" y="401248"/>
                </a:lnTo>
                <a:lnTo>
                  <a:pt x="303" y="432687"/>
                </a:lnTo>
                <a:lnTo>
                  <a:pt x="0" y="481785"/>
                </a:lnTo>
                <a:lnTo>
                  <a:pt x="5884" y="535460"/>
                </a:lnTo>
                <a:lnTo>
                  <a:pt x="14889" y="580635"/>
                </a:lnTo>
                <a:lnTo>
                  <a:pt x="34784" y="644224"/>
                </a:lnTo>
                <a:lnTo>
                  <a:pt x="57702" y="699219"/>
                </a:lnTo>
                <a:lnTo>
                  <a:pt x="80867" y="745303"/>
                </a:lnTo>
                <a:lnTo>
                  <a:pt x="101504" y="782158"/>
                </a:lnTo>
                <a:lnTo>
                  <a:pt x="116015" y="805923"/>
                </a:lnTo>
                <a:lnTo>
                  <a:pt x="125860" y="824580"/>
                </a:lnTo>
                <a:lnTo>
                  <a:pt x="130073" y="838753"/>
                </a:lnTo>
                <a:lnTo>
                  <a:pt x="127692" y="849067"/>
                </a:lnTo>
                <a:lnTo>
                  <a:pt x="120279" y="854731"/>
                </a:lnTo>
                <a:lnTo>
                  <a:pt x="111610" y="855366"/>
                </a:lnTo>
                <a:lnTo>
                  <a:pt x="102252" y="852446"/>
                </a:lnTo>
                <a:lnTo>
                  <a:pt x="92772" y="847444"/>
                </a:lnTo>
                <a:lnTo>
                  <a:pt x="80308" y="840013"/>
                </a:lnTo>
                <a:lnTo>
                  <a:pt x="67847" y="835642"/>
                </a:lnTo>
                <a:lnTo>
                  <a:pt x="55796" y="836829"/>
                </a:lnTo>
                <a:lnTo>
                  <a:pt x="44564" y="846072"/>
                </a:lnTo>
                <a:lnTo>
                  <a:pt x="39265" y="868727"/>
                </a:lnTo>
                <a:lnTo>
                  <a:pt x="48424" y="900495"/>
                </a:lnTo>
                <a:lnTo>
                  <a:pt x="69605" y="938106"/>
                </a:lnTo>
                <a:lnTo>
                  <a:pt x="100370" y="978293"/>
                </a:lnTo>
                <a:lnTo>
                  <a:pt x="138282" y="1017788"/>
                </a:lnTo>
                <a:lnTo>
                  <a:pt x="180905" y="1053322"/>
                </a:lnTo>
                <a:lnTo>
                  <a:pt x="213220" y="1075679"/>
                </a:lnTo>
                <a:lnTo>
                  <a:pt x="246920" y="1096552"/>
                </a:lnTo>
                <a:lnTo>
                  <a:pt x="281541" y="1115747"/>
                </a:lnTo>
                <a:lnTo>
                  <a:pt x="316618" y="1133068"/>
                </a:lnTo>
                <a:lnTo>
                  <a:pt x="384935" y="1164791"/>
                </a:lnTo>
                <a:lnTo>
                  <a:pt x="417288" y="1180392"/>
                </a:lnTo>
                <a:lnTo>
                  <a:pt x="448258" y="1196114"/>
                </a:lnTo>
                <a:lnTo>
                  <a:pt x="419260" y="1119412"/>
                </a:lnTo>
                <a:lnTo>
                  <a:pt x="396523" y="1045412"/>
                </a:lnTo>
                <a:lnTo>
                  <a:pt x="379579" y="974175"/>
                </a:lnTo>
                <a:lnTo>
                  <a:pt x="367957" y="905764"/>
                </a:lnTo>
                <a:lnTo>
                  <a:pt x="361191" y="840239"/>
                </a:lnTo>
                <a:lnTo>
                  <a:pt x="358812" y="777662"/>
                </a:lnTo>
                <a:lnTo>
                  <a:pt x="360352" y="718096"/>
                </a:lnTo>
                <a:lnTo>
                  <a:pt x="365341" y="661601"/>
                </a:lnTo>
                <a:lnTo>
                  <a:pt x="373312" y="608241"/>
                </a:lnTo>
                <a:lnTo>
                  <a:pt x="383797" y="558075"/>
                </a:lnTo>
                <a:lnTo>
                  <a:pt x="396326" y="511167"/>
                </a:lnTo>
                <a:lnTo>
                  <a:pt x="410432" y="467577"/>
                </a:lnTo>
                <a:lnTo>
                  <a:pt x="425645" y="427368"/>
                </a:lnTo>
                <a:lnTo>
                  <a:pt x="441498" y="390601"/>
                </a:lnTo>
                <a:lnTo>
                  <a:pt x="473250" y="327641"/>
                </a:lnTo>
                <a:lnTo>
                  <a:pt x="501938" y="279190"/>
                </a:lnTo>
                <a:lnTo>
                  <a:pt x="531032" y="234799"/>
                </a:lnTo>
                <a:lnTo>
                  <a:pt x="535138" y="227792"/>
                </a:lnTo>
                <a:lnTo>
                  <a:pt x="535669" y="224782"/>
                </a:lnTo>
                <a:lnTo>
                  <a:pt x="535460" y="227200"/>
                </a:lnTo>
                <a:lnTo>
                  <a:pt x="532047" y="233724"/>
                </a:lnTo>
                <a:lnTo>
                  <a:pt x="517344" y="258701"/>
                </a:lnTo>
                <a:lnTo>
                  <a:pt x="506922" y="276959"/>
                </a:lnTo>
                <a:lnTo>
                  <a:pt x="482112" y="324526"/>
                </a:lnTo>
                <a:lnTo>
                  <a:pt x="454905" y="386180"/>
                </a:lnTo>
                <a:lnTo>
                  <a:pt x="441489" y="422046"/>
                </a:lnTo>
                <a:lnTo>
                  <a:pt x="428777" y="461142"/>
                </a:lnTo>
                <a:lnTo>
                  <a:pt x="417203" y="503369"/>
                </a:lnTo>
                <a:lnTo>
                  <a:pt x="407201" y="548631"/>
                </a:lnTo>
                <a:lnTo>
                  <a:pt x="399205" y="596830"/>
                </a:lnTo>
                <a:lnTo>
                  <a:pt x="393650" y="647868"/>
                </a:lnTo>
                <a:lnTo>
                  <a:pt x="390970" y="701649"/>
                </a:lnTo>
                <a:lnTo>
                  <a:pt x="391599" y="758075"/>
                </a:lnTo>
                <a:lnTo>
                  <a:pt x="395972" y="817048"/>
                </a:lnTo>
                <a:lnTo>
                  <a:pt x="404522" y="878472"/>
                </a:lnTo>
                <a:lnTo>
                  <a:pt x="417684" y="942248"/>
                </a:lnTo>
                <a:lnTo>
                  <a:pt x="435892" y="1008279"/>
                </a:lnTo>
                <a:lnTo>
                  <a:pt x="459580" y="1076468"/>
                </a:lnTo>
                <a:lnTo>
                  <a:pt x="489183" y="1146717"/>
                </a:lnTo>
                <a:lnTo>
                  <a:pt x="525135" y="1218930"/>
                </a:lnTo>
                <a:lnTo>
                  <a:pt x="551991" y="1258280"/>
                </a:lnTo>
                <a:lnTo>
                  <a:pt x="582501" y="1295043"/>
                </a:lnTo>
                <a:lnTo>
                  <a:pt x="610045" y="1324753"/>
                </a:lnTo>
                <a:lnTo>
                  <a:pt x="628001" y="1342947"/>
                </a:lnTo>
                <a:lnTo>
                  <a:pt x="628158" y="1342947"/>
                </a:lnTo>
                <a:lnTo>
                  <a:pt x="628357" y="1342360"/>
                </a:lnTo>
                <a:lnTo>
                  <a:pt x="620899" y="1329582"/>
                </a:lnTo>
                <a:lnTo>
                  <a:pt x="610940" y="1308971"/>
                </a:lnTo>
                <a:lnTo>
                  <a:pt x="600102" y="1280916"/>
                </a:lnTo>
                <a:lnTo>
                  <a:pt x="590008" y="1245803"/>
                </a:lnTo>
                <a:lnTo>
                  <a:pt x="582279" y="1204023"/>
                </a:lnTo>
                <a:lnTo>
                  <a:pt x="578538" y="1155962"/>
                </a:lnTo>
                <a:lnTo>
                  <a:pt x="580407" y="1102009"/>
                </a:lnTo>
                <a:lnTo>
                  <a:pt x="589508" y="1042552"/>
                </a:lnTo>
                <a:lnTo>
                  <a:pt x="607464" y="977979"/>
                </a:lnTo>
                <a:lnTo>
                  <a:pt x="635896" y="908677"/>
                </a:lnTo>
                <a:lnTo>
                  <a:pt x="653314" y="871644"/>
                </a:lnTo>
                <a:lnTo>
                  <a:pt x="668018" y="838250"/>
                </a:lnTo>
                <a:lnTo>
                  <a:pt x="676578" y="809922"/>
                </a:lnTo>
                <a:lnTo>
                  <a:pt x="675560" y="788084"/>
                </a:lnTo>
                <a:lnTo>
                  <a:pt x="663896" y="772232"/>
                </a:lnTo>
                <a:lnTo>
                  <a:pt x="647060" y="767233"/>
                </a:lnTo>
                <a:lnTo>
                  <a:pt x="626628" y="769680"/>
                </a:lnTo>
                <a:lnTo>
                  <a:pt x="604180" y="776168"/>
                </a:lnTo>
                <a:lnTo>
                  <a:pt x="589449" y="781192"/>
                </a:lnTo>
                <a:lnTo>
                  <a:pt x="575301" y="784338"/>
                </a:lnTo>
                <a:lnTo>
                  <a:pt x="538402" y="770106"/>
                </a:lnTo>
                <a:lnTo>
                  <a:pt x="536978" y="763938"/>
                </a:lnTo>
                <a:lnTo>
                  <a:pt x="539170" y="749452"/>
                </a:lnTo>
                <a:lnTo>
                  <a:pt x="568642" y="707835"/>
                </a:lnTo>
                <a:lnTo>
                  <a:pt x="629446" y="643701"/>
                </a:lnTo>
                <a:lnTo>
                  <a:pt x="664248" y="608021"/>
                </a:lnTo>
                <a:lnTo>
                  <a:pt x="698235" y="571904"/>
                </a:lnTo>
                <a:lnTo>
                  <a:pt x="726968" y="539770"/>
                </a:lnTo>
                <a:lnTo>
                  <a:pt x="754647" y="503449"/>
                </a:lnTo>
                <a:lnTo>
                  <a:pt x="762849" y="476818"/>
                </a:lnTo>
                <a:lnTo>
                  <a:pt x="761233" y="463550"/>
                </a:lnTo>
                <a:lnTo>
                  <a:pt x="738783" y="430252"/>
                </a:lnTo>
                <a:lnTo>
                  <a:pt x="714033" y="425679"/>
                </a:lnTo>
                <a:lnTo>
                  <a:pt x="700096" y="426709"/>
                </a:lnTo>
                <a:lnTo>
                  <a:pt x="685371" y="428472"/>
                </a:lnTo>
                <a:lnTo>
                  <a:pt x="671947" y="430454"/>
                </a:lnTo>
                <a:lnTo>
                  <a:pt x="659330" y="431149"/>
                </a:lnTo>
                <a:lnTo>
                  <a:pt x="623303" y="415069"/>
                </a:lnTo>
                <a:lnTo>
                  <a:pt x="614595" y="385670"/>
                </a:lnTo>
                <a:lnTo>
                  <a:pt x="619227" y="371448"/>
                </a:lnTo>
                <a:lnTo>
                  <a:pt x="630248" y="356043"/>
                </a:lnTo>
                <a:lnTo>
                  <a:pt x="644692" y="341432"/>
                </a:lnTo>
                <a:lnTo>
                  <a:pt x="661507" y="327092"/>
                </a:lnTo>
                <a:lnTo>
                  <a:pt x="700850" y="295216"/>
                </a:lnTo>
                <a:lnTo>
                  <a:pt x="720748" y="277156"/>
                </a:lnTo>
                <a:lnTo>
                  <a:pt x="738191" y="257759"/>
                </a:lnTo>
                <a:lnTo>
                  <a:pt x="752029" y="236457"/>
                </a:lnTo>
                <a:lnTo>
                  <a:pt x="759085" y="214712"/>
                </a:lnTo>
                <a:lnTo>
                  <a:pt x="756823" y="199192"/>
                </a:lnTo>
                <a:lnTo>
                  <a:pt x="724831" y="178029"/>
                </a:lnTo>
                <a:lnTo>
                  <a:pt x="708753" y="176783"/>
                </a:lnTo>
                <a:lnTo>
                  <a:pt x="700596" y="175003"/>
                </a:lnTo>
                <a:lnTo>
                  <a:pt x="691329" y="175213"/>
                </a:lnTo>
                <a:lnTo>
                  <a:pt x="686136" y="172323"/>
                </a:lnTo>
                <a:lnTo>
                  <a:pt x="677813" y="165793"/>
                </a:lnTo>
                <a:lnTo>
                  <a:pt x="674043" y="157038"/>
                </a:lnTo>
                <a:lnTo>
                  <a:pt x="674696" y="146340"/>
                </a:lnTo>
                <a:lnTo>
                  <a:pt x="679644" y="133978"/>
                </a:lnTo>
                <a:lnTo>
                  <a:pt x="682755" y="129012"/>
                </a:lnTo>
                <a:lnTo>
                  <a:pt x="692220" y="115864"/>
                </a:lnTo>
                <a:lnTo>
                  <a:pt x="698188" y="107906"/>
                </a:lnTo>
                <a:lnTo>
                  <a:pt x="704884" y="98475"/>
                </a:lnTo>
                <a:lnTo>
                  <a:pt x="711316" y="88980"/>
                </a:lnTo>
                <a:lnTo>
                  <a:pt x="717209" y="79626"/>
                </a:lnTo>
                <a:lnTo>
                  <a:pt x="722292" y="70619"/>
                </a:lnTo>
                <a:lnTo>
                  <a:pt x="726429" y="55144"/>
                </a:lnTo>
                <a:lnTo>
                  <a:pt x="725505" y="35693"/>
                </a:lnTo>
                <a:lnTo>
                  <a:pt x="718264" y="16777"/>
                </a:lnTo>
                <a:lnTo>
                  <a:pt x="703455" y="2904"/>
                </a:lnTo>
                <a:lnTo>
                  <a:pt x="682048" y="0"/>
                </a:lnTo>
                <a:close/>
              </a:path>
            </a:pathLst>
          </a:custGeom>
          <a:solidFill>
            <a:srgbClr val="D52A26"/>
          </a:solidFill>
        </p:spPr>
        <p:txBody>
          <a:bodyPr wrap="square" lIns="0" tIns="0" rIns="0" bIns="0" rtlCol="0"/>
          <a:lstStyle/>
          <a:p>
            <a:endParaRPr/>
          </a:p>
        </p:txBody>
      </p:sp>
      <p:pic>
        <p:nvPicPr>
          <p:cNvPr id="20" name="bg object 20"/>
          <p:cNvPicPr/>
          <p:nvPr/>
        </p:nvPicPr>
        <p:blipFill>
          <a:blip r:embed="rId3" cstate="print"/>
          <a:stretch>
            <a:fillRect/>
          </a:stretch>
        </p:blipFill>
        <p:spPr>
          <a:xfrm>
            <a:off x="2332109" y="3404857"/>
            <a:ext cx="1321352" cy="285396"/>
          </a:xfrm>
          <a:prstGeom prst="rect">
            <a:avLst/>
          </a:prstGeom>
        </p:spPr>
      </p:pic>
      <p:pic>
        <p:nvPicPr>
          <p:cNvPr id="21" name="bg object 21"/>
          <p:cNvPicPr/>
          <p:nvPr/>
        </p:nvPicPr>
        <p:blipFill>
          <a:blip r:embed="rId4" cstate="print"/>
          <a:stretch>
            <a:fillRect/>
          </a:stretch>
        </p:blipFill>
        <p:spPr>
          <a:xfrm>
            <a:off x="1589751" y="3409446"/>
            <a:ext cx="1611978" cy="737023"/>
          </a:xfrm>
          <a:prstGeom prst="rect">
            <a:avLst/>
          </a:prstGeom>
        </p:spPr>
      </p:pic>
      <p:sp>
        <p:nvSpPr>
          <p:cNvPr id="22" name="bg object 22"/>
          <p:cNvSpPr/>
          <p:nvPr/>
        </p:nvSpPr>
        <p:spPr>
          <a:xfrm>
            <a:off x="3309665" y="3799793"/>
            <a:ext cx="122555" cy="327025"/>
          </a:xfrm>
          <a:custGeom>
            <a:avLst/>
            <a:gdLst/>
            <a:ahLst/>
            <a:cxnLst/>
            <a:rect l="l" t="t" r="r" b="b"/>
            <a:pathLst>
              <a:path w="122554" h="327025">
                <a:moveTo>
                  <a:pt x="105106" y="91012"/>
                </a:moveTo>
                <a:lnTo>
                  <a:pt x="3434" y="91012"/>
                </a:lnTo>
                <a:lnTo>
                  <a:pt x="3078" y="94730"/>
                </a:lnTo>
                <a:lnTo>
                  <a:pt x="2764" y="97159"/>
                </a:lnTo>
                <a:lnTo>
                  <a:pt x="2659" y="97672"/>
                </a:lnTo>
                <a:lnTo>
                  <a:pt x="2533" y="101599"/>
                </a:lnTo>
                <a:lnTo>
                  <a:pt x="3874" y="102970"/>
                </a:lnTo>
                <a:lnTo>
                  <a:pt x="6785" y="103305"/>
                </a:lnTo>
                <a:lnTo>
                  <a:pt x="31171" y="104844"/>
                </a:lnTo>
                <a:lnTo>
                  <a:pt x="0" y="326838"/>
                </a:lnTo>
                <a:lnTo>
                  <a:pt x="9319" y="326838"/>
                </a:lnTo>
                <a:lnTo>
                  <a:pt x="11308" y="326293"/>
                </a:lnTo>
                <a:lnTo>
                  <a:pt x="13161" y="325005"/>
                </a:lnTo>
                <a:lnTo>
                  <a:pt x="14680" y="323613"/>
                </a:lnTo>
                <a:lnTo>
                  <a:pt x="15894" y="321801"/>
                </a:lnTo>
                <a:lnTo>
                  <a:pt x="16418" y="318911"/>
                </a:lnTo>
                <a:lnTo>
                  <a:pt x="25423" y="274159"/>
                </a:lnTo>
                <a:lnTo>
                  <a:pt x="49035" y="104666"/>
                </a:lnTo>
                <a:lnTo>
                  <a:pt x="102782" y="104666"/>
                </a:lnTo>
                <a:lnTo>
                  <a:pt x="105106" y="91012"/>
                </a:lnTo>
                <a:close/>
              </a:path>
              <a:path w="122554" h="327025">
                <a:moveTo>
                  <a:pt x="105106" y="0"/>
                </a:moveTo>
                <a:lnTo>
                  <a:pt x="93243" y="0"/>
                </a:lnTo>
                <a:lnTo>
                  <a:pt x="85599" y="1465"/>
                </a:lnTo>
                <a:lnTo>
                  <a:pt x="53422" y="22397"/>
                </a:lnTo>
                <a:lnTo>
                  <a:pt x="37895" y="58591"/>
                </a:lnTo>
                <a:lnTo>
                  <a:pt x="32951" y="91012"/>
                </a:lnTo>
                <a:lnTo>
                  <a:pt x="50218" y="91012"/>
                </a:lnTo>
                <a:lnTo>
                  <a:pt x="53904" y="66626"/>
                </a:lnTo>
                <a:lnTo>
                  <a:pt x="54972" y="60144"/>
                </a:lnTo>
                <a:lnTo>
                  <a:pt x="75411" y="21905"/>
                </a:lnTo>
                <a:lnTo>
                  <a:pt x="96080" y="13936"/>
                </a:lnTo>
                <a:lnTo>
                  <a:pt x="119816" y="13936"/>
                </a:lnTo>
                <a:lnTo>
                  <a:pt x="119954" y="13392"/>
                </a:lnTo>
                <a:lnTo>
                  <a:pt x="121933" y="4156"/>
                </a:lnTo>
                <a:lnTo>
                  <a:pt x="119095" y="2806"/>
                </a:lnTo>
                <a:lnTo>
                  <a:pt x="115923" y="1675"/>
                </a:lnTo>
                <a:lnTo>
                  <a:pt x="112206" y="1256"/>
                </a:lnTo>
                <a:lnTo>
                  <a:pt x="108593" y="387"/>
                </a:lnTo>
                <a:lnTo>
                  <a:pt x="105106" y="0"/>
                </a:lnTo>
                <a:close/>
              </a:path>
              <a:path w="122554" h="327025">
                <a:moveTo>
                  <a:pt x="119816" y="13936"/>
                </a:moveTo>
                <a:lnTo>
                  <a:pt x="105337" y="13936"/>
                </a:lnTo>
                <a:lnTo>
                  <a:pt x="108206" y="14271"/>
                </a:lnTo>
                <a:lnTo>
                  <a:pt x="110897" y="14711"/>
                </a:lnTo>
                <a:lnTo>
                  <a:pt x="113441" y="15297"/>
                </a:lnTo>
                <a:lnTo>
                  <a:pt x="115378" y="15538"/>
                </a:lnTo>
                <a:lnTo>
                  <a:pt x="118687" y="15538"/>
                </a:lnTo>
                <a:lnTo>
                  <a:pt x="119619" y="14711"/>
                </a:lnTo>
                <a:lnTo>
                  <a:pt x="119816" y="13936"/>
                </a:lnTo>
                <a:close/>
              </a:path>
            </a:pathLst>
          </a:custGeom>
          <a:solidFill>
            <a:srgbClr val="D52A26"/>
          </a:solidFill>
        </p:spPr>
        <p:txBody>
          <a:bodyPr wrap="square" lIns="0" tIns="0" rIns="0" bIns="0" rtlCol="0"/>
          <a:lstStyle/>
          <a:p>
            <a:endParaRPr/>
          </a:p>
        </p:txBody>
      </p:sp>
      <p:pic>
        <p:nvPicPr>
          <p:cNvPr id="23" name="bg object 23"/>
          <p:cNvPicPr/>
          <p:nvPr/>
        </p:nvPicPr>
        <p:blipFill>
          <a:blip r:embed="rId5" cstate="print"/>
          <a:stretch>
            <a:fillRect/>
          </a:stretch>
        </p:blipFill>
        <p:spPr>
          <a:xfrm>
            <a:off x="3421681" y="3881832"/>
            <a:ext cx="164956" cy="198758"/>
          </a:xfrm>
          <a:prstGeom prst="rect">
            <a:avLst/>
          </a:prstGeom>
        </p:spPr>
      </p:pic>
      <p:pic>
        <p:nvPicPr>
          <p:cNvPr id="24" name="bg object 24"/>
          <p:cNvPicPr/>
          <p:nvPr/>
        </p:nvPicPr>
        <p:blipFill>
          <a:blip r:embed="rId6" cstate="print"/>
          <a:stretch>
            <a:fillRect/>
          </a:stretch>
        </p:blipFill>
        <p:spPr>
          <a:xfrm>
            <a:off x="3616625" y="3882287"/>
            <a:ext cx="279267" cy="198318"/>
          </a:xfrm>
          <a:prstGeom prst="rect">
            <a:avLst/>
          </a:prstGeom>
        </p:spPr>
      </p:pic>
      <p:sp>
        <p:nvSpPr>
          <p:cNvPr id="25" name="bg object 25"/>
          <p:cNvSpPr/>
          <p:nvPr/>
        </p:nvSpPr>
        <p:spPr>
          <a:xfrm>
            <a:off x="3934050" y="3795442"/>
            <a:ext cx="57785" cy="283210"/>
          </a:xfrm>
          <a:custGeom>
            <a:avLst/>
            <a:gdLst/>
            <a:ahLst/>
            <a:cxnLst/>
            <a:rect l="l" t="t" r="r" b="b"/>
            <a:pathLst>
              <a:path w="57785" h="283210">
                <a:moveTo>
                  <a:pt x="57265" y="0"/>
                </a:moveTo>
                <a:lnTo>
                  <a:pt x="39202" y="0"/>
                </a:lnTo>
                <a:lnTo>
                  <a:pt x="0" y="282682"/>
                </a:lnTo>
                <a:lnTo>
                  <a:pt x="17884" y="282682"/>
                </a:lnTo>
                <a:lnTo>
                  <a:pt x="57265" y="0"/>
                </a:lnTo>
                <a:close/>
              </a:path>
            </a:pathLst>
          </a:custGeom>
          <a:solidFill>
            <a:srgbClr val="D52A26"/>
          </a:solidFill>
        </p:spPr>
        <p:txBody>
          <a:bodyPr wrap="square" lIns="0" tIns="0" rIns="0" bIns="0" rtlCol="0"/>
          <a:lstStyle/>
          <a:p>
            <a:endParaRPr/>
          </a:p>
        </p:txBody>
      </p:sp>
      <p:sp>
        <p:nvSpPr>
          <p:cNvPr id="26" name="bg object 26"/>
          <p:cNvSpPr/>
          <p:nvPr/>
        </p:nvSpPr>
        <p:spPr>
          <a:xfrm>
            <a:off x="3539159" y="5528627"/>
            <a:ext cx="16565244" cy="2848610"/>
          </a:xfrm>
          <a:custGeom>
            <a:avLst/>
            <a:gdLst/>
            <a:ahLst/>
            <a:cxnLst/>
            <a:rect l="l" t="t" r="r" b="b"/>
            <a:pathLst>
              <a:path w="16565244" h="2848609">
                <a:moveTo>
                  <a:pt x="16564930" y="0"/>
                </a:moveTo>
                <a:lnTo>
                  <a:pt x="0" y="0"/>
                </a:lnTo>
                <a:lnTo>
                  <a:pt x="0" y="2848080"/>
                </a:lnTo>
                <a:lnTo>
                  <a:pt x="16564930" y="2848080"/>
                </a:lnTo>
                <a:lnTo>
                  <a:pt x="16564930" y="0"/>
                </a:lnTo>
                <a:close/>
              </a:path>
            </a:pathLst>
          </a:custGeom>
          <a:solidFill>
            <a:srgbClr val="D52A26"/>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9/2/2024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F14131-7B5A-6A91-6D51-58E079585BC9}"/>
              </a:ext>
            </a:extLst>
          </p:cNvPr>
          <p:cNvSpPr>
            <a:spLocks noGrp="1"/>
          </p:cNvSpPr>
          <p:nvPr>
            <p:ph type="ctrTitle"/>
          </p:nvPr>
        </p:nvSpPr>
        <p:spPr>
          <a:xfrm>
            <a:off x="2513013" y="1220399"/>
            <a:ext cx="15078075" cy="4567789"/>
          </a:xfrm>
        </p:spPr>
        <p:txBody>
          <a:bodyPr anchor="b"/>
          <a:lstStyle>
            <a:lvl1pPr algn="ctr">
              <a:defRPr sz="9894"/>
            </a:lvl1pPr>
          </a:lstStyle>
          <a:p>
            <a:r>
              <a:rPr lang="es-ES"/>
              <a:t>Haga clic para modificar el estilo de título del patrón</a:t>
            </a:r>
          </a:p>
        </p:txBody>
      </p:sp>
      <p:sp>
        <p:nvSpPr>
          <p:cNvPr id="3" name="Subtítulo 2">
            <a:extLst>
              <a:ext uri="{FF2B5EF4-FFF2-40B4-BE49-F238E27FC236}">
                <a16:creationId xmlns:a16="http://schemas.microsoft.com/office/drawing/2014/main" id="{6147A607-9704-A4A1-4612-81ECEF752325}"/>
              </a:ext>
            </a:extLst>
          </p:cNvPr>
          <p:cNvSpPr>
            <a:spLocks noGrp="1"/>
          </p:cNvSpPr>
          <p:nvPr>
            <p:ph type="subTitle" idx="1"/>
          </p:nvPr>
        </p:nvSpPr>
        <p:spPr>
          <a:xfrm>
            <a:off x="2513013" y="5940027"/>
            <a:ext cx="15078075" cy="608949"/>
          </a:xfrm>
        </p:spPr>
        <p:txBody>
          <a:bodyPr/>
          <a:lstStyle>
            <a:lvl1pPr marL="0" indent="0" algn="ctr">
              <a:buNone/>
              <a:defRPr sz="3957"/>
            </a:lvl1pPr>
            <a:lvl2pPr marL="753900" indent="0" algn="ctr">
              <a:buNone/>
              <a:defRPr sz="3298"/>
            </a:lvl2pPr>
            <a:lvl3pPr marL="1507800" indent="0" algn="ctr">
              <a:buNone/>
              <a:defRPr sz="2968"/>
            </a:lvl3pPr>
            <a:lvl4pPr marL="2261700" indent="0" algn="ctr">
              <a:buNone/>
              <a:defRPr sz="2638"/>
            </a:lvl4pPr>
            <a:lvl5pPr marL="3015600" indent="0" algn="ctr">
              <a:buNone/>
              <a:defRPr sz="2638"/>
            </a:lvl5pPr>
            <a:lvl6pPr marL="3769500" indent="0" algn="ctr">
              <a:buNone/>
              <a:defRPr sz="2638"/>
            </a:lvl6pPr>
            <a:lvl7pPr marL="4523400" indent="0" algn="ctr">
              <a:buNone/>
              <a:defRPr sz="2638"/>
            </a:lvl7pPr>
            <a:lvl8pPr marL="5277300" indent="0" algn="ctr">
              <a:buNone/>
              <a:defRPr sz="2638"/>
            </a:lvl8pPr>
            <a:lvl9pPr marL="6031200" indent="0" algn="ctr">
              <a:buNone/>
              <a:defRPr sz="2638"/>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1601EFA-43FE-8A9D-1D21-0C682B172835}"/>
              </a:ext>
            </a:extLst>
          </p:cNvPr>
          <p:cNvSpPr>
            <a:spLocks noGrp="1"/>
          </p:cNvSpPr>
          <p:nvPr>
            <p:ph type="dt" sz="half" idx="10"/>
          </p:nvPr>
        </p:nvSpPr>
        <p:spPr>
          <a:xfrm>
            <a:off x="1005205" y="10517696"/>
            <a:ext cx="4623943" cy="276999"/>
          </a:xfrm>
        </p:spPr>
        <p:txBody>
          <a:bodyPr/>
          <a:lstStyle/>
          <a:p>
            <a:fld id="{A5CE9F51-FA39-46D0-B6C2-887E146EFA69}" type="datetimeFigureOut">
              <a:rPr lang="es-ES" smtClean="0"/>
              <a:t>02/09/2024</a:t>
            </a:fld>
            <a:endParaRPr lang="es-ES"/>
          </a:p>
        </p:txBody>
      </p:sp>
      <p:sp>
        <p:nvSpPr>
          <p:cNvPr id="5" name="Marcador de pie de página 4">
            <a:extLst>
              <a:ext uri="{FF2B5EF4-FFF2-40B4-BE49-F238E27FC236}">
                <a16:creationId xmlns:a16="http://schemas.microsoft.com/office/drawing/2014/main" id="{C7E5E364-67BE-84E6-86E0-18B7FDDDA96B}"/>
              </a:ext>
            </a:extLst>
          </p:cNvPr>
          <p:cNvSpPr>
            <a:spLocks noGrp="1"/>
          </p:cNvSpPr>
          <p:nvPr>
            <p:ph type="ftr" sz="quarter" idx="11"/>
          </p:nvPr>
        </p:nvSpPr>
        <p:spPr>
          <a:xfrm>
            <a:off x="6835394" y="10517696"/>
            <a:ext cx="6433312" cy="276999"/>
          </a:xfrm>
        </p:spPr>
        <p:txBody>
          <a:bodyPr/>
          <a:lstStyle/>
          <a:p>
            <a:endParaRPr lang="es-ES"/>
          </a:p>
        </p:txBody>
      </p:sp>
      <p:sp>
        <p:nvSpPr>
          <p:cNvPr id="6" name="Marcador de número de diapositiva 5">
            <a:extLst>
              <a:ext uri="{FF2B5EF4-FFF2-40B4-BE49-F238E27FC236}">
                <a16:creationId xmlns:a16="http://schemas.microsoft.com/office/drawing/2014/main" id="{E939F27F-993B-6E07-F255-54CA7E6C276B}"/>
              </a:ext>
            </a:extLst>
          </p:cNvPr>
          <p:cNvSpPr>
            <a:spLocks noGrp="1"/>
          </p:cNvSpPr>
          <p:nvPr>
            <p:ph type="sldNum" sz="quarter" idx="12"/>
          </p:nvPr>
        </p:nvSpPr>
        <p:spPr>
          <a:xfrm>
            <a:off x="14474953" y="10517696"/>
            <a:ext cx="4623943" cy="276999"/>
          </a:xfrm>
        </p:spPr>
        <p:txBody>
          <a:bodyPr/>
          <a:lstStyle/>
          <a:p>
            <a:fld id="{03A95E99-FA75-4966-9EF9-5A1F923B9C35}" type="slidenum">
              <a:rPr lang="es-ES" smtClean="0"/>
              <a:t>‹Nº›</a:t>
            </a:fld>
            <a:endParaRPr lang="es-ES"/>
          </a:p>
        </p:txBody>
      </p:sp>
    </p:spTree>
    <p:extLst>
      <p:ext uri="{BB962C8B-B14F-4D97-AF65-F5344CB8AC3E}">
        <p14:creationId xmlns:p14="http://schemas.microsoft.com/office/powerpoint/2010/main" val="9129682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02975" y="913968"/>
            <a:ext cx="3272790" cy="779780"/>
          </a:xfrm>
          <a:prstGeom prst="rect">
            <a:avLst/>
          </a:prstGeom>
        </p:spPr>
        <p:txBody>
          <a:bodyPr wrap="square" lIns="0" tIns="0" rIns="0" bIns="0">
            <a:spAutoFit/>
          </a:bodyPr>
          <a:lstStyle>
            <a:lvl1pPr>
              <a:defRPr sz="4950" b="1" i="0">
                <a:solidFill>
                  <a:srgbClr val="D52A26"/>
                </a:solidFill>
                <a:latin typeface="Arial"/>
                <a:cs typeface="Arial"/>
              </a:defRPr>
            </a:lvl1pPr>
          </a:lstStyle>
          <a:p>
            <a:endParaRPr/>
          </a:p>
        </p:txBody>
      </p:sp>
      <p:sp>
        <p:nvSpPr>
          <p:cNvPr id="3" name="Holder 3"/>
          <p:cNvSpPr>
            <a:spLocks noGrp="1"/>
          </p:cNvSpPr>
          <p:nvPr>
            <p:ph type="body" idx="1"/>
          </p:nvPr>
        </p:nvSpPr>
        <p:spPr>
          <a:xfrm>
            <a:off x="1723925" y="3406039"/>
            <a:ext cx="16656248" cy="5889625"/>
          </a:xfrm>
          <a:prstGeom prst="rect">
            <a:avLst/>
          </a:prstGeom>
        </p:spPr>
        <p:txBody>
          <a:bodyPr wrap="square" lIns="0" tIns="0" rIns="0" bIns="0">
            <a:spAutoFit/>
          </a:bodyPr>
          <a:lstStyle>
            <a:lvl1pPr>
              <a:defRPr sz="33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9/2/2024</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D517FE49-4F58-FD00-4A20-690A1E10A15D}"/>
              </a:ext>
            </a:extLst>
          </p:cNvPr>
          <p:cNvPicPr>
            <a:picLocks noChangeAspect="1"/>
          </p:cNvPicPr>
          <p:nvPr/>
        </p:nvPicPr>
        <p:blipFill rotWithShape="1">
          <a:blip r:embed="rId2"/>
          <a:srcRect t="28622" r="-2" b="-2"/>
          <a:stretch/>
        </p:blipFill>
        <p:spPr>
          <a:xfrm>
            <a:off x="13252450" y="413"/>
            <a:ext cx="6851651" cy="5548716"/>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sp>
        <p:nvSpPr>
          <p:cNvPr id="2" name="Google Shape;62;p13">
            <a:extLst>
              <a:ext uri="{FF2B5EF4-FFF2-40B4-BE49-F238E27FC236}">
                <a16:creationId xmlns:a16="http://schemas.microsoft.com/office/drawing/2014/main" id="{7275BD1E-027E-7E9D-EC40-BA99B1E5090D}"/>
              </a:ext>
            </a:extLst>
          </p:cNvPr>
          <p:cNvSpPr txBox="1"/>
          <p:nvPr/>
        </p:nvSpPr>
        <p:spPr>
          <a:xfrm>
            <a:off x="15755661" y="1489042"/>
            <a:ext cx="4049015" cy="3653693"/>
          </a:xfrm>
          <a:prstGeom prst="rect">
            <a:avLst/>
          </a:prstGeom>
          <a:noFill/>
          <a:ln>
            <a:noFill/>
          </a:ln>
        </p:spPr>
        <p:txBody>
          <a:bodyPr spcFirstLastPara="1" wrap="square" lIns="0" tIns="0" rIns="0" bIns="0" anchor="t" anchorCtr="0">
            <a:spAutoFit/>
          </a:bodyPr>
          <a:lstStyle/>
          <a:p>
            <a:pPr algn="r"/>
            <a:r>
              <a:rPr lang="pt-BR" sz="3957" dirty="0">
                <a:solidFill>
                  <a:schemeClr val="bg1"/>
                </a:solidFill>
              </a:rPr>
              <a:t>1 9 </a:t>
            </a:r>
            <a:r>
              <a:rPr lang="pt-BR" sz="3957" dirty="0" err="1">
                <a:solidFill>
                  <a:schemeClr val="bg1"/>
                </a:solidFill>
              </a:rPr>
              <a:t>th</a:t>
            </a:r>
            <a:r>
              <a:rPr lang="pt-BR" sz="3957" dirty="0">
                <a:solidFill>
                  <a:schemeClr val="bg1"/>
                </a:solidFill>
              </a:rPr>
              <a:t> Annual Meeting </a:t>
            </a:r>
            <a:r>
              <a:rPr lang="pt-BR" sz="3957" dirty="0" err="1">
                <a:solidFill>
                  <a:schemeClr val="bg1"/>
                </a:solidFill>
              </a:rPr>
              <a:t>of</a:t>
            </a:r>
            <a:r>
              <a:rPr lang="pt-BR" sz="3957" dirty="0">
                <a:solidFill>
                  <a:schemeClr val="bg1"/>
                </a:solidFill>
              </a:rPr>
              <a:t> </a:t>
            </a:r>
            <a:r>
              <a:rPr lang="pt-BR" sz="3957" dirty="0" err="1">
                <a:solidFill>
                  <a:schemeClr val="bg1"/>
                </a:solidFill>
              </a:rPr>
              <a:t>the</a:t>
            </a:r>
            <a:r>
              <a:rPr lang="pt-BR" sz="3957" dirty="0">
                <a:solidFill>
                  <a:schemeClr val="bg1"/>
                </a:solidFill>
              </a:rPr>
              <a:t> </a:t>
            </a:r>
            <a:r>
              <a:rPr lang="pt-BR" sz="3957" dirty="0" err="1">
                <a:solidFill>
                  <a:schemeClr val="bg1"/>
                </a:solidFill>
              </a:rPr>
              <a:t>European</a:t>
            </a:r>
            <a:r>
              <a:rPr lang="pt-BR" sz="3957" dirty="0">
                <a:solidFill>
                  <a:schemeClr val="bg1"/>
                </a:solidFill>
              </a:rPr>
              <a:t> Network </a:t>
            </a:r>
            <a:r>
              <a:rPr lang="pt-BR" sz="3957" dirty="0" err="1">
                <a:solidFill>
                  <a:schemeClr val="bg1"/>
                </a:solidFill>
              </a:rPr>
              <a:t>on</a:t>
            </a:r>
            <a:r>
              <a:rPr lang="pt-BR" sz="3957" dirty="0">
                <a:solidFill>
                  <a:schemeClr val="bg1"/>
                </a:solidFill>
              </a:rPr>
              <a:t> Regional Labour Market </a:t>
            </a:r>
            <a:r>
              <a:rPr lang="pt-BR" sz="3957" dirty="0" err="1">
                <a:solidFill>
                  <a:schemeClr val="bg1"/>
                </a:solidFill>
              </a:rPr>
              <a:t>Monitoring</a:t>
            </a:r>
            <a:r>
              <a:rPr lang="pt-BR" sz="3957" dirty="0">
                <a:solidFill>
                  <a:schemeClr val="bg1"/>
                </a:solidFill>
              </a:rPr>
              <a:t> (EN RLMM) </a:t>
            </a:r>
            <a:endParaRPr sz="2418" b="1" dirty="0">
              <a:solidFill>
                <a:schemeClr val="bg1"/>
              </a:solidFill>
              <a:latin typeface="Roboto"/>
              <a:ea typeface="Roboto"/>
              <a:cs typeface="Roboto"/>
              <a:sym typeface="Roboto"/>
            </a:endParaRPr>
          </a:p>
        </p:txBody>
      </p:sp>
      <p:sp>
        <p:nvSpPr>
          <p:cNvPr id="5" name="object 2">
            <a:extLst>
              <a:ext uri="{FF2B5EF4-FFF2-40B4-BE49-F238E27FC236}">
                <a16:creationId xmlns:a16="http://schemas.microsoft.com/office/drawing/2014/main" id="{3E4F3045-300E-1F05-A725-189C3FE38000}"/>
              </a:ext>
            </a:extLst>
          </p:cNvPr>
          <p:cNvSpPr txBox="1"/>
          <p:nvPr/>
        </p:nvSpPr>
        <p:spPr>
          <a:xfrm>
            <a:off x="1363425" y="3865139"/>
            <a:ext cx="12121175" cy="2229456"/>
          </a:xfrm>
          <a:prstGeom prst="rect">
            <a:avLst/>
          </a:prstGeom>
          <a:solidFill>
            <a:srgbClr val="D52A26"/>
          </a:solidFill>
        </p:spPr>
        <p:txBody>
          <a:bodyPr vert="horz" wrap="square" lIns="0" tIns="13335" rIns="0" bIns="0" rtlCol="0">
            <a:spAutoFit/>
          </a:bodyPr>
          <a:lstStyle/>
          <a:p>
            <a:pPr marL="12700" marR="5080" algn="ctr">
              <a:lnSpc>
                <a:spcPct val="100000"/>
              </a:lnSpc>
              <a:spcBef>
                <a:spcPts val="105"/>
              </a:spcBef>
            </a:pPr>
            <a:r>
              <a:rPr lang="en-US" sz="4800" b="1" spc="5" dirty="0">
                <a:solidFill>
                  <a:srgbClr val="FFFFFF"/>
                </a:solidFill>
                <a:latin typeface="Arial"/>
                <a:cs typeface="Arial"/>
              </a:rPr>
              <a:t>GAZTE ON: Integrating Young Care Leavers by Understanding Regional Economic and Social Needs</a:t>
            </a:r>
          </a:p>
        </p:txBody>
      </p:sp>
      <p:sp>
        <p:nvSpPr>
          <p:cNvPr id="14" name="CuadroTexto 13">
            <a:extLst>
              <a:ext uri="{FF2B5EF4-FFF2-40B4-BE49-F238E27FC236}">
                <a16:creationId xmlns:a16="http://schemas.microsoft.com/office/drawing/2014/main" id="{7E7F5D4B-8A3A-9A3D-D952-A61AFE645C53}"/>
              </a:ext>
            </a:extLst>
          </p:cNvPr>
          <p:cNvSpPr txBox="1"/>
          <p:nvPr/>
        </p:nvSpPr>
        <p:spPr>
          <a:xfrm>
            <a:off x="1342066" y="1999758"/>
            <a:ext cx="12431691" cy="1850891"/>
          </a:xfrm>
          <a:prstGeom prst="rect">
            <a:avLst/>
          </a:prstGeom>
          <a:noFill/>
        </p:spPr>
        <p:txBody>
          <a:bodyPr wrap="square">
            <a:spAutoFit/>
          </a:bodyPr>
          <a:lstStyle/>
          <a:p>
            <a:pPr algn="just">
              <a:lnSpc>
                <a:spcPct val="104000"/>
              </a:lnSpc>
              <a:spcAft>
                <a:spcPts val="800"/>
              </a:spcAft>
            </a:pPr>
            <a:r>
              <a:rPr lang="en-GB" sz="2450" b="1" spc="35" dirty="0">
                <a:latin typeface="Arial"/>
                <a:cs typeface="Arial"/>
              </a:rPr>
              <a:t>HOW TO TRANSFER INFORMATION AND KNOWLEDGE INTO POLICY MAKING</a:t>
            </a:r>
            <a:endParaRPr lang="es-ES" sz="2450" b="1" spc="35" dirty="0">
              <a:latin typeface="Arial"/>
              <a:cs typeface="Arial"/>
            </a:endParaRPr>
          </a:p>
          <a:p>
            <a:pPr algn="just">
              <a:lnSpc>
                <a:spcPct val="104000"/>
              </a:lnSpc>
              <a:spcAft>
                <a:spcPts val="800"/>
              </a:spcAft>
            </a:pPr>
            <a:r>
              <a:rPr lang="en-GB" sz="2450" b="1" spc="35" dirty="0">
                <a:latin typeface="Arial"/>
                <a:cs typeface="Arial"/>
              </a:rPr>
              <a:t> </a:t>
            </a:r>
            <a:endParaRPr lang="es-ES" sz="2450" b="1" spc="35" dirty="0">
              <a:latin typeface="Arial"/>
              <a:cs typeface="Arial"/>
            </a:endParaRPr>
          </a:p>
          <a:p>
            <a:pPr algn="just">
              <a:lnSpc>
                <a:spcPct val="104000"/>
              </a:lnSpc>
              <a:spcAft>
                <a:spcPts val="800"/>
              </a:spcAft>
            </a:pPr>
            <a:r>
              <a:rPr lang="en-GB" sz="2450" b="1" spc="35" dirty="0">
                <a:latin typeface="Arial"/>
                <a:cs typeface="Arial"/>
              </a:rPr>
              <a:t>WG 5: Transfer into Policy Making III: Changing Politics and Programmes</a:t>
            </a:r>
            <a:endParaRPr lang="es-ES" sz="2450" b="1" spc="35" dirty="0">
              <a:latin typeface="Arial"/>
              <a:cs typeface="Arial"/>
            </a:endParaRPr>
          </a:p>
          <a:p>
            <a:pPr algn="just">
              <a:lnSpc>
                <a:spcPct val="104000"/>
              </a:lnSpc>
              <a:spcAft>
                <a:spcPts val="800"/>
              </a:spcAft>
            </a:pPr>
            <a:r>
              <a:rPr lang="en-GB" sz="1800" b="1" dirty="0">
                <a:solidFill>
                  <a:srgbClr val="37557C"/>
                </a:solidFill>
                <a:effectLst/>
                <a:latin typeface="Lato Light" panose="020F0502020204030203" pitchFamily="34" charset="0"/>
                <a:ea typeface="Calibri" panose="020F0502020204030204" pitchFamily="34" charset="0"/>
                <a:cs typeface="Inter-Bold"/>
              </a:rPr>
              <a:t> </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CuadroTexto 15">
            <a:extLst>
              <a:ext uri="{FF2B5EF4-FFF2-40B4-BE49-F238E27FC236}">
                <a16:creationId xmlns:a16="http://schemas.microsoft.com/office/drawing/2014/main" id="{DD07C9AC-8F9A-B0DB-EE9D-9C988E986679}"/>
              </a:ext>
            </a:extLst>
          </p:cNvPr>
          <p:cNvSpPr txBox="1"/>
          <p:nvPr/>
        </p:nvSpPr>
        <p:spPr>
          <a:xfrm>
            <a:off x="5712432" y="6713613"/>
            <a:ext cx="13411200" cy="952633"/>
          </a:xfrm>
          <a:prstGeom prst="rect">
            <a:avLst/>
          </a:prstGeom>
          <a:noFill/>
        </p:spPr>
        <p:txBody>
          <a:bodyPr wrap="square">
            <a:spAutoFit/>
          </a:bodyPr>
          <a:lstStyle/>
          <a:p>
            <a:pPr algn="just">
              <a:lnSpc>
                <a:spcPct val="104000"/>
              </a:lnSpc>
              <a:spcAft>
                <a:spcPts val="800"/>
              </a:spcAft>
            </a:pPr>
            <a:r>
              <a:rPr lang="en-GB" sz="2450" spc="35" dirty="0">
                <a:latin typeface="Arial"/>
                <a:cs typeface="Arial"/>
              </a:rPr>
              <a:t>OSCAR SECO, Department of Social Inclusion of the Provincial Council of Biscay</a:t>
            </a:r>
            <a:endParaRPr lang="es-ES" sz="2450" spc="35" dirty="0">
              <a:latin typeface="Arial"/>
              <a:cs typeface="Arial"/>
            </a:endParaRPr>
          </a:p>
          <a:p>
            <a:pPr algn="just">
              <a:lnSpc>
                <a:spcPct val="104000"/>
              </a:lnSpc>
              <a:spcAft>
                <a:spcPts val="800"/>
              </a:spcAft>
            </a:pPr>
            <a:r>
              <a:rPr lang="en-GB" sz="2450" spc="35" dirty="0">
                <a:latin typeface="Arial"/>
                <a:cs typeface="Arial"/>
              </a:rPr>
              <a:t>(Spain)</a:t>
            </a:r>
            <a:endParaRPr lang="es-ES" sz="2450" spc="35" dirty="0">
              <a:latin typeface="Arial"/>
              <a:cs typeface="Arial"/>
            </a:endParaRPr>
          </a:p>
        </p:txBody>
      </p:sp>
      <p:pic>
        <p:nvPicPr>
          <p:cNvPr id="17" name="bg object 16">
            <a:extLst>
              <a:ext uri="{FF2B5EF4-FFF2-40B4-BE49-F238E27FC236}">
                <a16:creationId xmlns:a16="http://schemas.microsoft.com/office/drawing/2014/main" id="{101A89DB-BBF9-C820-B22F-CF2DF1590FAF}"/>
              </a:ext>
            </a:extLst>
          </p:cNvPr>
          <p:cNvPicPr/>
          <p:nvPr/>
        </p:nvPicPr>
        <p:blipFill>
          <a:blip r:embed="rId3" cstate="print"/>
          <a:stretch>
            <a:fillRect/>
          </a:stretch>
        </p:blipFill>
        <p:spPr>
          <a:xfrm>
            <a:off x="15828442" y="9055842"/>
            <a:ext cx="3583392" cy="1144991"/>
          </a:xfrm>
          <a:prstGeom prst="rect">
            <a:avLst/>
          </a:prstGeom>
        </p:spPr>
      </p:pic>
      <p:sp>
        <p:nvSpPr>
          <p:cNvPr id="22" name="bg object 17">
            <a:extLst>
              <a:ext uri="{FF2B5EF4-FFF2-40B4-BE49-F238E27FC236}">
                <a16:creationId xmlns:a16="http://schemas.microsoft.com/office/drawing/2014/main" id="{B17EFAE4-3BE9-73A9-A3FB-30DB22A9A834}"/>
              </a:ext>
            </a:extLst>
          </p:cNvPr>
          <p:cNvSpPr/>
          <p:nvPr/>
        </p:nvSpPr>
        <p:spPr>
          <a:xfrm>
            <a:off x="11062307" y="8702330"/>
            <a:ext cx="2711450" cy="902969"/>
          </a:xfrm>
          <a:custGeom>
            <a:avLst/>
            <a:gdLst/>
            <a:ahLst/>
            <a:cxnLst/>
            <a:rect l="l" t="t" r="r" b="b"/>
            <a:pathLst>
              <a:path w="2711450" h="902970">
                <a:moveTo>
                  <a:pt x="701852" y="186575"/>
                </a:moveTo>
                <a:lnTo>
                  <a:pt x="696341" y="142163"/>
                </a:lnTo>
                <a:lnTo>
                  <a:pt x="681697" y="104038"/>
                </a:lnTo>
                <a:lnTo>
                  <a:pt x="658317" y="72110"/>
                </a:lnTo>
                <a:lnTo>
                  <a:pt x="626605" y="46240"/>
                </a:lnTo>
                <a:lnTo>
                  <a:pt x="586955" y="26314"/>
                </a:lnTo>
                <a:lnTo>
                  <a:pt x="539775" y="12230"/>
                </a:lnTo>
                <a:lnTo>
                  <a:pt x="532269" y="11074"/>
                </a:lnTo>
                <a:lnTo>
                  <a:pt x="532269" y="219659"/>
                </a:lnTo>
                <a:lnTo>
                  <a:pt x="527621" y="266941"/>
                </a:lnTo>
                <a:lnTo>
                  <a:pt x="512533" y="304800"/>
                </a:lnTo>
                <a:lnTo>
                  <a:pt x="495706" y="324726"/>
                </a:lnTo>
                <a:lnTo>
                  <a:pt x="495706" y="590397"/>
                </a:lnTo>
                <a:lnTo>
                  <a:pt x="490372" y="642632"/>
                </a:lnTo>
                <a:lnTo>
                  <a:pt x="473303" y="684174"/>
                </a:lnTo>
                <a:lnTo>
                  <a:pt x="445922" y="715556"/>
                </a:lnTo>
                <a:lnTo>
                  <a:pt x="409587" y="737311"/>
                </a:lnTo>
                <a:lnTo>
                  <a:pt x="365721" y="749985"/>
                </a:lnTo>
                <a:lnTo>
                  <a:pt x="315709" y="754087"/>
                </a:lnTo>
                <a:lnTo>
                  <a:pt x="181178" y="754087"/>
                </a:lnTo>
                <a:lnTo>
                  <a:pt x="222491" y="501357"/>
                </a:lnTo>
                <a:lnTo>
                  <a:pt x="359498" y="501357"/>
                </a:lnTo>
                <a:lnTo>
                  <a:pt x="420839" y="506514"/>
                </a:lnTo>
                <a:lnTo>
                  <a:pt x="462953" y="522528"/>
                </a:lnTo>
                <a:lnTo>
                  <a:pt x="487400" y="550214"/>
                </a:lnTo>
                <a:lnTo>
                  <a:pt x="495706" y="590397"/>
                </a:lnTo>
                <a:lnTo>
                  <a:pt x="495706" y="324726"/>
                </a:lnTo>
                <a:lnTo>
                  <a:pt x="488188" y="333616"/>
                </a:lnTo>
                <a:lnTo>
                  <a:pt x="455739" y="353745"/>
                </a:lnTo>
                <a:lnTo>
                  <a:pt x="416382" y="365556"/>
                </a:lnTo>
                <a:lnTo>
                  <a:pt x="371246" y="369417"/>
                </a:lnTo>
                <a:lnTo>
                  <a:pt x="242951" y="369417"/>
                </a:lnTo>
                <a:lnTo>
                  <a:pt x="279679" y="141020"/>
                </a:lnTo>
                <a:lnTo>
                  <a:pt x="407708" y="141020"/>
                </a:lnTo>
                <a:lnTo>
                  <a:pt x="462953" y="145262"/>
                </a:lnTo>
                <a:lnTo>
                  <a:pt x="501599" y="158889"/>
                </a:lnTo>
                <a:lnTo>
                  <a:pt x="524433" y="183235"/>
                </a:lnTo>
                <a:lnTo>
                  <a:pt x="532269" y="219659"/>
                </a:lnTo>
                <a:lnTo>
                  <a:pt x="532269" y="11074"/>
                </a:lnTo>
                <a:lnTo>
                  <a:pt x="485457" y="3860"/>
                </a:lnTo>
                <a:lnTo>
                  <a:pt x="424408" y="1104"/>
                </a:lnTo>
                <a:lnTo>
                  <a:pt x="166649" y="1104"/>
                </a:lnTo>
                <a:lnTo>
                  <a:pt x="132994" y="30581"/>
                </a:lnTo>
                <a:lnTo>
                  <a:pt x="254" y="864565"/>
                </a:lnTo>
                <a:lnTo>
                  <a:pt x="0" y="878395"/>
                </a:lnTo>
                <a:lnTo>
                  <a:pt x="4445" y="887869"/>
                </a:lnTo>
                <a:lnTo>
                  <a:pt x="13576" y="893318"/>
                </a:lnTo>
                <a:lnTo>
                  <a:pt x="27419" y="895070"/>
                </a:lnTo>
                <a:lnTo>
                  <a:pt x="315544" y="895070"/>
                </a:lnTo>
                <a:lnTo>
                  <a:pt x="366433" y="892873"/>
                </a:lnTo>
                <a:lnTo>
                  <a:pt x="414134" y="886320"/>
                </a:lnTo>
                <a:lnTo>
                  <a:pt x="458393" y="875461"/>
                </a:lnTo>
                <a:lnTo>
                  <a:pt x="498970" y="860298"/>
                </a:lnTo>
                <a:lnTo>
                  <a:pt x="535597" y="840892"/>
                </a:lnTo>
                <a:lnTo>
                  <a:pt x="568045" y="817270"/>
                </a:lnTo>
                <a:lnTo>
                  <a:pt x="596036" y="789470"/>
                </a:lnTo>
                <a:lnTo>
                  <a:pt x="619340" y="757529"/>
                </a:lnTo>
                <a:lnTo>
                  <a:pt x="621093" y="754087"/>
                </a:lnTo>
                <a:lnTo>
                  <a:pt x="637717" y="721474"/>
                </a:lnTo>
                <a:lnTo>
                  <a:pt x="650887" y="681355"/>
                </a:lnTo>
                <a:lnTo>
                  <a:pt x="658622" y="637197"/>
                </a:lnTo>
                <a:lnTo>
                  <a:pt x="660654" y="589038"/>
                </a:lnTo>
                <a:lnTo>
                  <a:pt x="651979" y="526948"/>
                </a:lnTo>
                <a:lnTo>
                  <a:pt x="640410" y="501357"/>
                </a:lnTo>
                <a:lnTo>
                  <a:pt x="629932" y="478193"/>
                </a:lnTo>
                <a:lnTo>
                  <a:pt x="597128" y="443255"/>
                </a:lnTo>
                <a:lnTo>
                  <a:pt x="556247" y="422630"/>
                </a:lnTo>
                <a:lnTo>
                  <a:pt x="603046" y="397852"/>
                </a:lnTo>
                <a:lnTo>
                  <a:pt x="635431" y="369417"/>
                </a:lnTo>
                <a:lnTo>
                  <a:pt x="640321" y="365137"/>
                </a:lnTo>
                <a:lnTo>
                  <a:pt x="668451" y="326059"/>
                </a:lnTo>
                <a:lnTo>
                  <a:pt x="687819" y="282219"/>
                </a:lnTo>
                <a:lnTo>
                  <a:pt x="698830" y="235191"/>
                </a:lnTo>
                <a:lnTo>
                  <a:pt x="701852" y="186575"/>
                </a:lnTo>
                <a:close/>
              </a:path>
              <a:path w="2711450" h="902970">
                <a:moveTo>
                  <a:pt x="982675" y="228828"/>
                </a:moveTo>
                <a:lnTo>
                  <a:pt x="978966" y="220179"/>
                </a:lnTo>
                <a:lnTo>
                  <a:pt x="971054" y="215087"/>
                </a:lnTo>
                <a:lnTo>
                  <a:pt x="958900" y="213410"/>
                </a:lnTo>
                <a:lnTo>
                  <a:pt x="857250" y="213410"/>
                </a:lnTo>
                <a:lnTo>
                  <a:pt x="825995" y="241160"/>
                </a:lnTo>
                <a:lnTo>
                  <a:pt x="726541" y="865936"/>
                </a:lnTo>
                <a:lnTo>
                  <a:pt x="726186" y="878332"/>
                </a:lnTo>
                <a:lnTo>
                  <a:pt x="730351" y="887006"/>
                </a:lnTo>
                <a:lnTo>
                  <a:pt x="738746" y="892086"/>
                </a:lnTo>
                <a:lnTo>
                  <a:pt x="751128" y="893749"/>
                </a:lnTo>
                <a:lnTo>
                  <a:pt x="852627" y="893749"/>
                </a:lnTo>
                <a:lnTo>
                  <a:pt x="882561" y="865936"/>
                </a:lnTo>
                <a:lnTo>
                  <a:pt x="982167" y="241160"/>
                </a:lnTo>
                <a:lnTo>
                  <a:pt x="982675" y="228828"/>
                </a:lnTo>
                <a:close/>
              </a:path>
              <a:path w="2711450" h="902970">
                <a:moveTo>
                  <a:pt x="1018324" y="18173"/>
                </a:moveTo>
                <a:lnTo>
                  <a:pt x="1014450" y="9474"/>
                </a:lnTo>
                <a:lnTo>
                  <a:pt x="1006132" y="4356"/>
                </a:lnTo>
                <a:lnTo>
                  <a:pt x="993267" y="2679"/>
                </a:lnTo>
                <a:lnTo>
                  <a:pt x="889165" y="2679"/>
                </a:lnTo>
                <a:lnTo>
                  <a:pt x="857859" y="30581"/>
                </a:lnTo>
                <a:lnTo>
                  <a:pt x="844118" y="114198"/>
                </a:lnTo>
                <a:lnTo>
                  <a:pt x="844346" y="127406"/>
                </a:lnTo>
                <a:lnTo>
                  <a:pt x="848461" y="136525"/>
                </a:lnTo>
                <a:lnTo>
                  <a:pt x="856576" y="141820"/>
                </a:lnTo>
                <a:lnTo>
                  <a:pt x="868756" y="143535"/>
                </a:lnTo>
                <a:lnTo>
                  <a:pt x="974115" y="143535"/>
                </a:lnTo>
                <a:lnTo>
                  <a:pt x="1004062" y="114198"/>
                </a:lnTo>
                <a:lnTo>
                  <a:pt x="1017816" y="30581"/>
                </a:lnTo>
                <a:lnTo>
                  <a:pt x="1018324" y="18173"/>
                </a:lnTo>
                <a:close/>
              </a:path>
              <a:path w="2711450" h="902970">
                <a:moveTo>
                  <a:pt x="1547533" y="228828"/>
                </a:moveTo>
                <a:lnTo>
                  <a:pt x="1543697" y="220167"/>
                </a:lnTo>
                <a:lnTo>
                  <a:pt x="1535391" y="215074"/>
                </a:lnTo>
                <a:lnTo>
                  <a:pt x="1522463" y="213410"/>
                </a:lnTo>
                <a:lnTo>
                  <a:pt x="1128991" y="213410"/>
                </a:lnTo>
                <a:lnTo>
                  <a:pt x="1097686" y="241173"/>
                </a:lnTo>
                <a:lnTo>
                  <a:pt x="1083932" y="322478"/>
                </a:lnTo>
                <a:lnTo>
                  <a:pt x="1084135" y="334911"/>
                </a:lnTo>
                <a:lnTo>
                  <a:pt x="1088212" y="343598"/>
                </a:lnTo>
                <a:lnTo>
                  <a:pt x="1096276" y="348691"/>
                </a:lnTo>
                <a:lnTo>
                  <a:pt x="1108430" y="350354"/>
                </a:lnTo>
                <a:lnTo>
                  <a:pt x="1341945" y="350354"/>
                </a:lnTo>
                <a:lnTo>
                  <a:pt x="1011275" y="776706"/>
                </a:lnTo>
                <a:lnTo>
                  <a:pt x="990498" y="865936"/>
                </a:lnTo>
                <a:lnTo>
                  <a:pt x="990015" y="878344"/>
                </a:lnTo>
                <a:lnTo>
                  <a:pt x="993876" y="887018"/>
                </a:lnTo>
                <a:lnTo>
                  <a:pt x="1002233" y="892098"/>
                </a:lnTo>
                <a:lnTo>
                  <a:pt x="1015212" y="893762"/>
                </a:lnTo>
                <a:lnTo>
                  <a:pt x="1421345" y="893762"/>
                </a:lnTo>
                <a:lnTo>
                  <a:pt x="1451394" y="865936"/>
                </a:lnTo>
                <a:lnTo>
                  <a:pt x="1465186" y="784517"/>
                </a:lnTo>
                <a:lnTo>
                  <a:pt x="1465453" y="772388"/>
                </a:lnTo>
                <a:lnTo>
                  <a:pt x="1461287" y="764184"/>
                </a:lnTo>
                <a:lnTo>
                  <a:pt x="1452918" y="759536"/>
                </a:lnTo>
                <a:lnTo>
                  <a:pt x="1440548" y="758075"/>
                </a:lnTo>
                <a:lnTo>
                  <a:pt x="1196809" y="758075"/>
                </a:lnTo>
                <a:lnTo>
                  <a:pt x="1518513" y="340245"/>
                </a:lnTo>
                <a:lnTo>
                  <a:pt x="1536700" y="302069"/>
                </a:lnTo>
                <a:lnTo>
                  <a:pt x="1547050" y="241173"/>
                </a:lnTo>
                <a:lnTo>
                  <a:pt x="1547533" y="228828"/>
                </a:lnTo>
                <a:close/>
              </a:path>
              <a:path w="2711450" h="902970">
                <a:moveTo>
                  <a:pt x="2170252" y="225640"/>
                </a:moveTo>
                <a:lnTo>
                  <a:pt x="2164346" y="216852"/>
                </a:lnTo>
                <a:lnTo>
                  <a:pt x="2150846" y="213423"/>
                </a:lnTo>
                <a:lnTo>
                  <a:pt x="2023960" y="213423"/>
                </a:lnTo>
                <a:lnTo>
                  <a:pt x="1981212" y="232397"/>
                </a:lnTo>
                <a:lnTo>
                  <a:pt x="1785239" y="433006"/>
                </a:lnTo>
                <a:lnTo>
                  <a:pt x="1850555" y="26885"/>
                </a:lnTo>
                <a:lnTo>
                  <a:pt x="1850720" y="14579"/>
                </a:lnTo>
                <a:lnTo>
                  <a:pt x="1846135" y="6235"/>
                </a:lnTo>
                <a:lnTo>
                  <a:pt x="1837309" y="1498"/>
                </a:lnTo>
                <a:lnTo>
                  <a:pt x="1824723" y="0"/>
                </a:lnTo>
                <a:lnTo>
                  <a:pt x="1724444" y="0"/>
                </a:lnTo>
                <a:lnTo>
                  <a:pt x="1693189" y="26885"/>
                </a:lnTo>
                <a:lnTo>
                  <a:pt x="1559255" y="865936"/>
                </a:lnTo>
                <a:lnTo>
                  <a:pt x="1559725" y="878332"/>
                </a:lnTo>
                <a:lnTo>
                  <a:pt x="1564271" y="887006"/>
                </a:lnTo>
                <a:lnTo>
                  <a:pt x="1572806" y="892098"/>
                </a:lnTo>
                <a:lnTo>
                  <a:pt x="1585214" y="893749"/>
                </a:lnTo>
                <a:lnTo>
                  <a:pt x="1685531" y="893749"/>
                </a:lnTo>
                <a:lnTo>
                  <a:pt x="1716570" y="865936"/>
                </a:lnTo>
                <a:lnTo>
                  <a:pt x="1759026" y="594118"/>
                </a:lnTo>
                <a:lnTo>
                  <a:pt x="1900910" y="870940"/>
                </a:lnTo>
                <a:lnTo>
                  <a:pt x="1906689" y="879868"/>
                </a:lnTo>
                <a:lnTo>
                  <a:pt x="1914537" y="887120"/>
                </a:lnTo>
                <a:lnTo>
                  <a:pt x="1925218" y="891984"/>
                </a:lnTo>
                <a:lnTo>
                  <a:pt x="1939493" y="893749"/>
                </a:lnTo>
                <a:lnTo>
                  <a:pt x="2052370" y="893749"/>
                </a:lnTo>
                <a:lnTo>
                  <a:pt x="2065172" y="890714"/>
                </a:lnTo>
                <a:lnTo>
                  <a:pt x="2072868" y="882802"/>
                </a:lnTo>
                <a:lnTo>
                  <a:pt x="2075268" y="871829"/>
                </a:lnTo>
                <a:lnTo>
                  <a:pt x="2072182" y="859586"/>
                </a:lnTo>
                <a:lnTo>
                  <a:pt x="1888312" y="518033"/>
                </a:lnTo>
                <a:lnTo>
                  <a:pt x="2159254" y="250228"/>
                </a:lnTo>
                <a:lnTo>
                  <a:pt x="2168550" y="237528"/>
                </a:lnTo>
                <a:lnTo>
                  <a:pt x="2170252" y="225640"/>
                </a:lnTo>
                <a:close/>
              </a:path>
              <a:path w="2711450" h="902970">
                <a:moveTo>
                  <a:pt x="2710929" y="384492"/>
                </a:moveTo>
                <a:lnTo>
                  <a:pt x="2706344" y="331457"/>
                </a:lnTo>
                <a:lnTo>
                  <a:pt x="2691790" y="288391"/>
                </a:lnTo>
                <a:lnTo>
                  <a:pt x="2668917" y="257378"/>
                </a:lnTo>
                <a:lnTo>
                  <a:pt x="2636926" y="233184"/>
                </a:lnTo>
                <a:lnTo>
                  <a:pt x="2595651" y="215861"/>
                </a:lnTo>
                <a:lnTo>
                  <a:pt x="2544889" y="205447"/>
                </a:lnTo>
                <a:lnTo>
                  <a:pt x="2484488" y="201968"/>
                </a:lnTo>
                <a:lnTo>
                  <a:pt x="2428354" y="204647"/>
                </a:lnTo>
                <a:lnTo>
                  <a:pt x="2374061" y="212064"/>
                </a:lnTo>
                <a:lnTo>
                  <a:pt x="2324379" y="223316"/>
                </a:lnTo>
                <a:lnTo>
                  <a:pt x="2282063" y="237451"/>
                </a:lnTo>
                <a:lnTo>
                  <a:pt x="2257082" y="270624"/>
                </a:lnTo>
                <a:lnTo>
                  <a:pt x="2261006" y="344157"/>
                </a:lnTo>
                <a:lnTo>
                  <a:pt x="2325103" y="351751"/>
                </a:lnTo>
                <a:lnTo>
                  <a:pt x="2364181" y="341591"/>
                </a:lnTo>
                <a:lnTo>
                  <a:pt x="2407577" y="334264"/>
                </a:lnTo>
                <a:lnTo>
                  <a:pt x="2455075" y="331457"/>
                </a:lnTo>
                <a:lnTo>
                  <a:pt x="2507716" y="337489"/>
                </a:lnTo>
                <a:lnTo>
                  <a:pt x="2540978" y="356006"/>
                </a:lnTo>
                <a:lnTo>
                  <a:pt x="2556154" y="387629"/>
                </a:lnTo>
                <a:lnTo>
                  <a:pt x="2554554" y="433006"/>
                </a:lnTo>
                <a:lnTo>
                  <a:pt x="2547670" y="474865"/>
                </a:lnTo>
                <a:lnTo>
                  <a:pt x="2532951" y="475589"/>
                </a:lnTo>
                <a:lnTo>
                  <a:pt x="2532951" y="573913"/>
                </a:lnTo>
                <a:lnTo>
                  <a:pt x="2521394" y="646226"/>
                </a:lnTo>
                <a:lnTo>
                  <a:pt x="2509139" y="691235"/>
                </a:lnTo>
                <a:lnTo>
                  <a:pt x="2487498" y="730313"/>
                </a:lnTo>
                <a:lnTo>
                  <a:pt x="2456624" y="761123"/>
                </a:lnTo>
                <a:lnTo>
                  <a:pt x="2416657" y="781316"/>
                </a:lnTo>
                <a:lnTo>
                  <a:pt x="2367737" y="788568"/>
                </a:lnTo>
                <a:lnTo>
                  <a:pt x="2335326" y="783767"/>
                </a:lnTo>
                <a:lnTo>
                  <a:pt x="2312098" y="770242"/>
                </a:lnTo>
                <a:lnTo>
                  <a:pt x="2297988" y="749300"/>
                </a:lnTo>
                <a:lnTo>
                  <a:pt x="2292934" y="722287"/>
                </a:lnTo>
                <a:lnTo>
                  <a:pt x="2297442" y="679843"/>
                </a:lnTo>
                <a:lnTo>
                  <a:pt x="2337473" y="620382"/>
                </a:lnTo>
                <a:lnTo>
                  <a:pt x="2372372" y="601294"/>
                </a:lnTo>
                <a:lnTo>
                  <a:pt x="2416797" y="587883"/>
                </a:lnTo>
                <a:lnTo>
                  <a:pt x="2470429" y="579107"/>
                </a:lnTo>
                <a:lnTo>
                  <a:pt x="2532951" y="573913"/>
                </a:lnTo>
                <a:lnTo>
                  <a:pt x="2532951" y="475589"/>
                </a:lnTo>
                <a:lnTo>
                  <a:pt x="2452357" y="480910"/>
                </a:lnTo>
                <a:lnTo>
                  <a:pt x="2406472" y="486473"/>
                </a:lnTo>
                <a:lnTo>
                  <a:pt x="2362492" y="494322"/>
                </a:lnTo>
                <a:lnTo>
                  <a:pt x="2320950" y="504926"/>
                </a:lnTo>
                <a:lnTo>
                  <a:pt x="2282393" y="518718"/>
                </a:lnTo>
                <a:lnTo>
                  <a:pt x="2247341" y="536168"/>
                </a:lnTo>
                <a:lnTo>
                  <a:pt x="2189924" y="583819"/>
                </a:lnTo>
                <a:lnTo>
                  <a:pt x="2153031" y="651471"/>
                </a:lnTo>
                <a:lnTo>
                  <a:pt x="2143620" y="693940"/>
                </a:lnTo>
                <a:lnTo>
                  <a:pt x="2140953" y="742759"/>
                </a:lnTo>
                <a:lnTo>
                  <a:pt x="2146973" y="788085"/>
                </a:lnTo>
                <a:lnTo>
                  <a:pt x="2162911" y="827100"/>
                </a:lnTo>
                <a:lnTo>
                  <a:pt x="2188260" y="858913"/>
                </a:lnTo>
                <a:lnTo>
                  <a:pt x="2222449" y="882700"/>
                </a:lnTo>
                <a:lnTo>
                  <a:pt x="2264930" y="897597"/>
                </a:lnTo>
                <a:lnTo>
                  <a:pt x="2315172" y="902754"/>
                </a:lnTo>
                <a:lnTo>
                  <a:pt x="2379903" y="894549"/>
                </a:lnTo>
                <a:lnTo>
                  <a:pt x="2431923" y="873264"/>
                </a:lnTo>
                <a:lnTo>
                  <a:pt x="2472131" y="843864"/>
                </a:lnTo>
                <a:lnTo>
                  <a:pt x="2501468" y="811326"/>
                </a:lnTo>
                <a:lnTo>
                  <a:pt x="2496121" y="869683"/>
                </a:lnTo>
                <a:lnTo>
                  <a:pt x="2497086" y="879919"/>
                </a:lnTo>
                <a:lnTo>
                  <a:pt x="2501531" y="887476"/>
                </a:lnTo>
                <a:lnTo>
                  <a:pt x="2509748" y="892149"/>
                </a:lnTo>
                <a:lnTo>
                  <a:pt x="2521978" y="893749"/>
                </a:lnTo>
                <a:lnTo>
                  <a:pt x="2607068" y="893749"/>
                </a:lnTo>
                <a:lnTo>
                  <a:pt x="2637104" y="865936"/>
                </a:lnTo>
                <a:lnTo>
                  <a:pt x="2645841" y="811326"/>
                </a:lnTo>
                <a:lnTo>
                  <a:pt x="2649474" y="788568"/>
                </a:lnTo>
                <a:lnTo>
                  <a:pt x="2683802" y="573913"/>
                </a:lnTo>
                <a:lnTo>
                  <a:pt x="2706941" y="429247"/>
                </a:lnTo>
                <a:lnTo>
                  <a:pt x="2709011" y="414007"/>
                </a:lnTo>
                <a:lnTo>
                  <a:pt x="2710307" y="398995"/>
                </a:lnTo>
                <a:lnTo>
                  <a:pt x="2710929" y="384492"/>
                </a:lnTo>
                <a:close/>
              </a:path>
            </a:pathLst>
          </a:custGeom>
          <a:solidFill>
            <a:srgbClr val="1E2121"/>
          </a:solidFill>
        </p:spPr>
        <p:txBody>
          <a:bodyPr wrap="square" lIns="0" tIns="0" rIns="0" bIns="0" rtlCol="0"/>
          <a:lstStyle/>
          <a:p>
            <a:endParaRPr/>
          </a:p>
        </p:txBody>
      </p:sp>
      <p:sp>
        <p:nvSpPr>
          <p:cNvPr id="23" name="bg object 18">
            <a:extLst>
              <a:ext uri="{FF2B5EF4-FFF2-40B4-BE49-F238E27FC236}">
                <a16:creationId xmlns:a16="http://schemas.microsoft.com/office/drawing/2014/main" id="{D406EE50-6558-A9A3-3932-909F0BB76824}"/>
              </a:ext>
            </a:extLst>
          </p:cNvPr>
          <p:cNvSpPr/>
          <p:nvPr/>
        </p:nvSpPr>
        <p:spPr>
          <a:xfrm>
            <a:off x="13827148" y="8705009"/>
            <a:ext cx="866140" cy="899794"/>
          </a:xfrm>
          <a:custGeom>
            <a:avLst/>
            <a:gdLst/>
            <a:ahLst/>
            <a:cxnLst/>
            <a:rect l="l" t="t" r="r" b="b"/>
            <a:pathLst>
              <a:path w="866139" h="899795">
                <a:moveTo>
                  <a:pt x="256578" y="226148"/>
                </a:moveTo>
                <a:lnTo>
                  <a:pt x="252831" y="217500"/>
                </a:lnTo>
                <a:lnTo>
                  <a:pt x="244843" y="212407"/>
                </a:lnTo>
                <a:lnTo>
                  <a:pt x="232676" y="210731"/>
                </a:lnTo>
                <a:lnTo>
                  <a:pt x="131076" y="210731"/>
                </a:lnTo>
                <a:lnTo>
                  <a:pt x="99771" y="238480"/>
                </a:lnTo>
                <a:lnTo>
                  <a:pt x="342" y="863257"/>
                </a:lnTo>
                <a:lnTo>
                  <a:pt x="0" y="875652"/>
                </a:lnTo>
                <a:lnTo>
                  <a:pt x="4152" y="884326"/>
                </a:lnTo>
                <a:lnTo>
                  <a:pt x="12522" y="889406"/>
                </a:lnTo>
                <a:lnTo>
                  <a:pt x="24828" y="891070"/>
                </a:lnTo>
                <a:lnTo>
                  <a:pt x="126466" y="891070"/>
                </a:lnTo>
                <a:lnTo>
                  <a:pt x="156578" y="863257"/>
                </a:lnTo>
                <a:lnTo>
                  <a:pt x="256032" y="238480"/>
                </a:lnTo>
                <a:lnTo>
                  <a:pt x="256578" y="226148"/>
                </a:lnTo>
                <a:close/>
              </a:path>
              <a:path w="866139" h="899795">
                <a:moveTo>
                  <a:pt x="292125" y="15494"/>
                </a:moveTo>
                <a:lnTo>
                  <a:pt x="288290" y="6794"/>
                </a:lnTo>
                <a:lnTo>
                  <a:pt x="279984" y="1676"/>
                </a:lnTo>
                <a:lnTo>
                  <a:pt x="267017" y="0"/>
                </a:lnTo>
                <a:lnTo>
                  <a:pt x="162902" y="0"/>
                </a:lnTo>
                <a:lnTo>
                  <a:pt x="131775" y="27901"/>
                </a:lnTo>
                <a:lnTo>
                  <a:pt x="117995" y="111518"/>
                </a:lnTo>
                <a:lnTo>
                  <a:pt x="118211" y="124726"/>
                </a:lnTo>
                <a:lnTo>
                  <a:pt x="122313" y="133845"/>
                </a:lnTo>
                <a:lnTo>
                  <a:pt x="130416" y="139141"/>
                </a:lnTo>
                <a:lnTo>
                  <a:pt x="142633" y="140855"/>
                </a:lnTo>
                <a:lnTo>
                  <a:pt x="247992" y="140855"/>
                </a:lnTo>
                <a:lnTo>
                  <a:pt x="277888" y="111518"/>
                </a:lnTo>
                <a:lnTo>
                  <a:pt x="291642" y="27901"/>
                </a:lnTo>
                <a:lnTo>
                  <a:pt x="292125" y="15494"/>
                </a:lnTo>
                <a:close/>
              </a:path>
              <a:path w="866139" h="899795">
                <a:moveTo>
                  <a:pt x="865822" y="367550"/>
                </a:moveTo>
                <a:lnTo>
                  <a:pt x="861263" y="328028"/>
                </a:lnTo>
                <a:lnTo>
                  <a:pt x="860679" y="322961"/>
                </a:lnTo>
                <a:lnTo>
                  <a:pt x="846772" y="285102"/>
                </a:lnTo>
                <a:lnTo>
                  <a:pt x="823899" y="254025"/>
                </a:lnTo>
                <a:lnTo>
                  <a:pt x="791895" y="229793"/>
                </a:lnTo>
                <a:lnTo>
                  <a:pt x="750595" y="212420"/>
                </a:lnTo>
                <a:lnTo>
                  <a:pt x="699833" y="201968"/>
                </a:lnTo>
                <a:lnTo>
                  <a:pt x="639445" y="198475"/>
                </a:lnTo>
                <a:lnTo>
                  <a:pt x="583285" y="201193"/>
                </a:lnTo>
                <a:lnTo>
                  <a:pt x="528993" y="208699"/>
                </a:lnTo>
                <a:lnTo>
                  <a:pt x="479285" y="220014"/>
                </a:lnTo>
                <a:lnTo>
                  <a:pt x="436905" y="234162"/>
                </a:lnTo>
                <a:lnTo>
                  <a:pt x="412089" y="267093"/>
                </a:lnTo>
                <a:lnTo>
                  <a:pt x="415912" y="340817"/>
                </a:lnTo>
                <a:lnTo>
                  <a:pt x="417842" y="351955"/>
                </a:lnTo>
                <a:lnTo>
                  <a:pt x="424205" y="358838"/>
                </a:lnTo>
                <a:lnTo>
                  <a:pt x="433781" y="361467"/>
                </a:lnTo>
                <a:lnTo>
                  <a:pt x="445439" y="359816"/>
                </a:lnTo>
                <a:lnTo>
                  <a:pt x="479971" y="348361"/>
                </a:lnTo>
                <a:lnTo>
                  <a:pt x="519010" y="338150"/>
                </a:lnTo>
                <a:lnTo>
                  <a:pt x="562381" y="330835"/>
                </a:lnTo>
                <a:lnTo>
                  <a:pt x="609866" y="328028"/>
                </a:lnTo>
                <a:lnTo>
                  <a:pt x="662584" y="334086"/>
                </a:lnTo>
                <a:lnTo>
                  <a:pt x="695883" y="352628"/>
                </a:lnTo>
                <a:lnTo>
                  <a:pt x="711085" y="384251"/>
                </a:lnTo>
                <a:lnTo>
                  <a:pt x="709536" y="429501"/>
                </a:lnTo>
                <a:lnTo>
                  <a:pt x="702564" y="471347"/>
                </a:lnTo>
                <a:lnTo>
                  <a:pt x="687806" y="472071"/>
                </a:lnTo>
                <a:lnTo>
                  <a:pt x="687806" y="570496"/>
                </a:lnTo>
                <a:lnTo>
                  <a:pt x="676376" y="642899"/>
                </a:lnTo>
                <a:lnTo>
                  <a:pt x="664095" y="687870"/>
                </a:lnTo>
                <a:lnTo>
                  <a:pt x="642442" y="726948"/>
                </a:lnTo>
                <a:lnTo>
                  <a:pt x="611568" y="757745"/>
                </a:lnTo>
                <a:lnTo>
                  <a:pt x="571614" y="777913"/>
                </a:lnTo>
                <a:lnTo>
                  <a:pt x="522719" y="785152"/>
                </a:lnTo>
                <a:lnTo>
                  <a:pt x="490220" y="780351"/>
                </a:lnTo>
                <a:lnTo>
                  <a:pt x="466979" y="766851"/>
                </a:lnTo>
                <a:lnTo>
                  <a:pt x="452932" y="745985"/>
                </a:lnTo>
                <a:lnTo>
                  <a:pt x="448005" y="719099"/>
                </a:lnTo>
                <a:lnTo>
                  <a:pt x="452488" y="676554"/>
                </a:lnTo>
                <a:lnTo>
                  <a:pt x="492455" y="617067"/>
                </a:lnTo>
                <a:lnTo>
                  <a:pt x="527329" y="597979"/>
                </a:lnTo>
                <a:lnTo>
                  <a:pt x="571715" y="584568"/>
                </a:lnTo>
                <a:lnTo>
                  <a:pt x="625309" y="575767"/>
                </a:lnTo>
                <a:lnTo>
                  <a:pt x="687806" y="570496"/>
                </a:lnTo>
                <a:lnTo>
                  <a:pt x="687806" y="472071"/>
                </a:lnTo>
                <a:lnTo>
                  <a:pt x="607275" y="477405"/>
                </a:lnTo>
                <a:lnTo>
                  <a:pt x="561390" y="482981"/>
                </a:lnTo>
                <a:lnTo>
                  <a:pt x="517398" y="490855"/>
                </a:lnTo>
                <a:lnTo>
                  <a:pt x="475856" y="501484"/>
                </a:lnTo>
                <a:lnTo>
                  <a:pt x="437273" y="515315"/>
                </a:lnTo>
                <a:lnTo>
                  <a:pt x="402221" y="532790"/>
                </a:lnTo>
                <a:lnTo>
                  <a:pt x="344805" y="580504"/>
                </a:lnTo>
                <a:lnTo>
                  <a:pt x="307924" y="648208"/>
                </a:lnTo>
                <a:lnTo>
                  <a:pt x="298538" y="690702"/>
                </a:lnTo>
                <a:lnTo>
                  <a:pt x="295910" y="739533"/>
                </a:lnTo>
                <a:lnTo>
                  <a:pt x="301917" y="784885"/>
                </a:lnTo>
                <a:lnTo>
                  <a:pt x="317842" y="823861"/>
                </a:lnTo>
                <a:lnTo>
                  <a:pt x="343154" y="855637"/>
                </a:lnTo>
                <a:lnTo>
                  <a:pt x="377329" y="879360"/>
                </a:lnTo>
                <a:lnTo>
                  <a:pt x="419811" y="894219"/>
                </a:lnTo>
                <a:lnTo>
                  <a:pt x="470077" y="899350"/>
                </a:lnTo>
                <a:lnTo>
                  <a:pt x="534835" y="891120"/>
                </a:lnTo>
                <a:lnTo>
                  <a:pt x="586879" y="869797"/>
                </a:lnTo>
                <a:lnTo>
                  <a:pt x="627126" y="840346"/>
                </a:lnTo>
                <a:lnTo>
                  <a:pt x="656501" y="807808"/>
                </a:lnTo>
                <a:lnTo>
                  <a:pt x="651065" y="866368"/>
                </a:lnTo>
                <a:lnTo>
                  <a:pt x="652043" y="876554"/>
                </a:lnTo>
                <a:lnTo>
                  <a:pt x="656501" y="884148"/>
                </a:lnTo>
                <a:lnTo>
                  <a:pt x="664679" y="888885"/>
                </a:lnTo>
                <a:lnTo>
                  <a:pt x="676859" y="890524"/>
                </a:lnTo>
                <a:lnTo>
                  <a:pt x="761974" y="890524"/>
                </a:lnTo>
                <a:lnTo>
                  <a:pt x="791908" y="862457"/>
                </a:lnTo>
                <a:lnTo>
                  <a:pt x="800658" y="807808"/>
                </a:lnTo>
                <a:lnTo>
                  <a:pt x="804278" y="785152"/>
                </a:lnTo>
                <a:lnTo>
                  <a:pt x="838644" y="570496"/>
                </a:lnTo>
                <a:lnTo>
                  <a:pt x="861822" y="425767"/>
                </a:lnTo>
                <a:lnTo>
                  <a:pt x="863930" y="410591"/>
                </a:lnTo>
                <a:lnTo>
                  <a:pt x="865200" y="395706"/>
                </a:lnTo>
                <a:lnTo>
                  <a:pt x="865784" y="381292"/>
                </a:lnTo>
                <a:lnTo>
                  <a:pt x="865822" y="367550"/>
                </a:lnTo>
                <a:close/>
              </a:path>
            </a:pathLst>
          </a:custGeom>
          <a:solidFill>
            <a:srgbClr val="1E2121"/>
          </a:solidFill>
        </p:spPr>
        <p:txBody>
          <a:bodyPr wrap="square" lIns="0" tIns="0" rIns="0" bIns="0" rtlCol="0"/>
          <a:lstStyle/>
          <a:p>
            <a:endParaRPr/>
          </a:p>
        </p:txBody>
      </p:sp>
      <p:sp>
        <p:nvSpPr>
          <p:cNvPr id="24" name="bg object 19">
            <a:extLst>
              <a:ext uri="{FF2B5EF4-FFF2-40B4-BE49-F238E27FC236}">
                <a16:creationId xmlns:a16="http://schemas.microsoft.com/office/drawing/2014/main" id="{52C42CEF-A41B-345D-9CF5-94E39EBB12D6}"/>
              </a:ext>
            </a:extLst>
          </p:cNvPr>
          <p:cNvSpPr/>
          <p:nvPr/>
        </p:nvSpPr>
        <p:spPr>
          <a:xfrm>
            <a:off x="10353513" y="8256867"/>
            <a:ext cx="763270" cy="1343025"/>
          </a:xfrm>
          <a:custGeom>
            <a:avLst/>
            <a:gdLst/>
            <a:ahLst/>
            <a:cxnLst/>
            <a:rect l="l" t="t" r="r" b="b"/>
            <a:pathLst>
              <a:path w="763269" h="1343025">
                <a:moveTo>
                  <a:pt x="682048" y="0"/>
                </a:moveTo>
                <a:lnTo>
                  <a:pt x="657511" y="8097"/>
                </a:lnTo>
                <a:lnTo>
                  <a:pt x="631642" y="22965"/>
                </a:lnTo>
                <a:lnTo>
                  <a:pt x="606243" y="40369"/>
                </a:lnTo>
                <a:lnTo>
                  <a:pt x="586359" y="53083"/>
                </a:lnTo>
                <a:lnTo>
                  <a:pt x="568808" y="62906"/>
                </a:lnTo>
                <a:lnTo>
                  <a:pt x="553910" y="67952"/>
                </a:lnTo>
                <a:lnTo>
                  <a:pt x="541983" y="66336"/>
                </a:lnTo>
                <a:lnTo>
                  <a:pt x="534876" y="60947"/>
                </a:lnTo>
                <a:lnTo>
                  <a:pt x="530822" y="54690"/>
                </a:lnTo>
                <a:lnTo>
                  <a:pt x="528679" y="48037"/>
                </a:lnTo>
                <a:lnTo>
                  <a:pt x="525292" y="32966"/>
                </a:lnTo>
                <a:lnTo>
                  <a:pt x="525292" y="25531"/>
                </a:lnTo>
                <a:lnTo>
                  <a:pt x="516874" y="21018"/>
                </a:lnTo>
                <a:lnTo>
                  <a:pt x="479190" y="29489"/>
                </a:lnTo>
                <a:lnTo>
                  <a:pt x="437494" y="77478"/>
                </a:lnTo>
                <a:lnTo>
                  <a:pt x="419183" y="111315"/>
                </a:lnTo>
                <a:lnTo>
                  <a:pt x="406322" y="138722"/>
                </a:lnTo>
                <a:lnTo>
                  <a:pt x="401141" y="149186"/>
                </a:lnTo>
                <a:lnTo>
                  <a:pt x="380616" y="182951"/>
                </a:lnTo>
                <a:lnTo>
                  <a:pt x="353213" y="217527"/>
                </a:lnTo>
                <a:lnTo>
                  <a:pt x="341827" y="221334"/>
                </a:lnTo>
                <a:lnTo>
                  <a:pt x="329602" y="217149"/>
                </a:lnTo>
                <a:lnTo>
                  <a:pt x="317916" y="208410"/>
                </a:lnTo>
                <a:lnTo>
                  <a:pt x="308588" y="198614"/>
                </a:lnTo>
                <a:lnTo>
                  <a:pt x="300896" y="188478"/>
                </a:lnTo>
                <a:lnTo>
                  <a:pt x="294116" y="178720"/>
                </a:lnTo>
                <a:lnTo>
                  <a:pt x="288139" y="171632"/>
                </a:lnTo>
                <a:lnTo>
                  <a:pt x="282220" y="165047"/>
                </a:lnTo>
                <a:lnTo>
                  <a:pt x="276495" y="159453"/>
                </a:lnTo>
                <a:lnTo>
                  <a:pt x="271101" y="155339"/>
                </a:lnTo>
                <a:lnTo>
                  <a:pt x="255265" y="150280"/>
                </a:lnTo>
                <a:lnTo>
                  <a:pt x="237419" y="152401"/>
                </a:lnTo>
                <a:lnTo>
                  <a:pt x="201962" y="179987"/>
                </a:lnTo>
                <a:lnTo>
                  <a:pt x="172259" y="234215"/>
                </a:lnTo>
                <a:lnTo>
                  <a:pt x="156079" y="289250"/>
                </a:lnTo>
                <a:lnTo>
                  <a:pt x="149189" y="341731"/>
                </a:lnTo>
                <a:lnTo>
                  <a:pt x="147356" y="388295"/>
                </a:lnTo>
                <a:lnTo>
                  <a:pt x="146347" y="408192"/>
                </a:lnTo>
                <a:lnTo>
                  <a:pt x="138582" y="448451"/>
                </a:lnTo>
                <a:lnTo>
                  <a:pt x="123513" y="455377"/>
                </a:lnTo>
                <a:lnTo>
                  <a:pt x="113339" y="452794"/>
                </a:lnTo>
                <a:lnTo>
                  <a:pt x="81421" y="425352"/>
                </a:lnTo>
                <a:lnTo>
                  <a:pt x="72158" y="413687"/>
                </a:lnTo>
                <a:lnTo>
                  <a:pt x="67252" y="408036"/>
                </a:lnTo>
                <a:lnTo>
                  <a:pt x="62071" y="403342"/>
                </a:lnTo>
                <a:lnTo>
                  <a:pt x="52038" y="397898"/>
                </a:lnTo>
                <a:lnTo>
                  <a:pt x="37530" y="393778"/>
                </a:lnTo>
                <a:lnTo>
                  <a:pt x="22241" y="393917"/>
                </a:lnTo>
                <a:lnTo>
                  <a:pt x="9863" y="401248"/>
                </a:lnTo>
                <a:lnTo>
                  <a:pt x="303" y="432687"/>
                </a:lnTo>
                <a:lnTo>
                  <a:pt x="0" y="481785"/>
                </a:lnTo>
                <a:lnTo>
                  <a:pt x="5884" y="535460"/>
                </a:lnTo>
                <a:lnTo>
                  <a:pt x="14889" y="580635"/>
                </a:lnTo>
                <a:lnTo>
                  <a:pt x="34784" y="644224"/>
                </a:lnTo>
                <a:lnTo>
                  <a:pt x="57702" y="699219"/>
                </a:lnTo>
                <a:lnTo>
                  <a:pt x="80867" y="745303"/>
                </a:lnTo>
                <a:lnTo>
                  <a:pt x="101504" y="782158"/>
                </a:lnTo>
                <a:lnTo>
                  <a:pt x="116015" y="805923"/>
                </a:lnTo>
                <a:lnTo>
                  <a:pt x="125860" y="824580"/>
                </a:lnTo>
                <a:lnTo>
                  <a:pt x="130073" y="838753"/>
                </a:lnTo>
                <a:lnTo>
                  <a:pt x="127692" y="849067"/>
                </a:lnTo>
                <a:lnTo>
                  <a:pt x="120279" y="854731"/>
                </a:lnTo>
                <a:lnTo>
                  <a:pt x="111610" y="855366"/>
                </a:lnTo>
                <a:lnTo>
                  <a:pt x="102252" y="852446"/>
                </a:lnTo>
                <a:lnTo>
                  <a:pt x="92772" y="847444"/>
                </a:lnTo>
                <a:lnTo>
                  <a:pt x="80308" y="840013"/>
                </a:lnTo>
                <a:lnTo>
                  <a:pt x="67847" y="835642"/>
                </a:lnTo>
                <a:lnTo>
                  <a:pt x="55796" y="836829"/>
                </a:lnTo>
                <a:lnTo>
                  <a:pt x="44564" y="846072"/>
                </a:lnTo>
                <a:lnTo>
                  <a:pt x="39265" y="868727"/>
                </a:lnTo>
                <a:lnTo>
                  <a:pt x="48424" y="900495"/>
                </a:lnTo>
                <a:lnTo>
                  <a:pt x="69605" y="938106"/>
                </a:lnTo>
                <a:lnTo>
                  <a:pt x="100370" y="978293"/>
                </a:lnTo>
                <a:lnTo>
                  <a:pt x="138282" y="1017788"/>
                </a:lnTo>
                <a:lnTo>
                  <a:pt x="180905" y="1053322"/>
                </a:lnTo>
                <a:lnTo>
                  <a:pt x="213220" y="1075679"/>
                </a:lnTo>
                <a:lnTo>
                  <a:pt x="246920" y="1096552"/>
                </a:lnTo>
                <a:lnTo>
                  <a:pt x="281541" y="1115747"/>
                </a:lnTo>
                <a:lnTo>
                  <a:pt x="316618" y="1133068"/>
                </a:lnTo>
                <a:lnTo>
                  <a:pt x="384935" y="1164791"/>
                </a:lnTo>
                <a:lnTo>
                  <a:pt x="417288" y="1180392"/>
                </a:lnTo>
                <a:lnTo>
                  <a:pt x="448258" y="1196114"/>
                </a:lnTo>
                <a:lnTo>
                  <a:pt x="419260" y="1119412"/>
                </a:lnTo>
                <a:lnTo>
                  <a:pt x="396523" y="1045412"/>
                </a:lnTo>
                <a:lnTo>
                  <a:pt x="379579" y="974175"/>
                </a:lnTo>
                <a:lnTo>
                  <a:pt x="367957" y="905764"/>
                </a:lnTo>
                <a:lnTo>
                  <a:pt x="361191" y="840239"/>
                </a:lnTo>
                <a:lnTo>
                  <a:pt x="358812" y="777662"/>
                </a:lnTo>
                <a:lnTo>
                  <a:pt x="360352" y="718096"/>
                </a:lnTo>
                <a:lnTo>
                  <a:pt x="365341" y="661601"/>
                </a:lnTo>
                <a:lnTo>
                  <a:pt x="373312" y="608241"/>
                </a:lnTo>
                <a:lnTo>
                  <a:pt x="383797" y="558075"/>
                </a:lnTo>
                <a:lnTo>
                  <a:pt x="396326" y="511167"/>
                </a:lnTo>
                <a:lnTo>
                  <a:pt x="410432" y="467577"/>
                </a:lnTo>
                <a:lnTo>
                  <a:pt x="425645" y="427368"/>
                </a:lnTo>
                <a:lnTo>
                  <a:pt x="441498" y="390601"/>
                </a:lnTo>
                <a:lnTo>
                  <a:pt x="473250" y="327641"/>
                </a:lnTo>
                <a:lnTo>
                  <a:pt x="501938" y="279190"/>
                </a:lnTo>
                <a:lnTo>
                  <a:pt x="531032" y="234799"/>
                </a:lnTo>
                <a:lnTo>
                  <a:pt x="535138" y="227792"/>
                </a:lnTo>
                <a:lnTo>
                  <a:pt x="535669" y="224782"/>
                </a:lnTo>
                <a:lnTo>
                  <a:pt x="535460" y="227200"/>
                </a:lnTo>
                <a:lnTo>
                  <a:pt x="532047" y="233724"/>
                </a:lnTo>
                <a:lnTo>
                  <a:pt x="517344" y="258701"/>
                </a:lnTo>
                <a:lnTo>
                  <a:pt x="506922" y="276959"/>
                </a:lnTo>
                <a:lnTo>
                  <a:pt x="482112" y="324526"/>
                </a:lnTo>
                <a:lnTo>
                  <a:pt x="454905" y="386180"/>
                </a:lnTo>
                <a:lnTo>
                  <a:pt x="441489" y="422046"/>
                </a:lnTo>
                <a:lnTo>
                  <a:pt x="428777" y="461142"/>
                </a:lnTo>
                <a:lnTo>
                  <a:pt x="417203" y="503369"/>
                </a:lnTo>
                <a:lnTo>
                  <a:pt x="407201" y="548631"/>
                </a:lnTo>
                <a:lnTo>
                  <a:pt x="399205" y="596830"/>
                </a:lnTo>
                <a:lnTo>
                  <a:pt x="393650" y="647868"/>
                </a:lnTo>
                <a:lnTo>
                  <a:pt x="390970" y="701649"/>
                </a:lnTo>
                <a:lnTo>
                  <a:pt x="391599" y="758075"/>
                </a:lnTo>
                <a:lnTo>
                  <a:pt x="395972" y="817048"/>
                </a:lnTo>
                <a:lnTo>
                  <a:pt x="404522" y="878472"/>
                </a:lnTo>
                <a:lnTo>
                  <a:pt x="417684" y="942248"/>
                </a:lnTo>
                <a:lnTo>
                  <a:pt x="435892" y="1008279"/>
                </a:lnTo>
                <a:lnTo>
                  <a:pt x="459580" y="1076468"/>
                </a:lnTo>
                <a:lnTo>
                  <a:pt x="489183" y="1146717"/>
                </a:lnTo>
                <a:lnTo>
                  <a:pt x="525135" y="1218930"/>
                </a:lnTo>
                <a:lnTo>
                  <a:pt x="551991" y="1258280"/>
                </a:lnTo>
                <a:lnTo>
                  <a:pt x="582501" y="1295043"/>
                </a:lnTo>
                <a:lnTo>
                  <a:pt x="610045" y="1324753"/>
                </a:lnTo>
                <a:lnTo>
                  <a:pt x="628001" y="1342947"/>
                </a:lnTo>
                <a:lnTo>
                  <a:pt x="628158" y="1342947"/>
                </a:lnTo>
                <a:lnTo>
                  <a:pt x="628357" y="1342360"/>
                </a:lnTo>
                <a:lnTo>
                  <a:pt x="620899" y="1329582"/>
                </a:lnTo>
                <a:lnTo>
                  <a:pt x="610940" y="1308971"/>
                </a:lnTo>
                <a:lnTo>
                  <a:pt x="600102" y="1280916"/>
                </a:lnTo>
                <a:lnTo>
                  <a:pt x="590008" y="1245803"/>
                </a:lnTo>
                <a:lnTo>
                  <a:pt x="582279" y="1204023"/>
                </a:lnTo>
                <a:lnTo>
                  <a:pt x="578538" y="1155962"/>
                </a:lnTo>
                <a:lnTo>
                  <a:pt x="580407" y="1102009"/>
                </a:lnTo>
                <a:lnTo>
                  <a:pt x="589508" y="1042552"/>
                </a:lnTo>
                <a:lnTo>
                  <a:pt x="607464" y="977979"/>
                </a:lnTo>
                <a:lnTo>
                  <a:pt x="635896" y="908677"/>
                </a:lnTo>
                <a:lnTo>
                  <a:pt x="653314" y="871644"/>
                </a:lnTo>
                <a:lnTo>
                  <a:pt x="668018" y="838250"/>
                </a:lnTo>
                <a:lnTo>
                  <a:pt x="676578" y="809922"/>
                </a:lnTo>
                <a:lnTo>
                  <a:pt x="675560" y="788084"/>
                </a:lnTo>
                <a:lnTo>
                  <a:pt x="663896" y="772232"/>
                </a:lnTo>
                <a:lnTo>
                  <a:pt x="647060" y="767233"/>
                </a:lnTo>
                <a:lnTo>
                  <a:pt x="626628" y="769680"/>
                </a:lnTo>
                <a:lnTo>
                  <a:pt x="604180" y="776168"/>
                </a:lnTo>
                <a:lnTo>
                  <a:pt x="589449" y="781192"/>
                </a:lnTo>
                <a:lnTo>
                  <a:pt x="575301" y="784338"/>
                </a:lnTo>
                <a:lnTo>
                  <a:pt x="538402" y="770106"/>
                </a:lnTo>
                <a:lnTo>
                  <a:pt x="536978" y="763938"/>
                </a:lnTo>
                <a:lnTo>
                  <a:pt x="539170" y="749452"/>
                </a:lnTo>
                <a:lnTo>
                  <a:pt x="568642" y="707835"/>
                </a:lnTo>
                <a:lnTo>
                  <a:pt x="629446" y="643701"/>
                </a:lnTo>
                <a:lnTo>
                  <a:pt x="664248" y="608021"/>
                </a:lnTo>
                <a:lnTo>
                  <a:pt x="698235" y="571904"/>
                </a:lnTo>
                <a:lnTo>
                  <a:pt x="726968" y="539770"/>
                </a:lnTo>
                <a:lnTo>
                  <a:pt x="754647" y="503449"/>
                </a:lnTo>
                <a:lnTo>
                  <a:pt x="762849" y="476818"/>
                </a:lnTo>
                <a:lnTo>
                  <a:pt x="761233" y="463550"/>
                </a:lnTo>
                <a:lnTo>
                  <a:pt x="738783" y="430252"/>
                </a:lnTo>
                <a:lnTo>
                  <a:pt x="714033" y="425679"/>
                </a:lnTo>
                <a:lnTo>
                  <a:pt x="700096" y="426709"/>
                </a:lnTo>
                <a:lnTo>
                  <a:pt x="685371" y="428472"/>
                </a:lnTo>
                <a:lnTo>
                  <a:pt x="671947" y="430454"/>
                </a:lnTo>
                <a:lnTo>
                  <a:pt x="659330" y="431149"/>
                </a:lnTo>
                <a:lnTo>
                  <a:pt x="623303" y="415069"/>
                </a:lnTo>
                <a:lnTo>
                  <a:pt x="614595" y="385670"/>
                </a:lnTo>
                <a:lnTo>
                  <a:pt x="619227" y="371448"/>
                </a:lnTo>
                <a:lnTo>
                  <a:pt x="630248" y="356043"/>
                </a:lnTo>
                <a:lnTo>
                  <a:pt x="644692" y="341432"/>
                </a:lnTo>
                <a:lnTo>
                  <a:pt x="661507" y="327092"/>
                </a:lnTo>
                <a:lnTo>
                  <a:pt x="700850" y="295216"/>
                </a:lnTo>
                <a:lnTo>
                  <a:pt x="720748" y="277156"/>
                </a:lnTo>
                <a:lnTo>
                  <a:pt x="738191" y="257759"/>
                </a:lnTo>
                <a:lnTo>
                  <a:pt x="752029" y="236457"/>
                </a:lnTo>
                <a:lnTo>
                  <a:pt x="759085" y="214712"/>
                </a:lnTo>
                <a:lnTo>
                  <a:pt x="756823" y="199192"/>
                </a:lnTo>
                <a:lnTo>
                  <a:pt x="724831" y="178029"/>
                </a:lnTo>
                <a:lnTo>
                  <a:pt x="708753" y="176783"/>
                </a:lnTo>
                <a:lnTo>
                  <a:pt x="700596" y="175003"/>
                </a:lnTo>
                <a:lnTo>
                  <a:pt x="691329" y="175213"/>
                </a:lnTo>
                <a:lnTo>
                  <a:pt x="686136" y="172323"/>
                </a:lnTo>
                <a:lnTo>
                  <a:pt x="677813" y="165793"/>
                </a:lnTo>
                <a:lnTo>
                  <a:pt x="674043" y="157038"/>
                </a:lnTo>
                <a:lnTo>
                  <a:pt x="674696" y="146340"/>
                </a:lnTo>
                <a:lnTo>
                  <a:pt x="679644" y="133978"/>
                </a:lnTo>
                <a:lnTo>
                  <a:pt x="682755" y="129012"/>
                </a:lnTo>
                <a:lnTo>
                  <a:pt x="692220" y="115864"/>
                </a:lnTo>
                <a:lnTo>
                  <a:pt x="698188" y="107906"/>
                </a:lnTo>
                <a:lnTo>
                  <a:pt x="704884" y="98475"/>
                </a:lnTo>
                <a:lnTo>
                  <a:pt x="711316" y="88980"/>
                </a:lnTo>
                <a:lnTo>
                  <a:pt x="717209" y="79626"/>
                </a:lnTo>
                <a:lnTo>
                  <a:pt x="722292" y="70619"/>
                </a:lnTo>
                <a:lnTo>
                  <a:pt x="726429" y="55144"/>
                </a:lnTo>
                <a:lnTo>
                  <a:pt x="725505" y="35693"/>
                </a:lnTo>
                <a:lnTo>
                  <a:pt x="718264" y="16777"/>
                </a:lnTo>
                <a:lnTo>
                  <a:pt x="703455" y="2904"/>
                </a:lnTo>
                <a:lnTo>
                  <a:pt x="682048" y="0"/>
                </a:lnTo>
                <a:close/>
              </a:path>
            </a:pathLst>
          </a:custGeom>
          <a:solidFill>
            <a:srgbClr val="D52A26"/>
          </a:solidFill>
        </p:spPr>
        <p:txBody>
          <a:bodyPr wrap="square" lIns="0" tIns="0" rIns="0" bIns="0" rtlCol="0"/>
          <a:lstStyle/>
          <a:p>
            <a:endParaRPr/>
          </a:p>
        </p:txBody>
      </p:sp>
      <p:pic>
        <p:nvPicPr>
          <p:cNvPr id="25" name="bg object 20">
            <a:extLst>
              <a:ext uri="{FF2B5EF4-FFF2-40B4-BE49-F238E27FC236}">
                <a16:creationId xmlns:a16="http://schemas.microsoft.com/office/drawing/2014/main" id="{3E9C6C85-E13C-ED91-FA54-28F5B2D4EAF2}"/>
              </a:ext>
            </a:extLst>
          </p:cNvPr>
          <p:cNvPicPr/>
          <p:nvPr/>
        </p:nvPicPr>
        <p:blipFill>
          <a:blip r:embed="rId4" cstate="print"/>
          <a:stretch>
            <a:fillRect/>
          </a:stretch>
        </p:blipFill>
        <p:spPr>
          <a:xfrm>
            <a:off x="11742426" y="9713663"/>
            <a:ext cx="1321352" cy="285396"/>
          </a:xfrm>
          <a:prstGeom prst="rect">
            <a:avLst/>
          </a:prstGeom>
        </p:spPr>
      </p:pic>
      <p:pic>
        <p:nvPicPr>
          <p:cNvPr id="26" name="bg object 21">
            <a:extLst>
              <a:ext uri="{FF2B5EF4-FFF2-40B4-BE49-F238E27FC236}">
                <a16:creationId xmlns:a16="http://schemas.microsoft.com/office/drawing/2014/main" id="{3D7B0580-D2FD-C01E-F632-5742C3EA1FD7}"/>
              </a:ext>
            </a:extLst>
          </p:cNvPr>
          <p:cNvPicPr/>
          <p:nvPr/>
        </p:nvPicPr>
        <p:blipFill>
          <a:blip r:embed="rId5" cstate="print"/>
          <a:stretch>
            <a:fillRect/>
          </a:stretch>
        </p:blipFill>
        <p:spPr>
          <a:xfrm>
            <a:off x="11000068" y="9718252"/>
            <a:ext cx="1611978" cy="737023"/>
          </a:xfrm>
          <a:prstGeom prst="rect">
            <a:avLst/>
          </a:prstGeom>
        </p:spPr>
      </p:pic>
      <p:sp>
        <p:nvSpPr>
          <p:cNvPr id="27" name="bg object 22">
            <a:extLst>
              <a:ext uri="{FF2B5EF4-FFF2-40B4-BE49-F238E27FC236}">
                <a16:creationId xmlns:a16="http://schemas.microsoft.com/office/drawing/2014/main" id="{D95D64E6-033D-7B8D-E24A-98B033994722}"/>
              </a:ext>
            </a:extLst>
          </p:cNvPr>
          <p:cNvSpPr/>
          <p:nvPr/>
        </p:nvSpPr>
        <p:spPr>
          <a:xfrm>
            <a:off x="12719982" y="10108599"/>
            <a:ext cx="122555" cy="327025"/>
          </a:xfrm>
          <a:custGeom>
            <a:avLst/>
            <a:gdLst/>
            <a:ahLst/>
            <a:cxnLst/>
            <a:rect l="l" t="t" r="r" b="b"/>
            <a:pathLst>
              <a:path w="122554" h="327025">
                <a:moveTo>
                  <a:pt x="105106" y="91012"/>
                </a:moveTo>
                <a:lnTo>
                  <a:pt x="3434" y="91012"/>
                </a:lnTo>
                <a:lnTo>
                  <a:pt x="3078" y="94730"/>
                </a:lnTo>
                <a:lnTo>
                  <a:pt x="2764" y="97159"/>
                </a:lnTo>
                <a:lnTo>
                  <a:pt x="2659" y="97672"/>
                </a:lnTo>
                <a:lnTo>
                  <a:pt x="2533" y="101599"/>
                </a:lnTo>
                <a:lnTo>
                  <a:pt x="3874" y="102970"/>
                </a:lnTo>
                <a:lnTo>
                  <a:pt x="6785" y="103305"/>
                </a:lnTo>
                <a:lnTo>
                  <a:pt x="31171" y="104844"/>
                </a:lnTo>
                <a:lnTo>
                  <a:pt x="0" y="326838"/>
                </a:lnTo>
                <a:lnTo>
                  <a:pt x="9319" y="326838"/>
                </a:lnTo>
                <a:lnTo>
                  <a:pt x="11308" y="326293"/>
                </a:lnTo>
                <a:lnTo>
                  <a:pt x="13161" y="325005"/>
                </a:lnTo>
                <a:lnTo>
                  <a:pt x="14680" y="323613"/>
                </a:lnTo>
                <a:lnTo>
                  <a:pt x="15894" y="321801"/>
                </a:lnTo>
                <a:lnTo>
                  <a:pt x="16418" y="318911"/>
                </a:lnTo>
                <a:lnTo>
                  <a:pt x="25423" y="274159"/>
                </a:lnTo>
                <a:lnTo>
                  <a:pt x="49035" y="104666"/>
                </a:lnTo>
                <a:lnTo>
                  <a:pt x="102782" y="104666"/>
                </a:lnTo>
                <a:lnTo>
                  <a:pt x="105106" y="91012"/>
                </a:lnTo>
                <a:close/>
              </a:path>
              <a:path w="122554" h="327025">
                <a:moveTo>
                  <a:pt x="105106" y="0"/>
                </a:moveTo>
                <a:lnTo>
                  <a:pt x="93243" y="0"/>
                </a:lnTo>
                <a:lnTo>
                  <a:pt x="85599" y="1465"/>
                </a:lnTo>
                <a:lnTo>
                  <a:pt x="53422" y="22397"/>
                </a:lnTo>
                <a:lnTo>
                  <a:pt x="37895" y="58591"/>
                </a:lnTo>
                <a:lnTo>
                  <a:pt x="32951" y="91012"/>
                </a:lnTo>
                <a:lnTo>
                  <a:pt x="50218" y="91012"/>
                </a:lnTo>
                <a:lnTo>
                  <a:pt x="53904" y="66626"/>
                </a:lnTo>
                <a:lnTo>
                  <a:pt x="54972" y="60144"/>
                </a:lnTo>
                <a:lnTo>
                  <a:pt x="75411" y="21905"/>
                </a:lnTo>
                <a:lnTo>
                  <a:pt x="96080" y="13936"/>
                </a:lnTo>
                <a:lnTo>
                  <a:pt x="119816" y="13936"/>
                </a:lnTo>
                <a:lnTo>
                  <a:pt x="119954" y="13392"/>
                </a:lnTo>
                <a:lnTo>
                  <a:pt x="121933" y="4156"/>
                </a:lnTo>
                <a:lnTo>
                  <a:pt x="119095" y="2806"/>
                </a:lnTo>
                <a:lnTo>
                  <a:pt x="115923" y="1675"/>
                </a:lnTo>
                <a:lnTo>
                  <a:pt x="112206" y="1256"/>
                </a:lnTo>
                <a:lnTo>
                  <a:pt x="108593" y="387"/>
                </a:lnTo>
                <a:lnTo>
                  <a:pt x="105106" y="0"/>
                </a:lnTo>
                <a:close/>
              </a:path>
              <a:path w="122554" h="327025">
                <a:moveTo>
                  <a:pt x="119816" y="13936"/>
                </a:moveTo>
                <a:lnTo>
                  <a:pt x="105337" y="13936"/>
                </a:lnTo>
                <a:lnTo>
                  <a:pt x="108206" y="14271"/>
                </a:lnTo>
                <a:lnTo>
                  <a:pt x="110897" y="14711"/>
                </a:lnTo>
                <a:lnTo>
                  <a:pt x="113441" y="15297"/>
                </a:lnTo>
                <a:lnTo>
                  <a:pt x="115378" y="15538"/>
                </a:lnTo>
                <a:lnTo>
                  <a:pt x="118687" y="15538"/>
                </a:lnTo>
                <a:lnTo>
                  <a:pt x="119619" y="14711"/>
                </a:lnTo>
                <a:lnTo>
                  <a:pt x="119816" y="13936"/>
                </a:lnTo>
                <a:close/>
              </a:path>
            </a:pathLst>
          </a:custGeom>
          <a:solidFill>
            <a:srgbClr val="D52A26"/>
          </a:solidFill>
        </p:spPr>
        <p:txBody>
          <a:bodyPr wrap="square" lIns="0" tIns="0" rIns="0" bIns="0" rtlCol="0"/>
          <a:lstStyle/>
          <a:p>
            <a:endParaRPr/>
          </a:p>
        </p:txBody>
      </p:sp>
      <p:pic>
        <p:nvPicPr>
          <p:cNvPr id="28" name="bg object 23">
            <a:extLst>
              <a:ext uri="{FF2B5EF4-FFF2-40B4-BE49-F238E27FC236}">
                <a16:creationId xmlns:a16="http://schemas.microsoft.com/office/drawing/2014/main" id="{D6A56AEB-BD23-A2D6-39D1-1940459FA98B}"/>
              </a:ext>
            </a:extLst>
          </p:cNvPr>
          <p:cNvPicPr/>
          <p:nvPr/>
        </p:nvPicPr>
        <p:blipFill>
          <a:blip r:embed="rId6" cstate="print"/>
          <a:stretch>
            <a:fillRect/>
          </a:stretch>
        </p:blipFill>
        <p:spPr>
          <a:xfrm>
            <a:off x="12831998" y="10190638"/>
            <a:ext cx="164956" cy="198758"/>
          </a:xfrm>
          <a:prstGeom prst="rect">
            <a:avLst/>
          </a:prstGeom>
        </p:spPr>
      </p:pic>
      <p:pic>
        <p:nvPicPr>
          <p:cNvPr id="29" name="bg object 24">
            <a:extLst>
              <a:ext uri="{FF2B5EF4-FFF2-40B4-BE49-F238E27FC236}">
                <a16:creationId xmlns:a16="http://schemas.microsoft.com/office/drawing/2014/main" id="{5F4D65E3-FF88-5DAE-95C6-F31143E7585D}"/>
              </a:ext>
            </a:extLst>
          </p:cNvPr>
          <p:cNvPicPr/>
          <p:nvPr/>
        </p:nvPicPr>
        <p:blipFill>
          <a:blip r:embed="rId7" cstate="print"/>
          <a:stretch>
            <a:fillRect/>
          </a:stretch>
        </p:blipFill>
        <p:spPr>
          <a:xfrm>
            <a:off x="13026942" y="10191093"/>
            <a:ext cx="279267" cy="198318"/>
          </a:xfrm>
          <a:prstGeom prst="rect">
            <a:avLst/>
          </a:prstGeom>
        </p:spPr>
      </p:pic>
      <p:sp>
        <p:nvSpPr>
          <p:cNvPr id="30" name="bg object 25">
            <a:extLst>
              <a:ext uri="{FF2B5EF4-FFF2-40B4-BE49-F238E27FC236}">
                <a16:creationId xmlns:a16="http://schemas.microsoft.com/office/drawing/2014/main" id="{70BA3732-381E-5B87-1D23-4514F1D2F574}"/>
              </a:ext>
            </a:extLst>
          </p:cNvPr>
          <p:cNvSpPr/>
          <p:nvPr/>
        </p:nvSpPr>
        <p:spPr>
          <a:xfrm>
            <a:off x="13344367" y="10104248"/>
            <a:ext cx="57785" cy="283210"/>
          </a:xfrm>
          <a:custGeom>
            <a:avLst/>
            <a:gdLst/>
            <a:ahLst/>
            <a:cxnLst/>
            <a:rect l="l" t="t" r="r" b="b"/>
            <a:pathLst>
              <a:path w="57785" h="283210">
                <a:moveTo>
                  <a:pt x="57265" y="0"/>
                </a:moveTo>
                <a:lnTo>
                  <a:pt x="39202" y="0"/>
                </a:lnTo>
                <a:lnTo>
                  <a:pt x="0" y="282682"/>
                </a:lnTo>
                <a:lnTo>
                  <a:pt x="17884" y="282682"/>
                </a:lnTo>
                <a:lnTo>
                  <a:pt x="57265" y="0"/>
                </a:lnTo>
                <a:close/>
              </a:path>
            </a:pathLst>
          </a:custGeom>
          <a:solidFill>
            <a:srgbClr val="D52A26"/>
          </a:solidFill>
        </p:spPr>
        <p:txBody>
          <a:bodyPr wrap="square" lIns="0" tIns="0" rIns="0" bIns="0" rtlCol="0"/>
          <a:lstStyle/>
          <a:p>
            <a:endParaRPr/>
          </a:p>
        </p:txBody>
      </p:sp>
    </p:spTree>
    <p:extLst>
      <p:ext uri="{BB962C8B-B14F-4D97-AF65-F5344CB8AC3E}">
        <p14:creationId xmlns:p14="http://schemas.microsoft.com/office/powerpoint/2010/main" val="766899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28"/>
          <p:cNvSpPr txBox="1"/>
          <p:nvPr/>
        </p:nvSpPr>
        <p:spPr>
          <a:xfrm>
            <a:off x="1336307" y="2800764"/>
            <a:ext cx="8008257" cy="877163"/>
          </a:xfrm>
          <a:prstGeom prst="rect">
            <a:avLst/>
          </a:prstGeom>
        </p:spPr>
        <p:txBody>
          <a:bodyPr vert="horz" wrap="square" lIns="0" tIns="15240" rIns="0" bIns="0" rtlCol="0">
            <a:spAutoFit/>
          </a:bodyPr>
          <a:lstStyle/>
          <a:p>
            <a:pPr marL="12700" marR="254635">
              <a:lnSpc>
                <a:spcPct val="100499"/>
              </a:lnSpc>
              <a:spcBef>
                <a:spcPts val="95"/>
              </a:spcBef>
            </a:pPr>
            <a:r>
              <a:rPr lang="en-US" sz="2800" b="1" spc="20" dirty="0">
                <a:solidFill>
                  <a:schemeClr val="bg1"/>
                </a:solidFill>
                <a:latin typeface="Arial"/>
                <a:cs typeface="Arial"/>
              </a:rPr>
              <a:t>EMPLOYABILITY FOLLOWING PARTICIPATION IN THE PROGRAMME</a:t>
            </a:r>
            <a:endParaRPr lang="en-US" sz="2000" dirty="0">
              <a:solidFill>
                <a:schemeClr val="bg1"/>
              </a:solidFill>
              <a:latin typeface="Trebuchet MS"/>
              <a:cs typeface="Trebuchet MS"/>
            </a:endParaRPr>
          </a:p>
        </p:txBody>
      </p:sp>
      <p:pic>
        <p:nvPicPr>
          <p:cNvPr id="60" name="object 60"/>
          <p:cNvPicPr/>
          <p:nvPr/>
        </p:nvPicPr>
        <p:blipFill>
          <a:blip r:embed="rId2" cstate="print"/>
          <a:stretch>
            <a:fillRect/>
          </a:stretch>
        </p:blipFill>
        <p:spPr>
          <a:xfrm>
            <a:off x="17612503" y="10056824"/>
            <a:ext cx="1686874" cy="539001"/>
          </a:xfrm>
          <a:prstGeom prst="rect">
            <a:avLst/>
          </a:prstGeom>
        </p:spPr>
      </p:pic>
      <p:pic>
        <p:nvPicPr>
          <p:cNvPr id="61" name="object 61"/>
          <p:cNvPicPr/>
          <p:nvPr/>
        </p:nvPicPr>
        <p:blipFill>
          <a:blip r:embed="rId3" cstate="print"/>
          <a:stretch>
            <a:fillRect/>
          </a:stretch>
        </p:blipFill>
        <p:spPr>
          <a:xfrm>
            <a:off x="15467141" y="9782224"/>
            <a:ext cx="1757552" cy="890340"/>
          </a:xfrm>
          <a:prstGeom prst="rect">
            <a:avLst/>
          </a:prstGeom>
        </p:spPr>
      </p:pic>
      <p:sp>
        <p:nvSpPr>
          <p:cNvPr id="12" name="CuadroTexto 11">
            <a:extLst>
              <a:ext uri="{FF2B5EF4-FFF2-40B4-BE49-F238E27FC236}">
                <a16:creationId xmlns:a16="http://schemas.microsoft.com/office/drawing/2014/main" id="{DE2EAA94-96FB-D0DD-42AD-4A67E42FD5BD}"/>
              </a:ext>
            </a:extLst>
          </p:cNvPr>
          <p:cNvSpPr txBox="1"/>
          <p:nvPr/>
        </p:nvSpPr>
        <p:spPr>
          <a:xfrm>
            <a:off x="964198" y="1981469"/>
            <a:ext cx="10307052"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II. COMPANIES</a:t>
            </a:r>
            <a:endParaRPr lang="es-ES" sz="2800" dirty="0">
              <a:solidFill>
                <a:schemeClr val="accent5">
                  <a:lumMod val="50000"/>
                </a:schemeClr>
              </a:solidFill>
              <a:effectLst>
                <a:outerShdw blurRad="38100" dist="38100" dir="2700000" algn="tl">
                  <a:srgbClr val="000000">
                    <a:alpha val="43137"/>
                  </a:srgbClr>
                </a:outerShdw>
              </a:effectLst>
            </a:endParaRPr>
          </a:p>
        </p:txBody>
      </p:sp>
      <p:sp>
        <p:nvSpPr>
          <p:cNvPr id="13" name="object 3">
            <a:extLst>
              <a:ext uri="{FF2B5EF4-FFF2-40B4-BE49-F238E27FC236}">
                <a16:creationId xmlns:a16="http://schemas.microsoft.com/office/drawing/2014/main" id="{5B679617-84E8-4749-F8F2-67EF5FFEB9FB}"/>
              </a:ext>
            </a:extLst>
          </p:cNvPr>
          <p:cNvSpPr txBox="1"/>
          <p:nvPr/>
        </p:nvSpPr>
        <p:spPr>
          <a:xfrm>
            <a:off x="1943285" y="2482942"/>
            <a:ext cx="7762302" cy="1265090"/>
          </a:xfrm>
          <a:prstGeom prst="rect">
            <a:avLst/>
          </a:prstGeom>
        </p:spPr>
        <p:txBody>
          <a:bodyPr vert="horz" wrap="square" lIns="0" tIns="247015" rIns="0" bIns="0" rtlCol="0">
            <a:spAutoFit/>
          </a:bodyPr>
          <a:lstStyle/>
          <a:p>
            <a:pPr marR="10160" algn="ctr">
              <a:lnSpc>
                <a:spcPct val="100000"/>
              </a:lnSpc>
              <a:spcBef>
                <a:spcPts val="1945"/>
              </a:spcBef>
            </a:pPr>
            <a:r>
              <a:rPr lang="en-US" sz="3300" b="1" spc="-5" dirty="0">
                <a:solidFill>
                  <a:srgbClr val="D52A26"/>
                </a:solidFill>
                <a:latin typeface="Arial"/>
                <a:cs typeface="Arial"/>
              </a:rPr>
              <a:t>Companies participating in the </a:t>
            </a:r>
            <a:r>
              <a:rPr lang="en-US" sz="3300" b="1" spc="-5" dirty="0" err="1">
                <a:solidFill>
                  <a:srgbClr val="D52A26"/>
                </a:solidFill>
                <a:latin typeface="Arial"/>
                <a:cs typeface="Arial"/>
              </a:rPr>
              <a:t>programme</a:t>
            </a:r>
            <a:endParaRPr sz="2450" dirty="0">
              <a:latin typeface="Trebuchet MS"/>
              <a:cs typeface="Trebuchet MS"/>
            </a:endParaRPr>
          </a:p>
        </p:txBody>
      </p:sp>
      <p:grpSp>
        <p:nvGrpSpPr>
          <p:cNvPr id="14" name="object 4">
            <a:extLst>
              <a:ext uri="{FF2B5EF4-FFF2-40B4-BE49-F238E27FC236}">
                <a16:creationId xmlns:a16="http://schemas.microsoft.com/office/drawing/2014/main" id="{E279608E-7C1E-8311-4725-03507ABED2D6}"/>
              </a:ext>
            </a:extLst>
          </p:cNvPr>
          <p:cNvGrpSpPr/>
          <p:nvPr/>
        </p:nvGrpSpPr>
        <p:grpSpPr>
          <a:xfrm>
            <a:off x="2755832" y="5654278"/>
            <a:ext cx="6523990" cy="4111625"/>
            <a:chOff x="2755832" y="5654278"/>
            <a:chExt cx="6523990" cy="4111625"/>
          </a:xfrm>
        </p:grpSpPr>
        <p:pic>
          <p:nvPicPr>
            <p:cNvPr id="15" name="object 5">
              <a:extLst>
                <a:ext uri="{FF2B5EF4-FFF2-40B4-BE49-F238E27FC236}">
                  <a16:creationId xmlns:a16="http://schemas.microsoft.com/office/drawing/2014/main" id="{5FF93EE3-93A5-1176-A84B-ECEE3B88D412}"/>
                </a:ext>
              </a:extLst>
            </p:cNvPr>
            <p:cNvPicPr/>
            <p:nvPr/>
          </p:nvPicPr>
          <p:blipFill>
            <a:blip r:embed="rId4" cstate="print"/>
            <a:stretch>
              <a:fillRect/>
            </a:stretch>
          </p:blipFill>
          <p:spPr>
            <a:xfrm>
              <a:off x="2755832" y="5654278"/>
              <a:ext cx="6523780" cy="2244120"/>
            </a:xfrm>
            <a:prstGeom prst="rect">
              <a:avLst/>
            </a:prstGeom>
          </p:spPr>
        </p:pic>
        <p:pic>
          <p:nvPicPr>
            <p:cNvPr id="16" name="object 6">
              <a:extLst>
                <a:ext uri="{FF2B5EF4-FFF2-40B4-BE49-F238E27FC236}">
                  <a16:creationId xmlns:a16="http://schemas.microsoft.com/office/drawing/2014/main" id="{BE10CA68-5B66-4C5A-EA05-181A4F7DBDAE}"/>
                </a:ext>
              </a:extLst>
            </p:cNvPr>
            <p:cNvPicPr/>
            <p:nvPr/>
          </p:nvPicPr>
          <p:blipFill>
            <a:blip r:embed="rId5" cstate="print"/>
            <a:stretch>
              <a:fillRect/>
            </a:stretch>
          </p:blipFill>
          <p:spPr>
            <a:xfrm>
              <a:off x="2755842" y="7893373"/>
              <a:ext cx="6523780" cy="1872193"/>
            </a:xfrm>
            <a:prstGeom prst="rect">
              <a:avLst/>
            </a:prstGeom>
          </p:spPr>
        </p:pic>
      </p:grpSp>
      <p:sp>
        <p:nvSpPr>
          <p:cNvPr id="17" name="object 7">
            <a:extLst>
              <a:ext uri="{FF2B5EF4-FFF2-40B4-BE49-F238E27FC236}">
                <a16:creationId xmlns:a16="http://schemas.microsoft.com/office/drawing/2014/main" id="{BF8A7027-EBF1-21A4-C635-DF9B19CE46F4}"/>
              </a:ext>
            </a:extLst>
          </p:cNvPr>
          <p:cNvSpPr txBox="1"/>
          <p:nvPr/>
        </p:nvSpPr>
        <p:spPr>
          <a:xfrm>
            <a:off x="4337050" y="4139251"/>
            <a:ext cx="2252697" cy="764953"/>
          </a:xfrm>
          <a:prstGeom prst="rect">
            <a:avLst/>
          </a:prstGeom>
        </p:spPr>
        <p:txBody>
          <a:bodyPr vert="horz" wrap="square" lIns="0" tIns="11430" rIns="0" bIns="0" rtlCol="0">
            <a:spAutoFit/>
          </a:bodyPr>
          <a:lstStyle/>
          <a:p>
            <a:pPr marL="285750" marR="5080" indent="-273685" algn="ctr">
              <a:lnSpc>
                <a:spcPct val="103099"/>
              </a:lnSpc>
              <a:spcBef>
                <a:spcPts val="90"/>
              </a:spcBef>
            </a:pPr>
            <a:r>
              <a:rPr lang="es-ES" sz="1600" b="1" spc="-20" dirty="0" err="1">
                <a:latin typeface="Tahoma"/>
                <a:cs typeface="Tahoma"/>
              </a:rPr>
              <a:t>Metallic</a:t>
            </a:r>
            <a:r>
              <a:rPr lang="es-ES" sz="1600" b="1" spc="-20" dirty="0">
                <a:latin typeface="Tahoma"/>
                <a:cs typeface="Tahoma"/>
              </a:rPr>
              <a:t> </a:t>
            </a:r>
            <a:r>
              <a:rPr lang="es-ES" sz="1600" b="1" spc="-20" dirty="0" err="1">
                <a:latin typeface="Tahoma"/>
                <a:cs typeface="Tahoma"/>
              </a:rPr>
              <a:t>constructions</a:t>
            </a:r>
            <a:r>
              <a:rPr lang="es-ES" sz="1600" b="1" spc="-20" dirty="0">
                <a:latin typeface="Tahoma"/>
                <a:cs typeface="Tahoma"/>
              </a:rPr>
              <a:t> - </a:t>
            </a:r>
            <a:r>
              <a:rPr lang="es-ES" sz="1600" b="1" spc="-20" dirty="0" err="1">
                <a:latin typeface="Tahoma"/>
                <a:cs typeface="Tahoma"/>
              </a:rPr>
              <a:t>welding</a:t>
            </a:r>
            <a:endParaRPr lang="es-ES" sz="1600" b="1" spc="-20" dirty="0">
              <a:latin typeface="Tahoma"/>
              <a:cs typeface="Tahoma"/>
            </a:endParaRPr>
          </a:p>
          <a:p>
            <a:pPr marL="285750" marR="5080" indent="-273685" algn="ctr">
              <a:lnSpc>
                <a:spcPct val="103099"/>
              </a:lnSpc>
              <a:spcBef>
                <a:spcPts val="90"/>
              </a:spcBef>
            </a:pPr>
            <a:r>
              <a:rPr sz="1600" b="1" spc="-20" dirty="0">
                <a:latin typeface="Tahoma"/>
                <a:cs typeface="Tahoma"/>
              </a:rPr>
              <a:t>7%</a:t>
            </a:r>
          </a:p>
        </p:txBody>
      </p:sp>
      <p:sp>
        <p:nvSpPr>
          <p:cNvPr id="18" name="object 8">
            <a:extLst>
              <a:ext uri="{FF2B5EF4-FFF2-40B4-BE49-F238E27FC236}">
                <a16:creationId xmlns:a16="http://schemas.microsoft.com/office/drawing/2014/main" id="{6333A1E4-2FE6-B716-21B9-F993BC7E7F84}"/>
              </a:ext>
            </a:extLst>
          </p:cNvPr>
          <p:cNvSpPr txBox="1"/>
          <p:nvPr/>
        </p:nvSpPr>
        <p:spPr>
          <a:xfrm>
            <a:off x="6557442" y="4646980"/>
            <a:ext cx="2552325" cy="755656"/>
          </a:xfrm>
          <a:prstGeom prst="rect">
            <a:avLst/>
          </a:prstGeom>
        </p:spPr>
        <p:txBody>
          <a:bodyPr vert="horz" wrap="square" lIns="0" tIns="11430" rIns="0" bIns="0" rtlCol="0">
            <a:spAutoFit/>
          </a:bodyPr>
          <a:lstStyle/>
          <a:p>
            <a:pPr marL="285750" marR="5080" indent="-273685" algn="ctr">
              <a:lnSpc>
                <a:spcPct val="103099"/>
              </a:lnSpc>
              <a:spcBef>
                <a:spcPts val="90"/>
              </a:spcBef>
            </a:pPr>
            <a:r>
              <a:rPr lang="es-ES" sz="1600" b="1" spc="-20" dirty="0" err="1">
                <a:latin typeface="Tahoma"/>
                <a:cs typeface="Tahoma"/>
              </a:rPr>
              <a:t>Metallic</a:t>
            </a:r>
            <a:r>
              <a:rPr lang="es-ES" sz="1600" b="1" spc="-20" dirty="0">
                <a:latin typeface="Tahoma"/>
                <a:cs typeface="Tahoma"/>
              </a:rPr>
              <a:t> </a:t>
            </a:r>
            <a:r>
              <a:rPr lang="es-ES" sz="1600" b="1" spc="-20" dirty="0" err="1">
                <a:latin typeface="Tahoma"/>
                <a:cs typeface="Tahoma"/>
              </a:rPr>
              <a:t>constructions</a:t>
            </a:r>
            <a:r>
              <a:rPr lang="es-ES" sz="1600" b="1" spc="-20" dirty="0">
                <a:latin typeface="Tahoma"/>
                <a:cs typeface="Tahoma"/>
              </a:rPr>
              <a:t> - </a:t>
            </a:r>
            <a:r>
              <a:rPr lang="es-ES" sz="1600" b="1" spc="-20" dirty="0" err="1">
                <a:latin typeface="Tahoma"/>
                <a:cs typeface="Tahoma"/>
              </a:rPr>
              <a:t>surface</a:t>
            </a:r>
            <a:r>
              <a:rPr lang="es-ES" sz="1600" b="1" spc="-20" dirty="0">
                <a:latin typeface="Tahoma"/>
                <a:cs typeface="Tahoma"/>
              </a:rPr>
              <a:t> </a:t>
            </a:r>
            <a:r>
              <a:rPr lang="es-ES" sz="1600" b="1" spc="-20" dirty="0" err="1">
                <a:latin typeface="Tahoma"/>
                <a:cs typeface="Tahoma"/>
              </a:rPr>
              <a:t>treatments</a:t>
            </a:r>
            <a:r>
              <a:rPr sz="1600" b="1" spc="-20" dirty="0">
                <a:latin typeface="Tahoma"/>
                <a:cs typeface="Tahoma"/>
              </a:rPr>
              <a:t>:  4%</a:t>
            </a:r>
          </a:p>
        </p:txBody>
      </p:sp>
      <p:sp>
        <p:nvSpPr>
          <p:cNvPr id="20" name="object 9">
            <a:extLst>
              <a:ext uri="{FF2B5EF4-FFF2-40B4-BE49-F238E27FC236}">
                <a16:creationId xmlns:a16="http://schemas.microsoft.com/office/drawing/2014/main" id="{E1A54658-3E58-2121-32B8-B9CC78636365}"/>
              </a:ext>
            </a:extLst>
          </p:cNvPr>
          <p:cNvSpPr txBox="1"/>
          <p:nvPr/>
        </p:nvSpPr>
        <p:spPr>
          <a:xfrm>
            <a:off x="9169312" y="5941306"/>
            <a:ext cx="2101938" cy="764953"/>
          </a:xfrm>
          <a:prstGeom prst="rect">
            <a:avLst/>
          </a:prstGeom>
        </p:spPr>
        <p:txBody>
          <a:bodyPr vert="horz" wrap="square" lIns="0" tIns="11430" rIns="0" bIns="0" rtlCol="0">
            <a:spAutoFit/>
          </a:bodyPr>
          <a:lstStyle/>
          <a:p>
            <a:pPr marL="12700" marR="5080" algn="ctr">
              <a:lnSpc>
                <a:spcPct val="103099"/>
              </a:lnSpc>
              <a:spcBef>
                <a:spcPts val="90"/>
              </a:spcBef>
            </a:pPr>
            <a:r>
              <a:rPr lang="es-ES" sz="1600" b="1" spc="-20" dirty="0">
                <a:latin typeface="Tahoma"/>
                <a:cs typeface="Tahoma"/>
              </a:rPr>
              <a:t>Industrial </a:t>
            </a:r>
            <a:r>
              <a:rPr lang="es-ES" sz="1600" b="1" spc="-20" dirty="0" err="1">
                <a:latin typeface="Tahoma"/>
                <a:cs typeface="Tahoma"/>
              </a:rPr>
              <a:t>maintenance</a:t>
            </a:r>
            <a:r>
              <a:rPr sz="1600" b="1" spc="-20" dirty="0">
                <a:latin typeface="Tahoma"/>
                <a:cs typeface="Tahoma"/>
              </a:rPr>
              <a:t>:</a:t>
            </a:r>
          </a:p>
          <a:p>
            <a:pPr algn="ctr">
              <a:lnSpc>
                <a:spcPct val="100000"/>
              </a:lnSpc>
              <a:spcBef>
                <a:spcPts val="45"/>
              </a:spcBef>
            </a:pPr>
            <a:r>
              <a:rPr sz="1600" b="1" spc="-20" dirty="0">
                <a:latin typeface="Tahoma"/>
                <a:cs typeface="Tahoma"/>
              </a:rPr>
              <a:t>16%</a:t>
            </a:r>
          </a:p>
        </p:txBody>
      </p:sp>
      <p:sp>
        <p:nvSpPr>
          <p:cNvPr id="21" name="object 10">
            <a:extLst>
              <a:ext uri="{FF2B5EF4-FFF2-40B4-BE49-F238E27FC236}">
                <a16:creationId xmlns:a16="http://schemas.microsoft.com/office/drawing/2014/main" id="{C0510E28-10BC-5F62-74AF-13EB48362C1D}"/>
              </a:ext>
            </a:extLst>
          </p:cNvPr>
          <p:cNvSpPr txBox="1"/>
          <p:nvPr/>
        </p:nvSpPr>
        <p:spPr>
          <a:xfrm>
            <a:off x="9546597" y="8381022"/>
            <a:ext cx="1343653" cy="514885"/>
          </a:xfrm>
          <a:prstGeom prst="rect">
            <a:avLst/>
          </a:prstGeom>
        </p:spPr>
        <p:txBody>
          <a:bodyPr vert="horz" wrap="square" lIns="0" tIns="11430" rIns="0" bIns="0" rtlCol="0">
            <a:spAutoFit/>
          </a:bodyPr>
          <a:lstStyle/>
          <a:p>
            <a:pPr marL="285750" marR="5080" indent="-273685" algn="ctr">
              <a:lnSpc>
                <a:spcPct val="103099"/>
              </a:lnSpc>
              <a:spcBef>
                <a:spcPts val="90"/>
              </a:spcBef>
            </a:pPr>
            <a:r>
              <a:rPr lang="es-ES" sz="1600" b="1" spc="-20" dirty="0" err="1">
                <a:latin typeface="Tahoma"/>
                <a:cs typeface="Tahoma"/>
              </a:rPr>
              <a:t>Plumbing</a:t>
            </a:r>
            <a:r>
              <a:rPr sz="1600" b="1" spc="-20" dirty="0">
                <a:latin typeface="Tahoma"/>
                <a:cs typeface="Tahoma"/>
              </a:rPr>
              <a:t>:  16%</a:t>
            </a:r>
          </a:p>
        </p:txBody>
      </p:sp>
      <p:sp>
        <p:nvSpPr>
          <p:cNvPr id="22" name="object 11">
            <a:extLst>
              <a:ext uri="{FF2B5EF4-FFF2-40B4-BE49-F238E27FC236}">
                <a16:creationId xmlns:a16="http://schemas.microsoft.com/office/drawing/2014/main" id="{E01D8FAA-61D8-E71E-D1E1-D5092292A980}"/>
              </a:ext>
            </a:extLst>
          </p:cNvPr>
          <p:cNvSpPr txBox="1"/>
          <p:nvPr/>
        </p:nvSpPr>
        <p:spPr>
          <a:xfrm>
            <a:off x="2652924" y="9671777"/>
            <a:ext cx="1974869" cy="514885"/>
          </a:xfrm>
          <a:prstGeom prst="rect">
            <a:avLst/>
          </a:prstGeom>
        </p:spPr>
        <p:txBody>
          <a:bodyPr vert="horz" wrap="square" lIns="0" tIns="11430" rIns="0" bIns="0" rtlCol="0">
            <a:spAutoFit/>
          </a:bodyPr>
          <a:lstStyle>
            <a:defPPr>
              <a:defRPr lang="es-ES"/>
            </a:defPPr>
            <a:lvl1pPr marL="285750" marR="5080" indent="-273685" algn="ctr">
              <a:lnSpc>
                <a:spcPct val="103099"/>
              </a:lnSpc>
              <a:spcBef>
                <a:spcPts val="90"/>
              </a:spcBef>
              <a:defRPr sz="1600" b="1" spc="-20">
                <a:latin typeface="Tahoma"/>
                <a:cs typeface="Tahoma"/>
              </a:defRPr>
            </a:lvl1pPr>
          </a:lstStyle>
          <a:p>
            <a:r>
              <a:rPr lang="es-ES" dirty="0" err="1"/>
              <a:t>Food</a:t>
            </a:r>
            <a:r>
              <a:rPr lang="es-ES" dirty="0"/>
              <a:t> industries</a:t>
            </a:r>
            <a:r>
              <a:rPr dirty="0"/>
              <a:t>:  25%</a:t>
            </a:r>
          </a:p>
        </p:txBody>
      </p:sp>
      <p:sp>
        <p:nvSpPr>
          <p:cNvPr id="23" name="object 12">
            <a:extLst>
              <a:ext uri="{FF2B5EF4-FFF2-40B4-BE49-F238E27FC236}">
                <a16:creationId xmlns:a16="http://schemas.microsoft.com/office/drawing/2014/main" id="{472E0138-E45B-10B3-CCC9-D7999B6EA4D4}"/>
              </a:ext>
            </a:extLst>
          </p:cNvPr>
          <p:cNvSpPr txBox="1"/>
          <p:nvPr/>
        </p:nvSpPr>
        <p:spPr>
          <a:xfrm>
            <a:off x="952872" y="8328668"/>
            <a:ext cx="1322599" cy="502061"/>
          </a:xfrm>
          <a:prstGeom prst="rect">
            <a:avLst/>
          </a:prstGeom>
        </p:spPr>
        <p:txBody>
          <a:bodyPr vert="horz" wrap="square" lIns="0" tIns="11430" rIns="0" bIns="0" rtlCol="0">
            <a:spAutoFit/>
          </a:bodyPr>
          <a:lstStyle>
            <a:defPPr>
              <a:defRPr lang="es-ES"/>
            </a:defPPr>
            <a:lvl1pPr marL="285750" marR="5080" indent="-273685" algn="ctr">
              <a:lnSpc>
                <a:spcPct val="103099"/>
              </a:lnSpc>
              <a:spcBef>
                <a:spcPts val="90"/>
              </a:spcBef>
              <a:defRPr sz="1600" b="1" spc="-20">
                <a:latin typeface="Tahoma"/>
                <a:cs typeface="Tahoma"/>
              </a:defRPr>
            </a:lvl1pPr>
          </a:lstStyle>
          <a:p>
            <a:r>
              <a:rPr lang="es-ES" dirty="0" err="1"/>
              <a:t>Hospitality</a:t>
            </a:r>
            <a:r>
              <a:rPr dirty="0"/>
              <a:t>:  11%</a:t>
            </a:r>
          </a:p>
        </p:txBody>
      </p:sp>
      <p:sp>
        <p:nvSpPr>
          <p:cNvPr id="24" name="object 13">
            <a:extLst>
              <a:ext uri="{FF2B5EF4-FFF2-40B4-BE49-F238E27FC236}">
                <a16:creationId xmlns:a16="http://schemas.microsoft.com/office/drawing/2014/main" id="{64A93227-3D6D-701D-8CF2-271C26E7DF82}"/>
              </a:ext>
            </a:extLst>
          </p:cNvPr>
          <p:cNvSpPr txBox="1"/>
          <p:nvPr/>
        </p:nvSpPr>
        <p:spPr>
          <a:xfrm>
            <a:off x="1578618" y="6159900"/>
            <a:ext cx="1160785" cy="514885"/>
          </a:xfrm>
          <a:prstGeom prst="rect">
            <a:avLst/>
          </a:prstGeom>
        </p:spPr>
        <p:txBody>
          <a:bodyPr vert="horz" wrap="square" lIns="0" tIns="11430" rIns="0" bIns="0" rtlCol="0">
            <a:spAutoFit/>
          </a:bodyPr>
          <a:lstStyle/>
          <a:p>
            <a:pPr marL="285750" marR="5080" indent="-273685" algn="ctr">
              <a:lnSpc>
                <a:spcPct val="103099"/>
              </a:lnSpc>
              <a:spcBef>
                <a:spcPts val="90"/>
              </a:spcBef>
            </a:pPr>
            <a:r>
              <a:rPr lang="es-ES" sz="1600" b="1" spc="-20" dirty="0" err="1">
                <a:latin typeface="Tahoma"/>
                <a:cs typeface="Tahoma"/>
              </a:rPr>
              <a:t>Carpentry</a:t>
            </a:r>
            <a:r>
              <a:rPr sz="1600" b="1" spc="-20" dirty="0">
                <a:latin typeface="Tahoma"/>
                <a:cs typeface="Tahoma"/>
              </a:rPr>
              <a:t>:  17%</a:t>
            </a:r>
          </a:p>
        </p:txBody>
      </p:sp>
      <p:sp>
        <p:nvSpPr>
          <p:cNvPr id="25" name="object 14">
            <a:extLst>
              <a:ext uri="{FF2B5EF4-FFF2-40B4-BE49-F238E27FC236}">
                <a16:creationId xmlns:a16="http://schemas.microsoft.com/office/drawing/2014/main" id="{46719882-A793-DE29-4CD3-D028FA1CB583}"/>
              </a:ext>
            </a:extLst>
          </p:cNvPr>
          <p:cNvSpPr txBox="1"/>
          <p:nvPr/>
        </p:nvSpPr>
        <p:spPr>
          <a:xfrm>
            <a:off x="2432050" y="4764040"/>
            <a:ext cx="1573723" cy="514051"/>
          </a:xfrm>
          <a:prstGeom prst="rect">
            <a:avLst/>
          </a:prstGeom>
        </p:spPr>
        <p:txBody>
          <a:bodyPr vert="horz" wrap="square" lIns="0" tIns="11430" rIns="0" bIns="0" rtlCol="0">
            <a:spAutoFit/>
          </a:bodyPr>
          <a:lstStyle/>
          <a:p>
            <a:pPr marL="285750" marR="5080" indent="-273685" algn="ctr">
              <a:lnSpc>
                <a:spcPct val="103099"/>
              </a:lnSpc>
              <a:spcBef>
                <a:spcPts val="90"/>
              </a:spcBef>
            </a:pPr>
            <a:r>
              <a:rPr lang="es-ES" sz="1600" b="1" spc="-20" dirty="0">
                <a:latin typeface="Tahoma"/>
                <a:cs typeface="Tahoma"/>
              </a:rPr>
              <a:t>General </a:t>
            </a:r>
            <a:r>
              <a:rPr lang="es-ES" sz="1600" b="1" spc="-20" dirty="0" err="1">
                <a:latin typeface="Tahoma"/>
                <a:cs typeface="Tahoma"/>
              </a:rPr>
              <a:t>repair</a:t>
            </a:r>
            <a:r>
              <a:rPr lang="es-ES" sz="1600" b="1" spc="-20" dirty="0">
                <a:latin typeface="Tahoma"/>
                <a:cs typeface="Tahoma"/>
              </a:rPr>
              <a:t> </a:t>
            </a:r>
            <a:r>
              <a:rPr lang="es-ES" sz="1600" b="1" spc="-20" dirty="0" err="1">
                <a:latin typeface="Tahoma"/>
                <a:cs typeface="Tahoma"/>
              </a:rPr>
              <a:t>work</a:t>
            </a:r>
            <a:r>
              <a:rPr sz="1600" b="1" spc="-20" dirty="0">
                <a:latin typeface="Tahoma"/>
                <a:cs typeface="Tahoma"/>
              </a:rPr>
              <a:t>:  4%</a:t>
            </a:r>
          </a:p>
        </p:txBody>
      </p:sp>
      <p:grpSp>
        <p:nvGrpSpPr>
          <p:cNvPr id="26" name="object 15">
            <a:extLst>
              <a:ext uri="{FF2B5EF4-FFF2-40B4-BE49-F238E27FC236}">
                <a16:creationId xmlns:a16="http://schemas.microsoft.com/office/drawing/2014/main" id="{3DEB7152-229A-BBC1-7CBB-2DF1EBA4137C}"/>
              </a:ext>
            </a:extLst>
          </p:cNvPr>
          <p:cNvGrpSpPr/>
          <p:nvPr/>
        </p:nvGrpSpPr>
        <p:grpSpPr>
          <a:xfrm>
            <a:off x="2329771" y="4886427"/>
            <a:ext cx="7242809" cy="4657725"/>
            <a:chOff x="2329771" y="4886427"/>
            <a:chExt cx="7242809" cy="4657725"/>
          </a:xfrm>
        </p:grpSpPr>
        <p:sp>
          <p:nvSpPr>
            <p:cNvPr id="29" name="object 16">
              <a:extLst>
                <a:ext uri="{FF2B5EF4-FFF2-40B4-BE49-F238E27FC236}">
                  <a16:creationId xmlns:a16="http://schemas.microsoft.com/office/drawing/2014/main" id="{1906D9B4-9DC8-131A-9E16-F26637DE4026}"/>
                </a:ext>
              </a:extLst>
            </p:cNvPr>
            <p:cNvSpPr/>
            <p:nvPr/>
          </p:nvSpPr>
          <p:spPr>
            <a:xfrm>
              <a:off x="3709668" y="8861449"/>
              <a:ext cx="981710" cy="677545"/>
            </a:xfrm>
            <a:custGeom>
              <a:avLst/>
              <a:gdLst/>
              <a:ahLst/>
              <a:cxnLst/>
              <a:rect l="l" t="t" r="r" b="b"/>
              <a:pathLst>
                <a:path w="981710" h="677545">
                  <a:moveTo>
                    <a:pt x="0" y="677445"/>
                  </a:moveTo>
                  <a:lnTo>
                    <a:pt x="981226" y="0"/>
                  </a:lnTo>
                </a:path>
              </a:pathLst>
            </a:custGeom>
            <a:ln w="10470">
              <a:solidFill>
                <a:srgbClr val="000000"/>
              </a:solidFill>
            </a:ln>
          </p:spPr>
          <p:txBody>
            <a:bodyPr wrap="square" lIns="0" tIns="0" rIns="0" bIns="0" rtlCol="0"/>
            <a:lstStyle/>
            <a:p>
              <a:endParaRPr sz="2400"/>
            </a:p>
          </p:txBody>
        </p:sp>
        <p:sp>
          <p:nvSpPr>
            <p:cNvPr id="30" name="object 17">
              <a:extLst>
                <a:ext uri="{FF2B5EF4-FFF2-40B4-BE49-F238E27FC236}">
                  <a16:creationId xmlns:a16="http://schemas.microsoft.com/office/drawing/2014/main" id="{5FC5613D-E2B8-3F03-0B8F-2285BC20DDAB}"/>
                </a:ext>
              </a:extLst>
            </p:cNvPr>
            <p:cNvSpPr/>
            <p:nvPr/>
          </p:nvSpPr>
          <p:spPr>
            <a:xfrm>
              <a:off x="2335007" y="7947402"/>
              <a:ext cx="1372235" cy="586740"/>
            </a:xfrm>
            <a:custGeom>
              <a:avLst/>
              <a:gdLst/>
              <a:ahLst/>
              <a:cxnLst/>
              <a:rect l="l" t="t" r="r" b="b"/>
              <a:pathLst>
                <a:path w="1372235" h="586740">
                  <a:moveTo>
                    <a:pt x="0" y="586369"/>
                  </a:moveTo>
                  <a:lnTo>
                    <a:pt x="1371685" y="0"/>
                  </a:lnTo>
                </a:path>
              </a:pathLst>
            </a:custGeom>
            <a:ln w="10470">
              <a:solidFill>
                <a:srgbClr val="000000"/>
              </a:solidFill>
            </a:ln>
          </p:spPr>
          <p:txBody>
            <a:bodyPr wrap="square" lIns="0" tIns="0" rIns="0" bIns="0" rtlCol="0"/>
            <a:lstStyle/>
            <a:p>
              <a:endParaRPr sz="2400"/>
            </a:p>
          </p:txBody>
        </p:sp>
        <p:sp>
          <p:nvSpPr>
            <p:cNvPr id="31" name="object 18">
              <a:extLst>
                <a:ext uri="{FF2B5EF4-FFF2-40B4-BE49-F238E27FC236}">
                  <a16:creationId xmlns:a16="http://schemas.microsoft.com/office/drawing/2014/main" id="{A73CE8F7-7630-2FAF-68FB-E3CA235BA03B}"/>
                </a:ext>
              </a:extLst>
            </p:cNvPr>
            <p:cNvSpPr/>
            <p:nvPr/>
          </p:nvSpPr>
          <p:spPr>
            <a:xfrm>
              <a:off x="2755837" y="6334885"/>
              <a:ext cx="767715" cy="408940"/>
            </a:xfrm>
            <a:custGeom>
              <a:avLst/>
              <a:gdLst/>
              <a:ahLst/>
              <a:cxnLst/>
              <a:rect l="l" t="t" r="r" b="b"/>
              <a:pathLst>
                <a:path w="767714" h="408940">
                  <a:moveTo>
                    <a:pt x="0" y="0"/>
                  </a:moveTo>
                  <a:lnTo>
                    <a:pt x="767474" y="408364"/>
                  </a:lnTo>
                </a:path>
              </a:pathLst>
            </a:custGeom>
            <a:ln w="10470">
              <a:solidFill>
                <a:srgbClr val="000000"/>
              </a:solidFill>
            </a:ln>
          </p:spPr>
          <p:txBody>
            <a:bodyPr wrap="square" lIns="0" tIns="0" rIns="0" bIns="0" rtlCol="0"/>
            <a:lstStyle/>
            <a:p>
              <a:endParaRPr sz="2400"/>
            </a:p>
          </p:txBody>
        </p:sp>
        <p:sp>
          <p:nvSpPr>
            <p:cNvPr id="32" name="object 19">
              <a:extLst>
                <a:ext uri="{FF2B5EF4-FFF2-40B4-BE49-F238E27FC236}">
                  <a16:creationId xmlns:a16="http://schemas.microsoft.com/office/drawing/2014/main" id="{8299B109-9C0C-BFFD-A87F-5F9D6D0F924A}"/>
                </a:ext>
              </a:extLst>
            </p:cNvPr>
            <p:cNvSpPr/>
            <p:nvPr/>
          </p:nvSpPr>
          <p:spPr>
            <a:xfrm>
              <a:off x="3918498" y="5114997"/>
              <a:ext cx="709295" cy="808355"/>
            </a:xfrm>
            <a:custGeom>
              <a:avLst/>
              <a:gdLst/>
              <a:ahLst/>
              <a:cxnLst/>
              <a:rect l="l" t="t" r="r" b="b"/>
              <a:pathLst>
                <a:path w="709295" h="808354">
                  <a:moveTo>
                    <a:pt x="0" y="0"/>
                  </a:moveTo>
                  <a:lnTo>
                    <a:pt x="708931" y="808069"/>
                  </a:lnTo>
                </a:path>
              </a:pathLst>
            </a:custGeom>
            <a:ln w="10470">
              <a:solidFill>
                <a:srgbClr val="000000"/>
              </a:solidFill>
            </a:ln>
          </p:spPr>
          <p:txBody>
            <a:bodyPr wrap="square" lIns="0" tIns="0" rIns="0" bIns="0" rtlCol="0"/>
            <a:lstStyle/>
            <a:p>
              <a:endParaRPr sz="2400"/>
            </a:p>
          </p:txBody>
        </p:sp>
        <p:sp>
          <p:nvSpPr>
            <p:cNvPr id="33" name="object 20">
              <a:extLst>
                <a:ext uri="{FF2B5EF4-FFF2-40B4-BE49-F238E27FC236}">
                  <a16:creationId xmlns:a16="http://schemas.microsoft.com/office/drawing/2014/main" id="{2058FC5D-B0E0-CA71-5A29-CE6C17AAD2A4}"/>
                </a:ext>
              </a:extLst>
            </p:cNvPr>
            <p:cNvSpPr/>
            <p:nvPr/>
          </p:nvSpPr>
          <p:spPr>
            <a:xfrm>
              <a:off x="5655413" y="4891662"/>
              <a:ext cx="135890" cy="1066800"/>
            </a:xfrm>
            <a:custGeom>
              <a:avLst/>
              <a:gdLst/>
              <a:ahLst/>
              <a:cxnLst/>
              <a:rect l="l" t="t" r="r" b="b"/>
              <a:pathLst>
                <a:path w="135889" h="1066800">
                  <a:moveTo>
                    <a:pt x="0" y="0"/>
                  </a:moveTo>
                  <a:lnTo>
                    <a:pt x="135859" y="1066334"/>
                  </a:lnTo>
                </a:path>
              </a:pathLst>
            </a:custGeom>
            <a:ln w="10470">
              <a:solidFill>
                <a:srgbClr val="000000"/>
              </a:solidFill>
            </a:ln>
          </p:spPr>
          <p:txBody>
            <a:bodyPr wrap="square" lIns="0" tIns="0" rIns="0" bIns="0" rtlCol="0"/>
            <a:lstStyle/>
            <a:p>
              <a:endParaRPr sz="2400"/>
            </a:p>
          </p:txBody>
        </p:sp>
        <p:sp>
          <p:nvSpPr>
            <p:cNvPr id="34" name="object 21">
              <a:extLst>
                <a:ext uri="{FF2B5EF4-FFF2-40B4-BE49-F238E27FC236}">
                  <a16:creationId xmlns:a16="http://schemas.microsoft.com/office/drawing/2014/main" id="{79E1299B-7AEA-F3C6-AF55-756429A5D8AB}"/>
                </a:ext>
              </a:extLst>
            </p:cNvPr>
            <p:cNvSpPr/>
            <p:nvPr/>
          </p:nvSpPr>
          <p:spPr>
            <a:xfrm>
              <a:off x="6686985" y="5285926"/>
              <a:ext cx="782955" cy="737235"/>
            </a:xfrm>
            <a:custGeom>
              <a:avLst/>
              <a:gdLst/>
              <a:ahLst/>
              <a:cxnLst/>
              <a:rect l="l" t="t" r="r" b="b"/>
              <a:pathLst>
                <a:path w="782954" h="737235">
                  <a:moveTo>
                    <a:pt x="782834" y="0"/>
                  </a:moveTo>
                  <a:lnTo>
                    <a:pt x="0" y="736689"/>
                  </a:lnTo>
                </a:path>
              </a:pathLst>
            </a:custGeom>
            <a:ln w="10470">
              <a:solidFill>
                <a:srgbClr val="000000"/>
              </a:solidFill>
            </a:ln>
          </p:spPr>
          <p:txBody>
            <a:bodyPr wrap="square" lIns="0" tIns="0" rIns="0" bIns="0" rtlCol="0"/>
            <a:lstStyle/>
            <a:p>
              <a:endParaRPr sz="2400"/>
            </a:p>
          </p:txBody>
        </p:sp>
        <p:sp>
          <p:nvSpPr>
            <p:cNvPr id="35" name="object 22">
              <a:extLst>
                <a:ext uri="{FF2B5EF4-FFF2-40B4-BE49-F238E27FC236}">
                  <a16:creationId xmlns:a16="http://schemas.microsoft.com/office/drawing/2014/main" id="{42F57430-DBBA-32B3-379E-F5EC1FAF7B40}"/>
                </a:ext>
              </a:extLst>
            </p:cNvPr>
            <p:cNvSpPr/>
            <p:nvPr/>
          </p:nvSpPr>
          <p:spPr>
            <a:xfrm>
              <a:off x="8452405" y="6430943"/>
              <a:ext cx="955675" cy="492759"/>
            </a:xfrm>
            <a:custGeom>
              <a:avLst/>
              <a:gdLst/>
              <a:ahLst/>
              <a:cxnLst/>
              <a:rect l="l" t="t" r="r" b="b"/>
              <a:pathLst>
                <a:path w="955675" h="492759">
                  <a:moveTo>
                    <a:pt x="955562" y="0"/>
                  </a:moveTo>
                  <a:lnTo>
                    <a:pt x="0" y="492382"/>
                  </a:lnTo>
                </a:path>
              </a:pathLst>
            </a:custGeom>
            <a:ln w="10470">
              <a:solidFill>
                <a:srgbClr val="000000"/>
              </a:solidFill>
            </a:ln>
          </p:spPr>
          <p:txBody>
            <a:bodyPr wrap="square" lIns="0" tIns="0" rIns="0" bIns="0" rtlCol="0"/>
            <a:lstStyle/>
            <a:p>
              <a:endParaRPr sz="2400"/>
            </a:p>
          </p:txBody>
        </p:sp>
        <p:sp>
          <p:nvSpPr>
            <p:cNvPr id="36" name="object 23">
              <a:extLst>
                <a:ext uri="{FF2B5EF4-FFF2-40B4-BE49-F238E27FC236}">
                  <a16:creationId xmlns:a16="http://schemas.microsoft.com/office/drawing/2014/main" id="{391DB3A9-E35C-DE30-7D08-B59BC19E0347}"/>
                </a:ext>
              </a:extLst>
            </p:cNvPr>
            <p:cNvSpPr/>
            <p:nvPr/>
          </p:nvSpPr>
          <p:spPr>
            <a:xfrm>
              <a:off x="8652567" y="8062560"/>
              <a:ext cx="914400" cy="565785"/>
            </a:xfrm>
            <a:custGeom>
              <a:avLst/>
              <a:gdLst/>
              <a:ahLst/>
              <a:cxnLst/>
              <a:rect l="l" t="t" r="r" b="b"/>
              <a:pathLst>
                <a:path w="914400" h="565784">
                  <a:moveTo>
                    <a:pt x="914202" y="565480"/>
                  </a:moveTo>
                  <a:lnTo>
                    <a:pt x="0" y="0"/>
                  </a:lnTo>
                </a:path>
              </a:pathLst>
            </a:custGeom>
            <a:ln w="10470">
              <a:solidFill>
                <a:srgbClr val="000000"/>
              </a:solidFill>
            </a:ln>
          </p:spPr>
          <p:txBody>
            <a:bodyPr wrap="square" lIns="0" tIns="0" rIns="0" bIns="0" rtlCol="0"/>
            <a:lstStyle/>
            <a:p>
              <a:endParaRPr sz="2400"/>
            </a:p>
          </p:txBody>
        </p:sp>
      </p:grpSp>
      <p:sp>
        <p:nvSpPr>
          <p:cNvPr id="37" name="object 24">
            <a:extLst>
              <a:ext uri="{FF2B5EF4-FFF2-40B4-BE49-F238E27FC236}">
                <a16:creationId xmlns:a16="http://schemas.microsoft.com/office/drawing/2014/main" id="{02EAB34A-D7B0-F94B-B851-7ABFD7B8497A}"/>
              </a:ext>
            </a:extLst>
          </p:cNvPr>
          <p:cNvSpPr txBox="1"/>
          <p:nvPr/>
        </p:nvSpPr>
        <p:spPr>
          <a:xfrm>
            <a:off x="11652250" y="2835275"/>
            <a:ext cx="6746875" cy="787395"/>
          </a:xfrm>
          <a:prstGeom prst="rect">
            <a:avLst/>
          </a:prstGeom>
          <a:solidFill>
            <a:srgbClr val="D52A26"/>
          </a:solidFill>
        </p:spPr>
        <p:txBody>
          <a:bodyPr vert="horz" wrap="square" lIns="0" tIns="276860" rIns="0" bIns="0" rtlCol="0">
            <a:spAutoFit/>
          </a:bodyPr>
          <a:lstStyle/>
          <a:p>
            <a:pPr marL="271145">
              <a:lnSpc>
                <a:spcPct val="100000"/>
              </a:lnSpc>
              <a:spcBef>
                <a:spcPts val="2180"/>
              </a:spcBef>
            </a:pPr>
            <a:r>
              <a:rPr lang="es-ES" sz="3300" b="1" spc="-35" dirty="0">
                <a:solidFill>
                  <a:srgbClr val="FFFFFF"/>
                </a:solidFill>
                <a:latin typeface="Arial"/>
                <a:cs typeface="Arial"/>
              </a:rPr>
              <a:t>COMPANIES IN </a:t>
            </a:r>
            <a:r>
              <a:rPr lang="es-ES" sz="3300" b="1" spc="-30" dirty="0">
                <a:solidFill>
                  <a:srgbClr val="FFFFFF"/>
                </a:solidFill>
                <a:latin typeface="Arial"/>
                <a:cs typeface="Arial"/>
              </a:rPr>
              <a:t>GAZTE</a:t>
            </a:r>
            <a:r>
              <a:rPr lang="es-ES" sz="3300" b="1" spc="-15" dirty="0">
                <a:solidFill>
                  <a:srgbClr val="FFFFFF"/>
                </a:solidFill>
                <a:latin typeface="Arial"/>
                <a:cs typeface="Arial"/>
              </a:rPr>
              <a:t> </a:t>
            </a:r>
            <a:r>
              <a:rPr lang="es-ES" sz="3300" b="1" spc="25" dirty="0">
                <a:solidFill>
                  <a:srgbClr val="FFFFFF"/>
                </a:solidFill>
                <a:latin typeface="Arial"/>
                <a:cs typeface="Arial"/>
              </a:rPr>
              <a:t>ON</a:t>
            </a:r>
            <a:endParaRPr lang="es-ES" sz="3300" dirty="0">
              <a:latin typeface="Arial"/>
              <a:cs typeface="Arial"/>
            </a:endParaRPr>
          </a:p>
        </p:txBody>
      </p:sp>
      <p:sp>
        <p:nvSpPr>
          <p:cNvPr id="38" name="object 25">
            <a:extLst>
              <a:ext uri="{FF2B5EF4-FFF2-40B4-BE49-F238E27FC236}">
                <a16:creationId xmlns:a16="http://schemas.microsoft.com/office/drawing/2014/main" id="{834B728D-C800-0058-8F07-D80581736B56}"/>
              </a:ext>
            </a:extLst>
          </p:cNvPr>
          <p:cNvSpPr txBox="1"/>
          <p:nvPr/>
        </p:nvSpPr>
        <p:spPr>
          <a:xfrm>
            <a:off x="11910976" y="3984839"/>
            <a:ext cx="7465386" cy="1027845"/>
          </a:xfrm>
          <a:prstGeom prst="rect">
            <a:avLst/>
          </a:prstGeom>
        </p:spPr>
        <p:txBody>
          <a:bodyPr vert="horz" wrap="square" lIns="0" tIns="12065" rIns="0" bIns="0" rtlCol="0">
            <a:spAutoFit/>
          </a:bodyPr>
          <a:lstStyle/>
          <a:p>
            <a:pPr marL="12700" marR="5080">
              <a:lnSpc>
                <a:spcPct val="100000"/>
              </a:lnSpc>
              <a:spcBef>
                <a:spcPts val="95"/>
              </a:spcBef>
            </a:pPr>
            <a:r>
              <a:rPr lang="en-US" sz="3300" b="1" spc="-125" dirty="0">
                <a:solidFill>
                  <a:srgbClr val="C00000"/>
                </a:solidFill>
                <a:latin typeface="Arial"/>
                <a:cs typeface="Arial"/>
              </a:rPr>
              <a:t>82 </a:t>
            </a:r>
            <a:r>
              <a:rPr lang="en-US" sz="3300" b="1" spc="-125" dirty="0">
                <a:latin typeface="Arial"/>
                <a:cs typeface="Arial"/>
              </a:rPr>
              <a:t>companies operating in Bizkaia participated in the </a:t>
            </a:r>
            <a:r>
              <a:rPr lang="en-US" sz="3300" b="1" spc="-125" dirty="0" err="1">
                <a:latin typeface="Arial"/>
                <a:cs typeface="Arial"/>
              </a:rPr>
              <a:t>programme</a:t>
            </a:r>
            <a:endParaRPr lang="en-US" sz="3300" b="1" spc="-125" dirty="0">
              <a:latin typeface="Arial"/>
              <a:cs typeface="Arial"/>
            </a:endParaRPr>
          </a:p>
        </p:txBody>
      </p:sp>
      <p:sp>
        <p:nvSpPr>
          <p:cNvPr id="39" name="object 26">
            <a:extLst>
              <a:ext uri="{FF2B5EF4-FFF2-40B4-BE49-F238E27FC236}">
                <a16:creationId xmlns:a16="http://schemas.microsoft.com/office/drawing/2014/main" id="{2E5A0F20-9F42-027D-F80D-B2B12432BEB9}"/>
              </a:ext>
            </a:extLst>
          </p:cNvPr>
          <p:cNvSpPr txBox="1"/>
          <p:nvPr/>
        </p:nvSpPr>
        <p:spPr>
          <a:xfrm>
            <a:off x="12273166" y="5490792"/>
            <a:ext cx="7080201" cy="615105"/>
          </a:xfrm>
          <a:prstGeom prst="rect">
            <a:avLst/>
          </a:prstGeom>
        </p:spPr>
        <p:txBody>
          <a:bodyPr vert="horz" wrap="square" lIns="0" tIns="12065" rIns="0" bIns="0" rtlCol="0">
            <a:spAutoFit/>
          </a:bodyPr>
          <a:lstStyle/>
          <a:p>
            <a:pPr marL="12700" marR="5080">
              <a:lnSpc>
                <a:spcPct val="101000"/>
              </a:lnSpc>
              <a:spcBef>
                <a:spcPts val="95"/>
              </a:spcBef>
            </a:pPr>
            <a:r>
              <a:rPr lang="en-US" sz="2000" b="1" spc="10" dirty="0">
                <a:solidFill>
                  <a:srgbClr val="D52A26"/>
                </a:solidFill>
                <a:latin typeface="Arial"/>
                <a:cs typeface="Arial"/>
              </a:rPr>
              <a:t>63 </a:t>
            </a:r>
            <a:r>
              <a:rPr lang="en-US" sz="2000" b="1" spc="-10" dirty="0">
                <a:latin typeface="Trebuchet MS"/>
              </a:rPr>
              <a:t>companies offered internships. </a:t>
            </a:r>
            <a:r>
              <a:rPr lang="en-US" sz="2000" spc="-10" dirty="0">
                <a:latin typeface="Trebuchet MS"/>
              </a:rPr>
              <a:t>Of these, </a:t>
            </a:r>
            <a:r>
              <a:rPr lang="en-US" sz="2000" b="1" spc="10" dirty="0">
                <a:solidFill>
                  <a:srgbClr val="D52A26"/>
                </a:solidFill>
                <a:latin typeface="Arial"/>
                <a:cs typeface="Arial"/>
              </a:rPr>
              <a:t>49 </a:t>
            </a:r>
            <a:r>
              <a:rPr lang="en-US" sz="2000" spc="-10" dirty="0">
                <a:latin typeface="Trebuchet MS"/>
              </a:rPr>
              <a:t>companies offered work contracts to participants.</a:t>
            </a:r>
            <a:endParaRPr sz="2000" spc="-10" dirty="0">
              <a:latin typeface="Trebuchet MS"/>
            </a:endParaRPr>
          </a:p>
        </p:txBody>
      </p:sp>
      <p:sp>
        <p:nvSpPr>
          <p:cNvPr id="40" name="object 27">
            <a:extLst>
              <a:ext uri="{FF2B5EF4-FFF2-40B4-BE49-F238E27FC236}">
                <a16:creationId xmlns:a16="http://schemas.microsoft.com/office/drawing/2014/main" id="{29232CF9-2548-698F-E35E-1AF64F3C3286}"/>
              </a:ext>
            </a:extLst>
          </p:cNvPr>
          <p:cNvSpPr txBox="1"/>
          <p:nvPr/>
        </p:nvSpPr>
        <p:spPr>
          <a:xfrm>
            <a:off x="12273166" y="6621647"/>
            <a:ext cx="7103195" cy="615105"/>
          </a:xfrm>
          <a:prstGeom prst="rect">
            <a:avLst/>
          </a:prstGeom>
        </p:spPr>
        <p:txBody>
          <a:bodyPr vert="horz" wrap="square" lIns="0" tIns="12065" rIns="0" bIns="0" rtlCol="0">
            <a:spAutoFit/>
          </a:bodyPr>
          <a:lstStyle/>
          <a:p>
            <a:pPr marL="12700" marR="5080">
              <a:lnSpc>
                <a:spcPct val="101000"/>
              </a:lnSpc>
              <a:spcBef>
                <a:spcPts val="95"/>
              </a:spcBef>
            </a:pPr>
            <a:r>
              <a:rPr sz="2000" b="1" spc="10" dirty="0">
                <a:solidFill>
                  <a:srgbClr val="D52A26"/>
                </a:solidFill>
                <a:latin typeface="Arial"/>
                <a:cs typeface="Arial"/>
              </a:rPr>
              <a:t>19 </a:t>
            </a:r>
            <a:r>
              <a:rPr lang="en-US" sz="2000" b="1" spc="60" dirty="0">
                <a:latin typeface="Trebuchet MS"/>
                <a:cs typeface="Trebuchet MS"/>
              </a:rPr>
              <a:t>companies offered work contracts to participants without offering internships</a:t>
            </a:r>
            <a:endParaRPr sz="2000" b="1" dirty="0">
              <a:latin typeface="Trebuchet MS"/>
              <a:cs typeface="Trebuchet MS"/>
            </a:endParaRPr>
          </a:p>
        </p:txBody>
      </p:sp>
      <p:sp>
        <p:nvSpPr>
          <p:cNvPr id="41" name="object 30">
            <a:extLst>
              <a:ext uri="{FF2B5EF4-FFF2-40B4-BE49-F238E27FC236}">
                <a16:creationId xmlns:a16="http://schemas.microsoft.com/office/drawing/2014/main" id="{3B1F2BF2-845D-5602-FE7C-E7EA3EA04964}"/>
              </a:ext>
            </a:extLst>
          </p:cNvPr>
          <p:cNvSpPr/>
          <p:nvPr/>
        </p:nvSpPr>
        <p:spPr>
          <a:xfrm>
            <a:off x="11900974" y="5461897"/>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2000"/>
          </a:p>
        </p:txBody>
      </p:sp>
      <p:sp>
        <p:nvSpPr>
          <p:cNvPr id="42" name="object 31">
            <a:extLst>
              <a:ext uri="{FF2B5EF4-FFF2-40B4-BE49-F238E27FC236}">
                <a16:creationId xmlns:a16="http://schemas.microsoft.com/office/drawing/2014/main" id="{2E87D8B1-56C0-ED9C-BB0E-8CF323630714}"/>
              </a:ext>
            </a:extLst>
          </p:cNvPr>
          <p:cNvSpPr/>
          <p:nvPr/>
        </p:nvSpPr>
        <p:spPr>
          <a:xfrm>
            <a:off x="11900974" y="6545020"/>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2000"/>
          </a:p>
        </p:txBody>
      </p:sp>
      <p:sp>
        <p:nvSpPr>
          <p:cNvPr id="43" name="object 27">
            <a:extLst>
              <a:ext uri="{FF2B5EF4-FFF2-40B4-BE49-F238E27FC236}">
                <a16:creationId xmlns:a16="http://schemas.microsoft.com/office/drawing/2014/main" id="{3A417546-9DDC-57A5-DD09-70624AFD8C61}"/>
              </a:ext>
            </a:extLst>
          </p:cNvPr>
          <p:cNvSpPr txBox="1"/>
          <p:nvPr/>
        </p:nvSpPr>
        <p:spPr>
          <a:xfrm>
            <a:off x="12253042" y="7875692"/>
            <a:ext cx="7103195" cy="615105"/>
          </a:xfrm>
          <a:prstGeom prst="rect">
            <a:avLst/>
          </a:prstGeom>
        </p:spPr>
        <p:txBody>
          <a:bodyPr vert="horz" wrap="square" lIns="0" tIns="12065" rIns="0" bIns="0" rtlCol="0">
            <a:spAutoFit/>
          </a:bodyPr>
          <a:lstStyle>
            <a:defPPr>
              <a:defRPr lang="es-ES"/>
            </a:defPPr>
            <a:lvl1pPr marL="12700" marR="5080">
              <a:lnSpc>
                <a:spcPct val="101000"/>
              </a:lnSpc>
              <a:spcBef>
                <a:spcPts val="95"/>
              </a:spcBef>
              <a:defRPr sz="2450" b="1" spc="10">
                <a:solidFill>
                  <a:srgbClr val="D52A26"/>
                </a:solidFill>
                <a:latin typeface="Arial"/>
                <a:cs typeface="Arial"/>
              </a:defRPr>
            </a:lvl1pPr>
          </a:lstStyle>
          <a:p>
            <a:r>
              <a:rPr lang="en-US" sz="2000" spc="60" dirty="0">
                <a:solidFill>
                  <a:schemeClr val="tx1"/>
                </a:solidFill>
                <a:latin typeface="Trebuchet MS"/>
              </a:rPr>
              <a:t>In total, </a:t>
            </a:r>
            <a:r>
              <a:rPr lang="en-US" sz="2000" dirty="0"/>
              <a:t>68 </a:t>
            </a:r>
            <a:r>
              <a:rPr lang="en-US" sz="2000" spc="60" dirty="0">
                <a:solidFill>
                  <a:schemeClr val="tx1"/>
                </a:solidFill>
                <a:latin typeface="Trebuchet MS"/>
              </a:rPr>
              <a:t>companies offered work contracts to participants (with or without internships).</a:t>
            </a:r>
            <a:endParaRPr sz="2000" spc="60" dirty="0">
              <a:solidFill>
                <a:schemeClr val="tx1"/>
              </a:solidFill>
              <a:latin typeface="Trebuchet MS"/>
            </a:endParaRPr>
          </a:p>
        </p:txBody>
      </p:sp>
      <p:sp>
        <p:nvSpPr>
          <p:cNvPr id="44" name="object 31">
            <a:extLst>
              <a:ext uri="{FF2B5EF4-FFF2-40B4-BE49-F238E27FC236}">
                <a16:creationId xmlns:a16="http://schemas.microsoft.com/office/drawing/2014/main" id="{456405F8-71B3-F7EF-639E-53B431481720}"/>
              </a:ext>
            </a:extLst>
          </p:cNvPr>
          <p:cNvSpPr/>
          <p:nvPr/>
        </p:nvSpPr>
        <p:spPr>
          <a:xfrm>
            <a:off x="11880850" y="7799065"/>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2000"/>
          </a:p>
        </p:txBody>
      </p:sp>
      <p:sp>
        <p:nvSpPr>
          <p:cNvPr id="47" name="object 2">
            <a:extLst>
              <a:ext uri="{FF2B5EF4-FFF2-40B4-BE49-F238E27FC236}">
                <a16:creationId xmlns:a16="http://schemas.microsoft.com/office/drawing/2014/main" id="{644CAECE-D063-09C7-79D8-B984F7D8A853}"/>
              </a:ext>
            </a:extLst>
          </p:cNvPr>
          <p:cNvSpPr txBox="1"/>
          <p:nvPr/>
        </p:nvSpPr>
        <p:spPr>
          <a:xfrm>
            <a:off x="1827525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06</a:t>
            </a:r>
            <a:endParaRPr sz="10600" dirty="0">
              <a:latin typeface="Arial"/>
              <a:cs typeface="Arial"/>
            </a:endParaRPr>
          </a:p>
        </p:txBody>
      </p:sp>
      <p:sp>
        <p:nvSpPr>
          <p:cNvPr id="49" name="object 6">
            <a:extLst>
              <a:ext uri="{FF2B5EF4-FFF2-40B4-BE49-F238E27FC236}">
                <a16:creationId xmlns:a16="http://schemas.microsoft.com/office/drawing/2014/main" id="{443AEA15-DE3A-F6CE-AB53-F57E5B6CEC22}"/>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6. Effectiveness and impact. </a:t>
            </a:r>
            <a:r>
              <a:rPr lang="en-GB" sz="4800" spc="-20" dirty="0">
                <a:solidFill>
                  <a:srgbClr val="9B9B9B"/>
                </a:solidFill>
              </a:rPr>
              <a:t>Data evaluated from the 2020 </a:t>
            </a:r>
            <a:r>
              <a:rPr lang="en-GB" sz="4800" spc="-20" dirty="0" err="1">
                <a:solidFill>
                  <a:srgbClr val="9B9B9B"/>
                </a:solidFill>
              </a:rPr>
              <a:t>Gazte</a:t>
            </a:r>
            <a:r>
              <a:rPr lang="en-GB" sz="4800" spc="-20" dirty="0">
                <a:solidFill>
                  <a:srgbClr val="9B9B9B"/>
                </a:solidFill>
              </a:rPr>
              <a:t> On programme.</a:t>
            </a:r>
            <a:endParaRPr lang="es-ES" sz="4800" spc="-20" dirty="0">
              <a:solidFill>
                <a:srgbClr val="9B9B9B"/>
              </a:solidFill>
            </a:endParaRPr>
          </a:p>
        </p:txBody>
      </p:sp>
    </p:spTree>
    <p:extLst>
      <p:ext uri="{BB962C8B-B14F-4D97-AF65-F5344CB8AC3E}">
        <p14:creationId xmlns:p14="http://schemas.microsoft.com/office/powerpoint/2010/main" val="3344270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object 60"/>
          <p:cNvPicPr/>
          <p:nvPr/>
        </p:nvPicPr>
        <p:blipFill>
          <a:blip r:embed="rId2" cstate="print"/>
          <a:stretch>
            <a:fillRect/>
          </a:stretch>
        </p:blipFill>
        <p:spPr>
          <a:xfrm>
            <a:off x="17612503" y="10056824"/>
            <a:ext cx="1686874" cy="539001"/>
          </a:xfrm>
          <a:prstGeom prst="rect">
            <a:avLst/>
          </a:prstGeom>
        </p:spPr>
      </p:pic>
      <p:pic>
        <p:nvPicPr>
          <p:cNvPr id="61" name="object 61"/>
          <p:cNvPicPr/>
          <p:nvPr/>
        </p:nvPicPr>
        <p:blipFill>
          <a:blip r:embed="rId3" cstate="print"/>
          <a:stretch>
            <a:fillRect/>
          </a:stretch>
        </p:blipFill>
        <p:spPr>
          <a:xfrm>
            <a:off x="15467141" y="9782224"/>
            <a:ext cx="1757552" cy="890340"/>
          </a:xfrm>
          <a:prstGeom prst="rect">
            <a:avLst/>
          </a:prstGeom>
        </p:spPr>
      </p:pic>
      <p:sp>
        <p:nvSpPr>
          <p:cNvPr id="12" name="CuadroTexto 11">
            <a:extLst>
              <a:ext uri="{FF2B5EF4-FFF2-40B4-BE49-F238E27FC236}">
                <a16:creationId xmlns:a16="http://schemas.microsoft.com/office/drawing/2014/main" id="{DE2EAA94-96FB-D0DD-42AD-4A67E42FD5BD}"/>
              </a:ext>
            </a:extLst>
          </p:cNvPr>
          <p:cNvSpPr txBox="1"/>
          <p:nvPr/>
        </p:nvSpPr>
        <p:spPr>
          <a:xfrm>
            <a:off x="964198" y="1981469"/>
            <a:ext cx="10307052"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II. COMPANIES</a:t>
            </a:r>
            <a:endParaRPr lang="es-ES" sz="2800" dirty="0">
              <a:solidFill>
                <a:schemeClr val="accent5">
                  <a:lumMod val="50000"/>
                </a:schemeClr>
              </a:solidFill>
              <a:effectLst>
                <a:outerShdw blurRad="38100" dist="38100" dir="2700000" algn="tl">
                  <a:srgbClr val="000000">
                    <a:alpha val="43137"/>
                  </a:srgbClr>
                </a:outerShdw>
              </a:effectLst>
            </a:endParaRPr>
          </a:p>
        </p:txBody>
      </p:sp>
      <p:sp>
        <p:nvSpPr>
          <p:cNvPr id="38" name="object 25">
            <a:extLst>
              <a:ext uri="{FF2B5EF4-FFF2-40B4-BE49-F238E27FC236}">
                <a16:creationId xmlns:a16="http://schemas.microsoft.com/office/drawing/2014/main" id="{834B728D-C800-0058-8F07-D80581736B56}"/>
              </a:ext>
            </a:extLst>
          </p:cNvPr>
          <p:cNvSpPr txBox="1"/>
          <p:nvPr/>
        </p:nvSpPr>
        <p:spPr>
          <a:xfrm>
            <a:off x="12092070" y="2883212"/>
            <a:ext cx="7465386" cy="1535677"/>
          </a:xfrm>
          <a:prstGeom prst="rect">
            <a:avLst/>
          </a:prstGeom>
        </p:spPr>
        <p:txBody>
          <a:bodyPr vert="horz" wrap="square" lIns="0" tIns="12065" rIns="0" bIns="0" rtlCol="0">
            <a:spAutoFit/>
          </a:bodyPr>
          <a:lstStyle/>
          <a:p>
            <a:pPr marL="12700" marR="5080">
              <a:lnSpc>
                <a:spcPct val="100000"/>
              </a:lnSpc>
              <a:spcBef>
                <a:spcPts val="95"/>
              </a:spcBef>
            </a:pPr>
            <a:r>
              <a:rPr lang="en-US" sz="3300" b="1" spc="-125" dirty="0">
                <a:solidFill>
                  <a:srgbClr val="C00000"/>
                </a:solidFill>
                <a:latin typeface="Arial"/>
                <a:cs typeface="Arial"/>
              </a:rPr>
              <a:t>In total, 68 companies offered work contracts to participants (with or without internships).</a:t>
            </a:r>
          </a:p>
        </p:txBody>
      </p:sp>
      <p:sp>
        <p:nvSpPr>
          <p:cNvPr id="39" name="object 26">
            <a:extLst>
              <a:ext uri="{FF2B5EF4-FFF2-40B4-BE49-F238E27FC236}">
                <a16:creationId xmlns:a16="http://schemas.microsoft.com/office/drawing/2014/main" id="{2E5A0F20-9F42-027D-F80D-B2B12432BEB9}"/>
              </a:ext>
            </a:extLst>
          </p:cNvPr>
          <p:cNvSpPr txBox="1"/>
          <p:nvPr/>
        </p:nvSpPr>
        <p:spPr>
          <a:xfrm>
            <a:off x="12931402" y="4954250"/>
            <a:ext cx="7080201" cy="369845"/>
          </a:xfrm>
          <a:prstGeom prst="rect">
            <a:avLst/>
          </a:prstGeom>
        </p:spPr>
        <p:txBody>
          <a:bodyPr vert="horz" wrap="square" lIns="0" tIns="12065" rIns="0" bIns="0" rtlCol="0">
            <a:spAutoFit/>
          </a:bodyPr>
          <a:lstStyle/>
          <a:p>
            <a:pPr marL="12700" marR="5080">
              <a:lnSpc>
                <a:spcPct val="101000"/>
              </a:lnSpc>
              <a:spcBef>
                <a:spcPts val="95"/>
              </a:spcBef>
            </a:pPr>
            <a:r>
              <a:rPr lang="en-US" sz="2450" b="1" spc="10" dirty="0">
                <a:solidFill>
                  <a:srgbClr val="D52A26"/>
                </a:solidFill>
                <a:latin typeface="Arial"/>
                <a:cs typeface="Arial"/>
              </a:rPr>
              <a:t>56 </a:t>
            </a:r>
            <a:r>
              <a:rPr lang="en-US" sz="2450" b="1" spc="60" dirty="0">
                <a:latin typeface="Trebuchet MS"/>
              </a:rPr>
              <a:t>companies hired 1 participant</a:t>
            </a:r>
          </a:p>
        </p:txBody>
      </p:sp>
      <p:sp>
        <p:nvSpPr>
          <p:cNvPr id="41" name="object 30">
            <a:extLst>
              <a:ext uri="{FF2B5EF4-FFF2-40B4-BE49-F238E27FC236}">
                <a16:creationId xmlns:a16="http://schemas.microsoft.com/office/drawing/2014/main" id="{3B1F2BF2-845D-5602-FE7C-E7EA3EA04964}"/>
              </a:ext>
            </a:extLst>
          </p:cNvPr>
          <p:cNvSpPr/>
          <p:nvPr/>
        </p:nvSpPr>
        <p:spPr>
          <a:xfrm>
            <a:off x="12559210" y="4925355"/>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42" name="object 31">
            <a:extLst>
              <a:ext uri="{FF2B5EF4-FFF2-40B4-BE49-F238E27FC236}">
                <a16:creationId xmlns:a16="http://schemas.microsoft.com/office/drawing/2014/main" id="{2E87D8B1-56C0-ED9C-BB0E-8CF323630714}"/>
              </a:ext>
            </a:extLst>
          </p:cNvPr>
          <p:cNvSpPr/>
          <p:nvPr/>
        </p:nvSpPr>
        <p:spPr>
          <a:xfrm>
            <a:off x="12559210" y="6008478"/>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44" name="object 31">
            <a:extLst>
              <a:ext uri="{FF2B5EF4-FFF2-40B4-BE49-F238E27FC236}">
                <a16:creationId xmlns:a16="http://schemas.microsoft.com/office/drawing/2014/main" id="{456405F8-71B3-F7EF-639E-53B431481720}"/>
              </a:ext>
            </a:extLst>
          </p:cNvPr>
          <p:cNvSpPr/>
          <p:nvPr/>
        </p:nvSpPr>
        <p:spPr>
          <a:xfrm>
            <a:off x="12567810" y="7087652"/>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pic>
        <p:nvPicPr>
          <p:cNvPr id="27" name="object 12">
            <a:extLst>
              <a:ext uri="{FF2B5EF4-FFF2-40B4-BE49-F238E27FC236}">
                <a16:creationId xmlns:a16="http://schemas.microsoft.com/office/drawing/2014/main" id="{FE0DD2A1-A106-A7F1-771C-29E53E10572D}"/>
              </a:ext>
            </a:extLst>
          </p:cNvPr>
          <p:cNvPicPr/>
          <p:nvPr/>
        </p:nvPicPr>
        <p:blipFill>
          <a:blip r:embed="rId4" cstate="print"/>
          <a:stretch>
            <a:fillRect/>
          </a:stretch>
        </p:blipFill>
        <p:spPr>
          <a:xfrm>
            <a:off x="649194" y="2513012"/>
            <a:ext cx="10903460" cy="8795543"/>
          </a:xfrm>
          <a:prstGeom prst="rect">
            <a:avLst/>
          </a:prstGeom>
        </p:spPr>
      </p:pic>
      <p:sp>
        <p:nvSpPr>
          <p:cNvPr id="45" name="object 13">
            <a:extLst>
              <a:ext uri="{FF2B5EF4-FFF2-40B4-BE49-F238E27FC236}">
                <a16:creationId xmlns:a16="http://schemas.microsoft.com/office/drawing/2014/main" id="{7ABCD0DD-76EB-E112-185D-2B692DB1AE8D}"/>
              </a:ext>
            </a:extLst>
          </p:cNvPr>
          <p:cNvSpPr txBox="1"/>
          <p:nvPr/>
        </p:nvSpPr>
        <p:spPr>
          <a:xfrm>
            <a:off x="8584356" y="8931275"/>
            <a:ext cx="1809427" cy="584134"/>
          </a:xfrm>
          <a:prstGeom prst="rect">
            <a:avLst/>
          </a:prstGeom>
        </p:spPr>
        <p:txBody>
          <a:bodyPr vert="horz" wrap="square" lIns="0" tIns="17145" rIns="0" bIns="0" rtlCol="0">
            <a:spAutoFit/>
          </a:bodyPr>
          <a:lstStyle/>
          <a:p>
            <a:pPr algn="ctr">
              <a:lnSpc>
                <a:spcPct val="100000"/>
              </a:lnSpc>
              <a:spcBef>
                <a:spcPts val="135"/>
              </a:spcBef>
            </a:pPr>
            <a:r>
              <a:rPr lang="es-ES" sz="1200" b="1" spc="10" dirty="0">
                <a:latin typeface="Arial"/>
                <a:cs typeface="Arial"/>
              </a:rPr>
              <a:t>HOSPITALITY</a:t>
            </a:r>
          </a:p>
          <a:p>
            <a:pPr algn="ctr">
              <a:lnSpc>
                <a:spcPct val="100000"/>
              </a:lnSpc>
              <a:spcBef>
                <a:spcPts val="135"/>
              </a:spcBef>
            </a:pPr>
            <a:r>
              <a:rPr lang="es-ES" sz="1200" b="1" spc="5" dirty="0" err="1">
                <a:latin typeface="Arial"/>
                <a:cs typeface="Arial"/>
              </a:rPr>
              <a:t>Companies</a:t>
            </a:r>
            <a:r>
              <a:rPr sz="1200" b="1" spc="5" dirty="0">
                <a:latin typeface="Arial"/>
                <a:cs typeface="Arial"/>
              </a:rPr>
              <a:t>:</a:t>
            </a:r>
            <a:r>
              <a:rPr sz="1200" b="1" spc="-50" dirty="0">
                <a:latin typeface="Arial"/>
                <a:cs typeface="Arial"/>
              </a:rPr>
              <a:t> </a:t>
            </a:r>
            <a:r>
              <a:rPr sz="1200" b="1" spc="20" dirty="0">
                <a:latin typeface="Arial"/>
                <a:cs typeface="Arial"/>
              </a:rPr>
              <a:t>9</a:t>
            </a:r>
            <a:endParaRPr sz="1200" dirty="0">
              <a:latin typeface="Arial"/>
              <a:cs typeface="Arial"/>
            </a:endParaRPr>
          </a:p>
          <a:p>
            <a:pPr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25" dirty="0">
                <a:latin typeface="Arial"/>
                <a:cs typeface="Arial"/>
              </a:rPr>
              <a:t> </a:t>
            </a:r>
            <a:r>
              <a:rPr sz="1200" b="1" spc="20" dirty="0">
                <a:latin typeface="Arial"/>
                <a:cs typeface="Arial"/>
              </a:rPr>
              <a:t>12</a:t>
            </a:r>
            <a:endParaRPr sz="1200" dirty="0">
              <a:latin typeface="Arial"/>
              <a:cs typeface="Arial"/>
            </a:endParaRPr>
          </a:p>
        </p:txBody>
      </p:sp>
      <p:sp>
        <p:nvSpPr>
          <p:cNvPr id="46" name="object 14">
            <a:extLst>
              <a:ext uri="{FF2B5EF4-FFF2-40B4-BE49-F238E27FC236}">
                <a16:creationId xmlns:a16="http://schemas.microsoft.com/office/drawing/2014/main" id="{6F7128D6-0C89-2CE0-F22B-9C7909577266}"/>
              </a:ext>
            </a:extLst>
          </p:cNvPr>
          <p:cNvSpPr txBox="1"/>
          <p:nvPr/>
        </p:nvSpPr>
        <p:spPr>
          <a:xfrm>
            <a:off x="1007510" y="8305256"/>
            <a:ext cx="2199039" cy="755976"/>
          </a:xfrm>
          <a:prstGeom prst="rect">
            <a:avLst/>
          </a:prstGeom>
        </p:spPr>
        <p:txBody>
          <a:bodyPr vert="horz" wrap="square" lIns="0" tIns="17145" rIns="0" bIns="0" rtlCol="0">
            <a:spAutoFit/>
          </a:bodyPr>
          <a:lstStyle/>
          <a:p>
            <a:pPr algn="ctr">
              <a:lnSpc>
                <a:spcPct val="100000"/>
              </a:lnSpc>
              <a:spcBef>
                <a:spcPts val="135"/>
              </a:spcBef>
            </a:pPr>
            <a:r>
              <a:rPr lang="es-ES" sz="1200" b="1" spc="15" dirty="0">
                <a:latin typeface="Arial"/>
                <a:cs typeface="Arial"/>
              </a:rPr>
              <a:t>METALLIC CONSTRUCTIONS - WELDING</a:t>
            </a:r>
          </a:p>
          <a:p>
            <a:pPr algn="ctr">
              <a:lnSpc>
                <a:spcPct val="100000"/>
              </a:lnSpc>
              <a:spcBef>
                <a:spcPts val="45"/>
              </a:spcBef>
            </a:pPr>
            <a:r>
              <a:rPr lang="es-ES" sz="1200" b="1" spc="5" dirty="0" err="1">
                <a:latin typeface="Arial"/>
                <a:cs typeface="Arial"/>
              </a:rPr>
              <a:t>Companies</a:t>
            </a:r>
            <a:r>
              <a:rPr sz="1200" b="1" spc="5" dirty="0">
                <a:latin typeface="Arial"/>
                <a:cs typeface="Arial"/>
              </a:rPr>
              <a:t>:</a:t>
            </a:r>
            <a:r>
              <a:rPr sz="1200" b="1" spc="-50" dirty="0">
                <a:latin typeface="Arial"/>
                <a:cs typeface="Arial"/>
              </a:rPr>
              <a:t> </a:t>
            </a:r>
            <a:r>
              <a:rPr sz="1200" b="1" spc="20" dirty="0">
                <a:latin typeface="Arial"/>
                <a:cs typeface="Arial"/>
              </a:rPr>
              <a:t>6</a:t>
            </a:r>
            <a:endParaRPr sz="1200" dirty="0">
              <a:latin typeface="Arial"/>
              <a:cs typeface="Arial"/>
            </a:endParaRPr>
          </a:p>
          <a:p>
            <a:pPr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25" dirty="0">
                <a:latin typeface="Arial"/>
                <a:cs typeface="Arial"/>
              </a:rPr>
              <a:t> </a:t>
            </a:r>
            <a:r>
              <a:rPr sz="1200" b="1" spc="20" dirty="0">
                <a:latin typeface="Arial"/>
                <a:cs typeface="Arial"/>
              </a:rPr>
              <a:t>12</a:t>
            </a:r>
            <a:endParaRPr sz="1200" dirty="0">
              <a:latin typeface="Arial"/>
              <a:cs typeface="Arial"/>
            </a:endParaRPr>
          </a:p>
        </p:txBody>
      </p:sp>
      <p:sp>
        <p:nvSpPr>
          <p:cNvPr id="47" name="object 15">
            <a:extLst>
              <a:ext uri="{FF2B5EF4-FFF2-40B4-BE49-F238E27FC236}">
                <a16:creationId xmlns:a16="http://schemas.microsoft.com/office/drawing/2014/main" id="{5017DAAD-FE96-C376-E41A-42E64C1E63D1}"/>
              </a:ext>
            </a:extLst>
          </p:cNvPr>
          <p:cNvSpPr txBox="1"/>
          <p:nvPr/>
        </p:nvSpPr>
        <p:spPr>
          <a:xfrm>
            <a:off x="9236030" y="6788296"/>
            <a:ext cx="2035220" cy="584134"/>
          </a:xfrm>
          <a:prstGeom prst="rect">
            <a:avLst/>
          </a:prstGeom>
        </p:spPr>
        <p:txBody>
          <a:bodyPr vert="horz" wrap="square" lIns="0" tIns="17145" rIns="0" bIns="0" rtlCol="0">
            <a:spAutoFit/>
          </a:bodyPr>
          <a:lstStyle/>
          <a:p>
            <a:pPr marL="53340" algn="ctr">
              <a:lnSpc>
                <a:spcPct val="100000"/>
              </a:lnSpc>
              <a:spcBef>
                <a:spcPts val="135"/>
              </a:spcBef>
            </a:pPr>
            <a:r>
              <a:rPr lang="es-ES" sz="1200" b="1" spc="25" dirty="0">
                <a:latin typeface="Arial"/>
                <a:cs typeface="Arial"/>
              </a:rPr>
              <a:t>GENERAL REPAIR WORK</a:t>
            </a:r>
          </a:p>
          <a:p>
            <a:pPr marL="53340" algn="ctr">
              <a:lnSpc>
                <a:spcPct val="100000"/>
              </a:lnSpc>
              <a:spcBef>
                <a:spcPts val="135"/>
              </a:spcBef>
            </a:pPr>
            <a:r>
              <a:rPr lang="es-ES" sz="1200" b="1" spc="5" dirty="0" err="1">
                <a:latin typeface="Arial"/>
                <a:cs typeface="Arial"/>
              </a:rPr>
              <a:t>Companies</a:t>
            </a:r>
            <a:r>
              <a:rPr sz="1200" b="1" spc="5" dirty="0">
                <a:latin typeface="Arial"/>
                <a:cs typeface="Arial"/>
              </a:rPr>
              <a:t>:</a:t>
            </a:r>
            <a:r>
              <a:rPr sz="1200" b="1" spc="-20" dirty="0">
                <a:latin typeface="Arial"/>
                <a:cs typeface="Arial"/>
              </a:rPr>
              <a:t> </a:t>
            </a:r>
            <a:r>
              <a:rPr sz="1200" b="1" spc="20" dirty="0">
                <a:latin typeface="Arial"/>
                <a:cs typeface="Arial"/>
              </a:rPr>
              <a:t>3</a:t>
            </a:r>
            <a:endParaRPr sz="1200" dirty="0">
              <a:latin typeface="Arial"/>
              <a:cs typeface="Arial"/>
            </a:endParaRPr>
          </a:p>
          <a:p>
            <a:pPr marL="12700"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30" dirty="0">
                <a:latin typeface="Arial"/>
                <a:cs typeface="Arial"/>
              </a:rPr>
              <a:t> </a:t>
            </a:r>
            <a:r>
              <a:rPr sz="1200" b="1" spc="20" dirty="0">
                <a:latin typeface="Arial"/>
                <a:cs typeface="Arial"/>
              </a:rPr>
              <a:t>6</a:t>
            </a:r>
            <a:endParaRPr sz="1200" dirty="0">
              <a:latin typeface="Arial"/>
              <a:cs typeface="Arial"/>
            </a:endParaRPr>
          </a:p>
        </p:txBody>
      </p:sp>
      <p:sp>
        <p:nvSpPr>
          <p:cNvPr id="48" name="object 16">
            <a:extLst>
              <a:ext uri="{FF2B5EF4-FFF2-40B4-BE49-F238E27FC236}">
                <a16:creationId xmlns:a16="http://schemas.microsoft.com/office/drawing/2014/main" id="{094F84E6-7A6B-50D4-C5A7-DCC0A725243D}"/>
              </a:ext>
            </a:extLst>
          </p:cNvPr>
          <p:cNvSpPr txBox="1"/>
          <p:nvPr/>
        </p:nvSpPr>
        <p:spPr>
          <a:xfrm>
            <a:off x="7978804" y="4978319"/>
            <a:ext cx="2414979" cy="589392"/>
          </a:xfrm>
          <a:prstGeom prst="rect">
            <a:avLst/>
          </a:prstGeom>
        </p:spPr>
        <p:txBody>
          <a:bodyPr vert="horz" wrap="square" lIns="0" tIns="11430" rIns="0" bIns="0" rtlCol="0">
            <a:spAutoFit/>
          </a:bodyPr>
          <a:lstStyle/>
          <a:p>
            <a:pPr marL="27305" marR="19685" algn="ctr">
              <a:lnSpc>
                <a:spcPct val="103099"/>
              </a:lnSpc>
              <a:spcBef>
                <a:spcPts val="90"/>
              </a:spcBef>
            </a:pPr>
            <a:r>
              <a:rPr lang="es-ES" sz="1200" b="1" spc="20" dirty="0">
                <a:solidFill>
                  <a:srgbClr val="FFFFFF"/>
                </a:solidFill>
                <a:latin typeface="Arial"/>
                <a:cs typeface="Arial"/>
              </a:rPr>
              <a:t>FOOD INDUSTRIES</a:t>
            </a:r>
          </a:p>
          <a:p>
            <a:pPr marL="27305" marR="19685" algn="ctr">
              <a:lnSpc>
                <a:spcPct val="103099"/>
              </a:lnSpc>
              <a:spcBef>
                <a:spcPts val="90"/>
              </a:spcBef>
            </a:pPr>
            <a:r>
              <a:rPr lang="es-ES" sz="1200" b="1" spc="5" dirty="0" err="1">
                <a:solidFill>
                  <a:srgbClr val="FFFFFF"/>
                </a:solidFill>
                <a:latin typeface="Arial"/>
                <a:cs typeface="Arial"/>
              </a:rPr>
              <a:t>Companies</a:t>
            </a:r>
            <a:r>
              <a:rPr sz="1200" b="1" spc="5" dirty="0">
                <a:solidFill>
                  <a:srgbClr val="FFFFFF"/>
                </a:solidFill>
                <a:latin typeface="Arial"/>
                <a:cs typeface="Arial"/>
              </a:rPr>
              <a:t>:</a:t>
            </a:r>
            <a:r>
              <a:rPr sz="1200" b="1" spc="-20" dirty="0">
                <a:solidFill>
                  <a:srgbClr val="FFFFFF"/>
                </a:solidFill>
                <a:latin typeface="Arial"/>
                <a:cs typeface="Arial"/>
              </a:rPr>
              <a:t> </a:t>
            </a:r>
            <a:r>
              <a:rPr sz="1200" b="1" spc="20" dirty="0">
                <a:solidFill>
                  <a:srgbClr val="FFFFFF"/>
                </a:solidFill>
                <a:latin typeface="Arial"/>
                <a:cs typeface="Arial"/>
              </a:rPr>
              <a:t>20</a:t>
            </a:r>
            <a:endParaRPr sz="1200" dirty="0">
              <a:latin typeface="Arial"/>
              <a:cs typeface="Arial"/>
            </a:endParaRPr>
          </a:p>
          <a:p>
            <a:pPr algn="ctr">
              <a:lnSpc>
                <a:spcPct val="100000"/>
              </a:lnSpc>
              <a:spcBef>
                <a:spcPts val="45"/>
              </a:spcBef>
            </a:pPr>
            <a:r>
              <a:rPr lang="es-ES" sz="1200" b="1" spc="15" dirty="0" err="1">
                <a:solidFill>
                  <a:srgbClr val="FFFFFF"/>
                </a:solidFill>
                <a:latin typeface="Arial"/>
                <a:cs typeface="Arial"/>
              </a:rPr>
              <a:t>Hired</a:t>
            </a:r>
            <a:r>
              <a:rPr lang="es-ES" sz="1200" b="1" spc="15" dirty="0">
                <a:solidFill>
                  <a:srgbClr val="FFFFFF"/>
                </a:solidFill>
                <a:latin typeface="Arial"/>
                <a:cs typeface="Arial"/>
              </a:rPr>
              <a:t> </a:t>
            </a:r>
            <a:r>
              <a:rPr lang="es-ES" sz="1200" b="1" spc="15" dirty="0" err="1">
                <a:solidFill>
                  <a:srgbClr val="FFFFFF"/>
                </a:solidFill>
                <a:latin typeface="Arial"/>
                <a:cs typeface="Arial"/>
              </a:rPr>
              <a:t>participants</a:t>
            </a:r>
            <a:r>
              <a:rPr sz="1200" b="1" spc="15" dirty="0">
                <a:solidFill>
                  <a:srgbClr val="FFFFFF"/>
                </a:solidFill>
                <a:latin typeface="Arial"/>
                <a:cs typeface="Arial"/>
              </a:rPr>
              <a:t>:</a:t>
            </a:r>
            <a:r>
              <a:rPr sz="1200" b="1" spc="-25" dirty="0">
                <a:solidFill>
                  <a:srgbClr val="FFFFFF"/>
                </a:solidFill>
                <a:latin typeface="Arial"/>
                <a:cs typeface="Arial"/>
              </a:rPr>
              <a:t> </a:t>
            </a:r>
            <a:r>
              <a:rPr sz="1200" b="1" spc="20" dirty="0">
                <a:solidFill>
                  <a:srgbClr val="FFFFFF"/>
                </a:solidFill>
                <a:latin typeface="Arial"/>
                <a:cs typeface="Arial"/>
              </a:rPr>
              <a:t>17</a:t>
            </a:r>
            <a:endParaRPr sz="1200" dirty="0">
              <a:latin typeface="Arial"/>
              <a:cs typeface="Arial"/>
            </a:endParaRPr>
          </a:p>
        </p:txBody>
      </p:sp>
      <p:sp>
        <p:nvSpPr>
          <p:cNvPr id="49" name="object 17">
            <a:extLst>
              <a:ext uri="{FF2B5EF4-FFF2-40B4-BE49-F238E27FC236}">
                <a16:creationId xmlns:a16="http://schemas.microsoft.com/office/drawing/2014/main" id="{02779820-4F3D-631C-991F-9A08270E076E}"/>
              </a:ext>
            </a:extLst>
          </p:cNvPr>
          <p:cNvSpPr txBox="1"/>
          <p:nvPr/>
        </p:nvSpPr>
        <p:spPr>
          <a:xfrm>
            <a:off x="1670050" y="4198747"/>
            <a:ext cx="2153820" cy="779572"/>
          </a:xfrm>
          <a:prstGeom prst="rect">
            <a:avLst/>
          </a:prstGeom>
        </p:spPr>
        <p:txBody>
          <a:bodyPr vert="horz" wrap="square" lIns="0" tIns="11430" rIns="0" bIns="0" rtlCol="0">
            <a:spAutoFit/>
          </a:bodyPr>
          <a:lstStyle/>
          <a:p>
            <a:pPr marL="12700" marR="5080" algn="ctr">
              <a:lnSpc>
                <a:spcPct val="103099"/>
              </a:lnSpc>
              <a:spcBef>
                <a:spcPts val="90"/>
              </a:spcBef>
            </a:pPr>
            <a:r>
              <a:rPr lang="es-ES" sz="1200" b="1" spc="35" dirty="0">
                <a:latin typeface="Arial"/>
                <a:cs typeface="Arial"/>
              </a:rPr>
              <a:t>INDUSTRIAL MAINTENANCE</a:t>
            </a:r>
          </a:p>
          <a:p>
            <a:pPr marL="12700" marR="5080" algn="ctr">
              <a:lnSpc>
                <a:spcPct val="103099"/>
              </a:lnSpc>
              <a:spcBef>
                <a:spcPts val="90"/>
              </a:spcBef>
            </a:pPr>
            <a:r>
              <a:rPr lang="es-ES" sz="1200" b="1" spc="5" dirty="0" err="1">
                <a:latin typeface="Arial"/>
                <a:cs typeface="Arial"/>
              </a:rPr>
              <a:t>Companies</a:t>
            </a:r>
            <a:r>
              <a:rPr sz="1200" b="1" spc="5" dirty="0">
                <a:latin typeface="Arial"/>
                <a:cs typeface="Arial"/>
              </a:rPr>
              <a:t>:</a:t>
            </a:r>
            <a:r>
              <a:rPr sz="1200" b="1" spc="-20" dirty="0">
                <a:latin typeface="Arial"/>
                <a:cs typeface="Arial"/>
              </a:rPr>
              <a:t> </a:t>
            </a:r>
            <a:r>
              <a:rPr sz="1200" b="1" spc="20" dirty="0">
                <a:latin typeface="Arial"/>
                <a:cs typeface="Arial"/>
              </a:rPr>
              <a:t>13</a:t>
            </a:r>
            <a:endParaRPr sz="1200" dirty="0">
              <a:latin typeface="Arial"/>
              <a:cs typeface="Arial"/>
            </a:endParaRPr>
          </a:p>
          <a:p>
            <a:pPr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15" dirty="0">
                <a:latin typeface="Arial"/>
                <a:cs typeface="Arial"/>
              </a:rPr>
              <a:t> </a:t>
            </a:r>
            <a:r>
              <a:rPr sz="1200" b="1" spc="20" dirty="0">
                <a:latin typeface="Arial"/>
                <a:cs typeface="Arial"/>
              </a:rPr>
              <a:t>13</a:t>
            </a:r>
            <a:endParaRPr sz="1200" dirty="0">
              <a:latin typeface="Arial"/>
              <a:cs typeface="Arial"/>
            </a:endParaRPr>
          </a:p>
        </p:txBody>
      </p:sp>
      <p:sp>
        <p:nvSpPr>
          <p:cNvPr id="50" name="object 18">
            <a:extLst>
              <a:ext uri="{FF2B5EF4-FFF2-40B4-BE49-F238E27FC236}">
                <a16:creationId xmlns:a16="http://schemas.microsoft.com/office/drawing/2014/main" id="{B6381463-C4EE-BAAE-6256-E072E35E969E}"/>
              </a:ext>
            </a:extLst>
          </p:cNvPr>
          <p:cNvSpPr txBox="1"/>
          <p:nvPr/>
        </p:nvSpPr>
        <p:spPr>
          <a:xfrm>
            <a:off x="831740" y="5967284"/>
            <a:ext cx="2680820" cy="766748"/>
          </a:xfrm>
          <a:prstGeom prst="rect">
            <a:avLst/>
          </a:prstGeom>
        </p:spPr>
        <p:txBody>
          <a:bodyPr vert="horz" wrap="square" lIns="0" tIns="11430" rIns="0" bIns="0" rtlCol="0">
            <a:spAutoFit/>
          </a:bodyPr>
          <a:lstStyle/>
          <a:p>
            <a:pPr marL="12065" marR="5080" algn="ctr">
              <a:lnSpc>
                <a:spcPct val="103099"/>
              </a:lnSpc>
              <a:spcBef>
                <a:spcPts val="90"/>
              </a:spcBef>
            </a:pPr>
            <a:r>
              <a:rPr lang="es-ES" sz="1200" b="1" spc="5" dirty="0">
                <a:latin typeface="Arial"/>
                <a:cs typeface="Arial"/>
              </a:rPr>
              <a:t>METALLIC CONSTRUCTIONS - SURFACE TREATMENTS: </a:t>
            </a:r>
            <a:r>
              <a:rPr lang="es-ES" sz="1200" b="1" spc="5" dirty="0" err="1">
                <a:latin typeface="Arial"/>
                <a:cs typeface="Arial"/>
              </a:rPr>
              <a:t>Companies</a:t>
            </a:r>
            <a:r>
              <a:rPr sz="1200" b="1" spc="5" dirty="0">
                <a:latin typeface="Arial"/>
                <a:cs typeface="Arial"/>
              </a:rPr>
              <a:t>:</a:t>
            </a:r>
            <a:r>
              <a:rPr sz="1200" b="1" spc="-20" dirty="0">
                <a:latin typeface="Arial"/>
                <a:cs typeface="Arial"/>
              </a:rPr>
              <a:t> </a:t>
            </a:r>
            <a:r>
              <a:rPr sz="1200" b="1" spc="20" dirty="0">
                <a:latin typeface="Arial"/>
                <a:cs typeface="Arial"/>
              </a:rPr>
              <a:t>3</a:t>
            </a:r>
            <a:endParaRPr sz="1200" dirty="0">
              <a:latin typeface="Arial"/>
              <a:cs typeface="Arial"/>
            </a:endParaRPr>
          </a:p>
          <a:p>
            <a:pPr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15" dirty="0">
                <a:latin typeface="Arial"/>
                <a:cs typeface="Arial"/>
              </a:rPr>
              <a:t> </a:t>
            </a:r>
            <a:r>
              <a:rPr sz="1200" b="1" spc="20" dirty="0">
                <a:latin typeface="Arial"/>
                <a:cs typeface="Arial"/>
              </a:rPr>
              <a:t>12</a:t>
            </a:r>
            <a:endParaRPr sz="1200" dirty="0">
              <a:latin typeface="Arial"/>
              <a:cs typeface="Arial"/>
            </a:endParaRPr>
          </a:p>
        </p:txBody>
      </p:sp>
      <p:sp>
        <p:nvSpPr>
          <p:cNvPr id="51" name="object 19">
            <a:extLst>
              <a:ext uri="{FF2B5EF4-FFF2-40B4-BE49-F238E27FC236}">
                <a16:creationId xmlns:a16="http://schemas.microsoft.com/office/drawing/2014/main" id="{8112E1B9-404F-0080-98C0-D41F3E11213E}"/>
              </a:ext>
            </a:extLst>
          </p:cNvPr>
          <p:cNvSpPr txBox="1"/>
          <p:nvPr/>
        </p:nvSpPr>
        <p:spPr>
          <a:xfrm>
            <a:off x="6436448" y="3433074"/>
            <a:ext cx="1863001" cy="571310"/>
          </a:xfrm>
          <a:prstGeom prst="rect">
            <a:avLst/>
          </a:prstGeom>
        </p:spPr>
        <p:txBody>
          <a:bodyPr vert="horz" wrap="square" lIns="0" tIns="17145" rIns="0" bIns="0" rtlCol="0">
            <a:spAutoFit/>
          </a:bodyPr>
          <a:lstStyle/>
          <a:p>
            <a:pPr marL="75565" algn="ctr">
              <a:lnSpc>
                <a:spcPct val="100000"/>
              </a:lnSpc>
              <a:spcBef>
                <a:spcPts val="135"/>
              </a:spcBef>
            </a:pPr>
            <a:r>
              <a:rPr lang="es-ES" sz="1200" b="1" spc="20" dirty="0">
                <a:latin typeface="Arial"/>
                <a:cs typeface="Arial"/>
              </a:rPr>
              <a:t>CARPENTRY</a:t>
            </a:r>
            <a:endParaRPr sz="1200" dirty="0">
              <a:latin typeface="Arial"/>
              <a:cs typeface="Arial"/>
            </a:endParaRPr>
          </a:p>
          <a:p>
            <a:pPr marL="105410" algn="ctr">
              <a:lnSpc>
                <a:spcPct val="100000"/>
              </a:lnSpc>
              <a:spcBef>
                <a:spcPts val="45"/>
              </a:spcBef>
            </a:pPr>
            <a:r>
              <a:rPr lang="es-ES" sz="1200" b="1" spc="5" dirty="0" err="1">
                <a:latin typeface="Arial"/>
                <a:cs typeface="Arial"/>
              </a:rPr>
              <a:t>Companies</a:t>
            </a:r>
            <a:r>
              <a:rPr sz="1200" b="1" spc="5" dirty="0">
                <a:latin typeface="Arial"/>
                <a:cs typeface="Arial"/>
              </a:rPr>
              <a:t>:</a:t>
            </a:r>
            <a:r>
              <a:rPr sz="1200" b="1" spc="-50" dirty="0">
                <a:latin typeface="Arial"/>
                <a:cs typeface="Arial"/>
              </a:rPr>
              <a:t> </a:t>
            </a:r>
            <a:r>
              <a:rPr sz="1200" b="1" spc="20" dirty="0">
                <a:latin typeface="Arial"/>
                <a:cs typeface="Arial"/>
              </a:rPr>
              <a:t>14</a:t>
            </a:r>
            <a:endParaRPr sz="1200" dirty="0">
              <a:latin typeface="Arial"/>
              <a:cs typeface="Arial"/>
            </a:endParaRPr>
          </a:p>
          <a:p>
            <a:pPr marL="12700" algn="ctr">
              <a:lnSpc>
                <a:spcPct val="100000"/>
              </a:lnSpc>
              <a:spcBef>
                <a:spcPts val="45"/>
              </a:spcBef>
            </a:pPr>
            <a:r>
              <a:rPr lang="es-ES" sz="1200" b="1" spc="15" dirty="0" err="1">
                <a:latin typeface="Arial"/>
                <a:cs typeface="Arial"/>
              </a:rPr>
              <a:t>Hired</a:t>
            </a:r>
            <a:r>
              <a:rPr lang="es-ES" sz="1200" b="1" spc="15" dirty="0">
                <a:latin typeface="Arial"/>
                <a:cs typeface="Arial"/>
              </a:rPr>
              <a:t> </a:t>
            </a:r>
            <a:r>
              <a:rPr lang="es-ES" sz="1200" b="1" spc="15" dirty="0" err="1">
                <a:latin typeface="Arial"/>
                <a:cs typeface="Arial"/>
              </a:rPr>
              <a:t>participants</a:t>
            </a:r>
            <a:r>
              <a:rPr sz="1200" b="1" spc="15" dirty="0">
                <a:latin typeface="Arial"/>
                <a:cs typeface="Arial"/>
              </a:rPr>
              <a:t>:</a:t>
            </a:r>
            <a:r>
              <a:rPr sz="1200" b="1" spc="-30" dirty="0">
                <a:latin typeface="Arial"/>
                <a:cs typeface="Arial"/>
              </a:rPr>
              <a:t> </a:t>
            </a:r>
            <a:r>
              <a:rPr sz="1200" b="1" spc="20" dirty="0">
                <a:latin typeface="Arial"/>
                <a:cs typeface="Arial"/>
              </a:rPr>
              <a:t>12</a:t>
            </a:r>
            <a:endParaRPr sz="1200" dirty="0">
              <a:latin typeface="Arial"/>
              <a:cs typeface="Arial"/>
            </a:endParaRPr>
          </a:p>
        </p:txBody>
      </p:sp>
      <p:sp>
        <p:nvSpPr>
          <p:cNvPr id="52" name="object 20">
            <a:extLst>
              <a:ext uri="{FF2B5EF4-FFF2-40B4-BE49-F238E27FC236}">
                <a16:creationId xmlns:a16="http://schemas.microsoft.com/office/drawing/2014/main" id="{FDA05A1D-BBC2-980B-E073-73EA744B401F}"/>
              </a:ext>
            </a:extLst>
          </p:cNvPr>
          <p:cNvSpPr txBox="1"/>
          <p:nvPr/>
        </p:nvSpPr>
        <p:spPr>
          <a:xfrm>
            <a:off x="3575050" y="2856603"/>
            <a:ext cx="1661420" cy="584134"/>
          </a:xfrm>
          <a:prstGeom prst="rect">
            <a:avLst/>
          </a:prstGeom>
        </p:spPr>
        <p:txBody>
          <a:bodyPr vert="horz" wrap="square" lIns="0" tIns="17145" rIns="0" bIns="0" rtlCol="0">
            <a:spAutoFit/>
          </a:bodyPr>
          <a:lstStyle/>
          <a:p>
            <a:pPr algn="ctr">
              <a:lnSpc>
                <a:spcPct val="100000"/>
              </a:lnSpc>
              <a:spcBef>
                <a:spcPts val="135"/>
              </a:spcBef>
            </a:pPr>
            <a:r>
              <a:rPr lang="es-ES" sz="1200" b="1" spc="5" dirty="0">
                <a:solidFill>
                  <a:srgbClr val="FFFFFF"/>
                </a:solidFill>
                <a:latin typeface="Arial"/>
                <a:cs typeface="Arial"/>
              </a:rPr>
              <a:t>PLUMBING</a:t>
            </a:r>
          </a:p>
          <a:p>
            <a:pPr algn="ctr">
              <a:lnSpc>
                <a:spcPct val="100000"/>
              </a:lnSpc>
              <a:spcBef>
                <a:spcPts val="135"/>
              </a:spcBef>
            </a:pPr>
            <a:r>
              <a:rPr lang="es-ES" sz="1200" b="1" spc="5" dirty="0" err="1">
                <a:solidFill>
                  <a:srgbClr val="FFFFFF"/>
                </a:solidFill>
                <a:latin typeface="Arial"/>
                <a:cs typeface="Arial"/>
              </a:rPr>
              <a:t>Companies</a:t>
            </a:r>
            <a:r>
              <a:rPr sz="1200" b="1" spc="5" dirty="0">
                <a:solidFill>
                  <a:srgbClr val="FFFFFF"/>
                </a:solidFill>
                <a:latin typeface="Arial"/>
                <a:cs typeface="Arial"/>
              </a:rPr>
              <a:t>:</a:t>
            </a:r>
            <a:r>
              <a:rPr sz="1200" b="1" spc="-50" dirty="0">
                <a:solidFill>
                  <a:srgbClr val="FFFFFF"/>
                </a:solidFill>
                <a:latin typeface="Arial"/>
                <a:cs typeface="Arial"/>
              </a:rPr>
              <a:t> </a:t>
            </a:r>
            <a:r>
              <a:rPr sz="1200" b="1" spc="20" dirty="0">
                <a:solidFill>
                  <a:srgbClr val="FFFFFF"/>
                </a:solidFill>
                <a:latin typeface="Arial"/>
                <a:cs typeface="Arial"/>
              </a:rPr>
              <a:t>13</a:t>
            </a:r>
            <a:endParaRPr sz="1200" dirty="0">
              <a:latin typeface="Arial"/>
              <a:cs typeface="Arial"/>
            </a:endParaRPr>
          </a:p>
          <a:p>
            <a:pPr algn="ctr">
              <a:lnSpc>
                <a:spcPct val="100000"/>
              </a:lnSpc>
              <a:spcBef>
                <a:spcPts val="45"/>
              </a:spcBef>
            </a:pPr>
            <a:r>
              <a:rPr lang="es-ES" sz="1200" b="1" spc="15" dirty="0" err="1">
                <a:solidFill>
                  <a:srgbClr val="FFFFFF"/>
                </a:solidFill>
                <a:latin typeface="Arial"/>
                <a:cs typeface="Arial"/>
              </a:rPr>
              <a:t>Hired</a:t>
            </a:r>
            <a:r>
              <a:rPr lang="es-ES" sz="1200" b="1" spc="15" dirty="0">
                <a:solidFill>
                  <a:srgbClr val="FFFFFF"/>
                </a:solidFill>
                <a:latin typeface="Arial"/>
                <a:cs typeface="Arial"/>
              </a:rPr>
              <a:t> </a:t>
            </a:r>
            <a:r>
              <a:rPr lang="es-ES" sz="1200" b="1" spc="15" dirty="0" err="1">
                <a:solidFill>
                  <a:srgbClr val="FFFFFF"/>
                </a:solidFill>
                <a:latin typeface="Arial"/>
                <a:cs typeface="Arial"/>
              </a:rPr>
              <a:t>participants</a:t>
            </a:r>
            <a:r>
              <a:rPr sz="1200" b="1" spc="15" dirty="0">
                <a:solidFill>
                  <a:srgbClr val="FFFFFF"/>
                </a:solidFill>
                <a:latin typeface="Arial"/>
                <a:cs typeface="Arial"/>
              </a:rPr>
              <a:t>:</a:t>
            </a:r>
            <a:r>
              <a:rPr sz="1200" b="1" spc="-25" dirty="0">
                <a:solidFill>
                  <a:srgbClr val="FFFFFF"/>
                </a:solidFill>
                <a:latin typeface="Arial"/>
                <a:cs typeface="Arial"/>
              </a:rPr>
              <a:t> </a:t>
            </a:r>
            <a:r>
              <a:rPr sz="1200" b="1" spc="20" dirty="0">
                <a:solidFill>
                  <a:srgbClr val="FFFFFF"/>
                </a:solidFill>
                <a:latin typeface="Arial"/>
                <a:cs typeface="Arial"/>
              </a:rPr>
              <a:t>13</a:t>
            </a:r>
            <a:endParaRPr sz="1200" dirty="0">
              <a:latin typeface="Arial"/>
              <a:cs typeface="Arial"/>
            </a:endParaRPr>
          </a:p>
        </p:txBody>
      </p:sp>
      <p:sp>
        <p:nvSpPr>
          <p:cNvPr id="53" name="object 26">
            <a:extLst>
              <a:ext uri="{FF2B5EF4-FFF2-40B4-BE49-F238E27FC236}">
                <a16:creationId xmlns:a16="http://schemas.microsoft.com/office/drawing/2014/main" id="{BC9771AF-6370-2B4B-C592-4B00E6BE048C}"/>
              </a:ext>
            </a:extLst>
          </p:cNvPr>
          <p:cNvSpPr txBox="1"/>
          <p:nvPr/>
        </p:nvSpPr>
        <p:spPr>
          <a:xfrm>
            <a:off x="12996111" y="6026153"/>
            <a:ext cx="7080201" cy="369845"/>
          </a:xfrm>
          <a:prstGeom prst="rect">
            <a:avLst/>
          </a:prstGeom>
        </p:spPr>
        <p:txBody>
          <a:bodyPr vert="horz" wrap="square" lIns="0" tIns="12065" rIns="0" bIns="0" rtlCol="0">
            <a:spAutoFit/>
          </a:bodyPr>
          <a:lstStyle/>
          <a:p>
            <a:pPr marL="12700" marR="5080">
              <a:lnSpc>
                <a:spcPct val="101000"/>
              </a:lnSpc>
              <a:spcBef>
                <a:spcPts val="95"/>
              </a:spcBef>
            </a:pPr>
            <a:r>
              <a:rPr lang="en-US" sz="2450" b="1" spc="10" dirty="0">
                <a:solidFill>
                  <a:srgbClr val="D52A26"/>
                </a:solidFill>
                <a:latin typeface="Arial"/>
                <a:cs typeface="Arial"/>
              </a:rPr>
              <a:t>9 </a:t>
            </a:r>
            <a:r>
              <a:rPr lang="en-US" sz="2450" b="1" spc="60" dirty="0">
                <a:latin typeface="Trebuchet MS"/>
              </a:rPr>
              <a:t>companies hired 2 participants</a:t>
            </a:r>
          </a:p>
        </p:txBody>
      </p:sp>
      <p:sp>
        <p:nvSpPr>
          <p:cNvPr id="54" name="object 26">
            <a:extLst>
              <a:ext uri="{FF2B5EF4-FFF2-40B4-BE49-F238E27FC236}">
                <a16:creationId xmlns:a16="http://schemas.microsoft.com/office/drawing/2014/main" id="{B29EDC86-D3AA-AB77-6B59-7B94C297C23B}"/>
              </a:ext>
            </a:extLst>
          </p:cNvPr>
          <p:cNvSpPr txBox="1"/>
          <p:nvPr/>
        </p:nvSpPr>
        <p:spPr>
          <a:xfrm>
            <a:off x="13061665" y="7143711"/>
            <a:ext cx="7080201" cy="369845"/>
          </a:xfrm>
          <a:prstGeom prst="rect">
            <a:avLst/>
          </a:prstGeom>
        </p:spPr>
        <p:txBody>
          <a:bodyPr vert="horz" wrap="square" lIns="0" tIns="12065" rIns="0" bIns="0" rtlCol="0">
            <a:spAutoFit/>
          </a:bodyPr>
          <a:lstStyle/>
          <a:p>
            <a:pPr marL="12700" marR="5080">
              <a:lnSpc>
                <a:spcPct val="101000"/>
              </a:lnSpc>
              <a:spcBef>
                <a:spcPts val="95"/>
              </a:spcBef>
            </a:pPr>
            <a:r>
              <a:rPr lang="en-US" sz="2450" b="1" spc="10" dirty="0">
                <a:solidFill>
                  <a:srgbClr val="D52A26"/>
                </a:solidFill>
                <a:latin typeface="Arial"/>
                <a:cs typeface="Arial"/>
              </a:rPr>
              <a:t>3 </a:t>
            </a:r>
            <a:r>
              <a:rPr lang="en-US" sz="2450" b="1" spc="60" dirty="0">
                <a:latin typeface="Trebuchet MS"/>
              </a:rPr>
              <a:t>companies hired 3 or more participants</a:t>
            </a:r>
          </a:p>
        </p:txBody>
      </p:sp>
      <p:sp>
        <p:nvSpPr>
          <p:cNvPr id="57" name="object 2">
            <a:extLst>
              <a:ext uri="{FF2B5EF4-FFF2-40B4-BE49-F238E27FC236}">
                <a16:creationId xmlns:a16="http://schemas.microsoft.com/office/drawing/2014/main" id="{A8C7CF2B-9902-289F-7916-E24EC2383D2B}"/>
              </a:ext>
            </a:extLst>
          </p:cNvPr>
          <p:cNvSpPr txBox="1"/>
          <p:nvPr/>
        </p:nvSpPr>
        <p:spPr>
          <a:xfrm>
            <a:off x="1827525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06</a:t>
            </a:r>
            <a:endParaRPr sz="10600" dirty="0">
              <a:latin typeface="Arial"/>
              <a:cs typeface="Arial"/>
            </a:endParaRPr>
          </a:p>
        </p:txBody>
      </p:sp>
      <p:sp>
        <p:nvSpPr>
          <p:cNvPr id="58" name="object 6">
            <a:extLst>
              <a:ext uri="{FF2B5EF4-FFF2-40B4-BE49-F238E27FC236}">
                <a16:creationId xmlns:a16="http://schemas.microsoft.com/office/drawing/2014/main" id="{90D5B947-0BDF-DB01-A2C9-C54F6794F87C}"/>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6. Effectiveness and impact. </a:t>
            </a:r>
            <a:r>
              <a:rPr lang="en-GB" sz="4800" spc="-20" dirty="0">
                <a:solidFill>
                  <a:srgbClr val="9B9B9B"/>
                </a:solidFill>
              </a:rPr>
              <a:t>Data evaluated from the 2020 </a:t>
            </a:r>
            <a:r>
              <a:rPr lang="en-GB" sz="4800" spc="-20" dirty="0" err="1">
                <a:solidFill>
                  <a:srgbClr val="9B9B9B"/>
                </a:solidFill>
              </a:rPr>
              <a:t>Gazte</a:t>
            </a:r>
            <a:r>
              <a:rPr lang="en-GB" sz="4800" spc="-20" dirty="0">
                <a:solidFill>
                  <a:srgbClr val="9B9B9B"/>
                </a:solidFill>
              </a:rPr>
              <a:t> On programme.</a:t>
            </a:r>
            <a:endParaRPr lang="es-ES" sz="4800" spc="-20" dirty="0">
              <a:solidFill>
                <a:srgbClr val="9B9B9B"/>
              </a:solidFill>
            </a:endParaRPr>
          </a:p>
        </p:txBody>
      </p:sp>
    </p:spTree>
    <p:extLst>
      <p:ext uri="{BB962C8B-B14F-4D97-AF65-F5344CB8AC3E}">
        <p14:creationId xmlns:p14="http://schemas.microsoft.com/office/powerpoint/2010/main" val="1675298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10631804" y="0"/>
            <a:ext cx="9472559" cy="11308715"/>
            <a:chOff x="9633214" y="0"/>
            <a:chExt cx="10471150" cy="11308715"/>
          </a:xfrm>
        </p:grpSpPr>
        <p:sp>
          <p:nvSpPr>
            <p:cNvPr id="3" name="object 3"/>
            <p:cNvSpPr/>
            <p:nvPr/>
          </p:nvSpPr>
          <p:spPr>
            <a:xfrm>
              <a:off x="9633214" y="0"/>
              <a:ext cx="10471150" cy="11308715"/>
            </a:xfrm>
            <a:custGeom>
              <a:avLst/>
              <a:gdLst/>
              <a:ahLst/>
              <a:cxnLst/>
              <a:rect l="l" t="t" r="r" b="b"/>
              <a:pathLst>
                <a:path w="10471150" h="11308715">
                  <a:moveTo>
                    <a:pt x="10470885" y="0"/>
                  </a:moveTo>
                  <a:lnTo>
                    <a:pt x="0" y="0"/>
                  </a:lnTo>
                  <a:lnTo>
                    <a:pt x="0" y="11308556"/>
                  </a:lnTo>
                  <a:lnTo>
                    <a:pt x="10470885" y="11308556"/>
                  </a:lnTo>
                  <a:lnTo>
                    <a:pt x="10470885" y="0"/>
                  </a:lnTo>
                  <a:close/>
                </a:path>
              </a:pathLst>
            </a:custGeom>
            <a:solidFill>
              <a:srgbClr val="D52A26"/>
            </a:solidFill>
          </p:spPr>
          <p:txBody>
            <a:bodyPr wrap="square" lIns="0" tIns="0" rIns="0" bIns="0" rtlCol="0"/>
            <a:lstStyle/>
            <a:p>
              <a:endParaRPr/>
            </a:p>
          </p:txBody>
        </p:sp>
        <p:pic>
          <p:nvPicPr>
            <p:cNvPr id="4" name="object 4"/>
            <p:cNvPicPr/>
            <p:nvPr/>
          </p:nvPicPr>
          <p:blipFill>
            <a:blip r:embed="rId2" cstate="print"/>
            <a:stretch>
              <a:fillRect/>
            </a:stretch>
          </p:blipFill>
          <p:spPr>
            <a:xfrm>
              <a:off x="15467140" y="9782224"/>
              <a:ext cx="1757552" cy="890340"/>
            </a:xfrm>
            <a:prstGeom prst="rect">
              <a:avLst/>
            </a:prstGeom>
          </p:spPr>
        </p:pic>
        <p:pic>
          <p:nvPicPr>
            <p:cNvPr id="5" name="object 5"/>
            <p:cNvPicPr/>
            <p:nvPr/>
          </p:nvPicPr>
          <p:blipFill>
            <a:blip r:embed="rId3" cstate="print"/>
            <a:stretch>
              <a:fillRect/>
            </a:stretch>
          </p:blipFill>
          <p:spPr>
            <a:xfrm>
              <a:off x="17422853" y="9917082"/>
              <a:ext cx="2046208" cy="798520"/>
            </a:xfrm>
            <a:prstGeom prst="rect">
              <a:avLst/>
            </a:prstGeom>
          </p:spPr>
        </p:pic>
      </p:grpSp>
      <p:sp>
        <p:nvSpPr>
          <p:cNvPr id="7" name="object 7"/>
          <p:cNvSpPr txBox="1"/>
          <p:nvPr/>
        </p:nvSpPr>
        <p:spPr>
          <a:xfrm>
            <a:off x="1823306" y="2911063"/>
            <a:ext cx="8178847" cy="3785652"/>
          </a:xfrm>
          <a:prstGeom prst="rect">
            <a:avLst/>
          </a:prstGeom>
        </p:spPr>
        <p:txBody>
          <a:bodyPr vert="horz" wrap="square" lIns="0" tIns="15240" rIns="0" bIns="0" rtlCol="0">
            <a:spAutoFit/>
          </a:bodyPr>
          <a:lstStyle/>
          <a:p>
            <a:pPr marL="12700">
              <a:lnSpc>
                <a:spcPct val="100000"/>
              </a:lnSpc>
              <a:spcBef>
                <a:spcPts val="120"/>
              </a:spcBef>
            </a:pPr>
            <a:r>
              <a:rPr lang="en-US" sz="2450" b="1" spc="10" dirty="0">
                <a:latin typeface="Arial"/>
                <a:cs typeface="Arial"/>
              </a:rPr>
              <a:t>Highest rated elements by companies</a:t>
            </a:r>
            <a:endParaRPr lang="es-ES" sz="2050" spc="5" dirty="0">
              <a:latin typeface="Trebuchet MS"/>
              <a:cs typeface="Trebuchet MS"/>
            </a:endParaRPr>
          </a:p>
          <a:p>
            <a:pPr marL="637540" indent="-175260">
              <a:lnSpc>
                <a:spcPct val="100000"/>
              </a:lnSpc>
              <a:spcBef>
                <a:spcPts val="2455"/>
              </a:spcBef>
              <a:buChar char="-"/>
              <a:tabLst>
                <a:tab pos="638175" algn="l"/>
              </a:tabLst>
            </a:pPr>
            <a:r>
              <a:rPr lang="en-US" sz="2050" spc="5" dirty="0">
                <a:latin typeface="Trebuchet MS"/>
                <a:cs typeface="Trebuchet MS"/>
              </a:rPr>
              <a:t>The accompaniment offered by training </a:t>
            </a:r>
            <a:r>
              <a:rPr lang="en-US" sz="2050" spc="5" dirty="0" err="1">
                <a:latin typeface="Trebuchet MS"/>
                <a:cs typeface="Trebuchet MS"/>
              </a:rPr>
              <a:t>organisations</a:t>
            </a:r>
            <a:endParaRPr lang="en-US" sz="2050" spc="5" dirty="0">
              <a:latin typeface="Trebuchet MS"/>
              <a:cs typeface="Trebuchet MS"/>
            </a:endParaRPr>
          </a:p>
          <a:p>
            <a:pPr marL="637540" indent="-175260">
              <a:lnSpc>
                <a:spcPct val="100000"/>
              </a:lnSpc>
              <a:spcBef>
                <a:spcPts val="2455"/>
              </a:spcBef>
              <a:buChar char="-"/>
              <a:tabLst>
                <a:tab pos="638175" algn="l"/>
              </a:tabLst>
            </a:pPr>
            <a:r>
              <a:rPr lang="en-US" sz="2050" spc="5" dirty="0">
                <a:latin typeface="Trebuchet MS"/>
                <a:cs typeface="Trebuchet MS"/>
              </a:rPr>
              <a:t>The grant provided to the participants during the internship</a:t>
            </a:r>
          </a:p>
          <a:p>
            <a:pPr marL="637540" indent="-175260">
              <a:lnSpc>
                <a:spcPct val="100000"/>
              </a:lnSpc>
              <a:spcBef>
                <a:spcPts val="2455"/>
              </a:spcBef>
              <a:buChar char="-"/>
              <a:tabLst>
                <a:tab pos="638175" algn="l"/>
              </a:tabLst>
            </a:pPr>
            <a:r>
              <a:rPr lang="en-US" sz="2050" spc="5" dirty="0">
                <a:latin typeface="Trebuchet MS"/>
                <a:cs typeface="Trebuchet MS"/>
              </a:rPr>
              <a:t>The interest and enthusiasm shown by the participants</a:t>
            </a:r>
          </a:p>
          <a:p>
            <a:pPr>
              <a:lnSpc>
                <a:spcPct val="100000"/>
              </a:lnSpc>
              <a:spcBef>
                <a:spcPts val="20"/>
              </a:spcBef>
            </a:pPr>
            <a:endParaRPr sz="2800" dirty="0">
              <a:latin typeface="Trebuchet MS"/>
              <a:cs typeface="Trebuchet MS"/>
            </a:endParaRPr>
          </a:p>
          <a:p>
            <a:pPr marL="12700" marR="339090" algn="just">
              <a:lnSpc>
                <a:spcPct val="100499"/>
              </a:lnSpc>
              <a:spcBef>
                <a:spcPts val="5"/>
              </a:spcBef>
            </a:pPr>
            <a:r>
              <a:rPr lang="en-US" sz="2400" b="1" spc="20" dirty="0">
                <a:latin typeface="Arial"/>
                <a:cs typeface="Arial"/>
              </a:rPr>
              <a:t>The demand and productivity of the participants, which matched that of all other existing employees</a:t>
            </a:r>
          </a:p>
          <a:p>
            <a:pPr marL="12700" marR="339090" algn="just">
              <a:lnSpc>
                <a:spcPct val="100499"/>
              </a:lnSpc>
              <a:spcBef>
                <a:spcPts val="5"/>
              </a:spcBef>
            </a:pPr>
            <a:endParaRPr lang="en-US" sz="2050" b="1" spc="20" dirty="0">
              <a:latin typeface="Arial"/>
              <a:cs typeface="Arial"/>
            </a:endParaRPr>
          </a:p>
        </p:txBody>
      </p:sp>
      <p:sp>
        <p:nvSpPr>
          <p:cNvPr id="8" name="object 8"/>
          <p:cNvSpPr txBox="1"/>
          <p:nvPr/>
        </p:nvSpPr>
        <p:spPr>
          <a:xfrm>
            <a:off x="11036528" y="1905021"/>
            <a:ext cx="8663109" cy="724557"/>
          </a:xfrm>
          <a:prstGeom prst="rect">
            <a:avLst/>
          </a:prstGeom>
          <a:solidFill>
            <a:srgbClr val="FFFFFF"/>
          </a:solidFill>
        </p:spPr>
        <p:txBody>
          <a:bodyPr vert="horz" wrap="square" lIns="0" tIns="283210" rIns="0" bIns="0" rtlCol="0">
            <a:spAutoFit/>
          </a:bodyPr>
          <a:lstStyle/>
          <a:p>
            <a:pPr marL="271145">
              <a:lnSpc>
                <a:spcPct val="100000"/>
              </a:lnSpc>
              <a:spcBef>
                <a:spcPts val="2230"/>
              </a:spcBef>
            </a:pPr>
            <a:r>
              <a:rPr lang="es-ES" sz="2850" b="1" spc="-15" dirty="0">
                <a:solidFill>
                  <a:srgbClr val="D52A26"/>
                </a:solidFill>
                <a:latin typeface="Arial"/>
                <a:cs typeface="Arial"/>
              </a:rPr>
              <a:t>OVERALL ASSESSMENT</a:t>
            </a:r>
            <a:endParaRPr lang="es-ES" sz="2850" dirty="0">
              <a:latin typeface="Arial"/>
              <a:cs typeface="Arial"/>
            </a:endParaRPr>
          </a:p>
        </p:txBody>
      </p:sp>
      <p:sp>
        <p:nvSpPr>
          <p:cNvPr id="9" name="object 9"/>
          <p:cNvSpPr txBox="1">
            <a:spLocks noGrp="1"/>
          </p:cNvSpPr>
          <p:nvPr>
            <p:ph sz="half" idx="3"/>
          </p:nvPr>
        </p:nvSpPr>
        <p:spPr>
          <a:xfrm>
            <a:off x="11652250" y="3014691"/>
            <a:ext cx="8108861" cy="6910482"/>
          </a:xfrm>
          <a:prstGeom prst="rect">
            <a:avLst/>
          </a:prstGeom>
        </p:spPr>
        <p:txBody>
          <a:bodyPr vert="horz" wrap="square" lIns="0" tIns="11430" rIns="0" bIns="0" rtlCol="0">
            <a:spAutoFit/>
          </a:bodyPr>
          <a:lstStyle/>
          <a:p>
            <a:pPr marL="12700" marR="102870">
              <a:lnSpc>
                <a:spcPct val="101299"/>
              </a:lnSpc>
              <a:spcBef>
                <a:spcPts val="90"/>
              </a:spcBef>
            </a:pPr>
            <a:r>
              <a:rPr lang="en-US" sz="3200" dirty="0"/>
              <a:t>High degree of congruence with the priorities of Bizkaia's economic fabric</a:t>
            </a:r>
            <a:r>
              <a:rPr sz="3200" spc="10" dirty="0"/>
              <a:t>:</a:t>
            </a:r>
          </a:p>
          <a:p>
            <a:pPr>
              <a:lnSpc>
                <a:spcPct val="100000"/>
              </a:lnSpc>
              <a:spcBef>
                <a:spcPts val="5"/>
              </a:spcBef>
            </a:pPr>
            <a:endParaRPr sz="4800" dirty="0"/>
          </a:p>
          <a:p>
            <a:pPr marL="494030" marR="657225">
              <a:lnSpc>
                <a:spcPct val="100499"/>
              </a:lnSpc>
            </a:pPr>
            <a:r>
              <a:rPr lang="en-US" sz="2400" spc="5" dirty="0"/>
              <a:t>7 out of 10 companies highlighted a shortage of workers</a:t>
            </a:r>
          </a:p>
          <a:p>
            <a:pPr marL="494030" marR="657225">
              <a:lnSpc>
                <a:spcPct val="100499"/>
              </a:lnSpc>
            </a:pPr>
            <a:endParaRPr lang="es-ES" sz="2400" spc="5" dirty="0"/>
          </a:p>
          <a:p>
            <a:pPr marL="1040765" marR="657225" indent="-219075">
              <a:buFont typeface="PMingLiU-ExtB"/>
              <a:buChar char="✓"/>
              <a:tabLst>
                <a:tab pos="1041400" algn="l"/>
              </a:tabLst>
            </a:pPr>
            <a:r>
              <a:rPr lang="en-US" sz="2000" b="0" spc="35" dirty="0">
                <a:latin typeface="Trebuchet MS"/>
              </a:rPr>
              <a:t>Strategic and innovative sectors: increased demand</a:t>
            </a:r>
          </a:p>
          <a:p>
            <a:pPr marL="1040765" marR="657225" indent="-219075">
              <a:buFont typeface="PMingLiU-ExtB"/>
              <a:buChar char="✓"/>
              <a:tabLst>
                <a:tab pos="1041400" algn="l"/>
              </a:tabLst>
            </a:pPr>
            <a:endParaRPr lang="en-US" sz="2000" b="0" spc="35" dirty="0">
              <a:latin typeface="Trebuchet MS"/>
            </a:endParaRPr>
          </a:p>
          <a:p>
            <a:pPr marL="1040765" marR="657225" indent="-219075">
              <a:buFont typeface="PMingLiU-ExtB"/>
              <a:buChar char="✓"/>
              <a:tabLst>
                <a:tab pos="1041400" algn="l"/>
              </a:tabLst>
            </a:pPr>
            <a:r>
              <a:rPr lang="en-US" sz="2000" b="0" spc="35" dirty="0">
                <a:latin typeface="Trebuchet MS"/>
              </a:rPr>
              <a:t>Traditional sectors: lack of generational renewal</a:t>
            </a:r>
          </a:p>
          <a:p>
            <a:pPr>
              <a:lnSpc>
                <a:spcPct val="100000"/>
              </a:lnSpc>
            </a:pPr>
            <a:endParaRPr lang="es-ES" sz="2800" dirty="0">
              <a:latin typeface="Trebuchet MS"/>
              <a:cs typeface="Trebuchet MS"/>
            </a:endParaRPr>
          </a:p>
          <a:p>
            <a:pPr marL="494030" marR="148590">
              <a:lnSpc>
                <a:spcPct val="100499"/>
              </a:lnSpc>
              <a:spcBef>
                <a:spcPts val="1885"/>
              </a:spcBef>
            </a:pPr>
            <a:r>
              <a:rPr lang="en-US" sz="2400" spc="10" dirty="0"/>
              <a:t>How the </a:t>
            </a:r>
            <a:r>
              <a:rPr lang="en-US" sz="2400" spc="10" dirty="0" err="1"/>
              <a:t>programme</a:t>
            </a:r>
            <a:r>
              <a:rPr lang="en-US" sz="2400" spc="10" dirty="0"/>
              <a:t> fits into existing policies: Corporate Social Responsibility (CSR), incorporations via internships, etc.</a:t>
            </a:r>
          </a:p>
          <a:p>
            <a:pPr marL="494030" marR="148590">
              <a:lnSpc>
                <a:spcPct val="100499"/>
              </a:lnSpc>
              <a:spcBef>
                <a:spcPts val="1885"/>
              </a:spcBef>
            </a:pPr>
            <a:endParaRPr sz="2400" dirty="0"/>
          </a:p>
          <a:p>
            <a:pPr marL="494030" marR="623570">
              <a:lnSpc>
                <a:spcPct val="100499"/>
              </a:lnSpc>
              <a:spcBef>
                <a:spcPts val="5"/>
              </a:spcBef>
            </a:pPr>
            <a:r>
              <a:rPr lang="en-US" sz="2400" dirty="0"/>
              <a:t>Very strong existing relationship with training institutions</a:t>
            </a:r>
            <a:endParaRPr sz="2400" dirty="0"/>
          </a:p>
        </p:txBody>
      </p:sp>
      <p:sp>
        <p:nvSpPr>
          <p:cNvPr id="10" name="object 10"/>
          <p:cNvSpPr/>
          <p:nvPr/>
        </p:nvSpPr>
        <p:spPr>
          <a:xfrm>
            <a:off x="11537617" y="4534599"/>
            <a:ext cx="381000" cy="5291051"/>
          </a:xfrm>
          <a:custGeom>
            <a:avLst/>
            <a:gdLst/>
            <a:ahLst/>
            <a:cxnLst/>
            <a:rect l="l" t="t" r="r" b="b"/>
            <a:pathLst>
              <a:path w="274954" h="4062729">
                <a:moveTo>
                  <a:pt x="274751" y="3753485"/>
                </a:moveTo>
                <a:lnTo>
                  <a:pt x="272935" y="3747224"/>
                </a:lnTo>
                <a:lnTo>
                  <a:pt x="272465" y="3741623"/>
                </a:lnTo>
                <a:lnTo>
                  <a:pt x="269494" y="3737521"/>
                </a:lnTo>
                <a:lnTo>
                  <a:pt x="259549" y="3732606"/>
                </a:lnTo>
                <a:lnTo>
                  <a:pt x="252920" y="3733812"/>
                </a:lnTo>
                <a:lnTo>
                  <a:pt x="245732" y="3734663"/>
                </a:lnTo>
                <a:lnTo>
                  <a:pt x="239204" y="3735844"/>
                </a:lnTo>
                <a:lnTo>
                  <a:pt x="232943" y="3736213"/>
                </a:lnTo>
                <a:lnTo>
                  <a:pt x="219646" y="3729266"/>
                </a:lnTo>
                <a:lnTo>
                  <a:pt x="218605" y="3720541"/>
                </a:lnTo>
                <a:lnTo>
                  <a:pt x="222008" y="3714216"/>
                </a:lnTo>
                <a:lnTo>
                  <a:pt x="225958" y="3708692"/>
                </a:lnTo>
                <a:lnTo>
                  <a:pt x="231140" y="3703459"/>
                </a:lnTo>
                <a:lnTo>
                  <a:pt x="237172" y="3698316"/>
                </a:lnTo>
                <a:lnTo>
                  <a:pt x="251269" y="3686886"/>
                </a:lnTo>
                <a:lnTo>
                  <a:pt x="258406" y="3680409"/>
                </a:lnTo>
                <a:lnTo>
                  <a:pt x="264655" y="3673449"/>
                </a:lnTo>
                <a:lnTo>
                  <a:pt x="269621" y="3665804"/>
                </a:lnTo>
                <a:lnTo>
                  <a:pt x="272148" y="3658019"/>
                </a:lnTo>
                <a:lnTo>
                  <a:pt x="271348" y="3652456"/>
                </a:lnTo>
                <a:lnTo>
                  <a:pt x="268554" y="3648722"/>
                </a:lnTo>
                <a:lnTo>
                  <a:pt x="265163" y="3646436"/>
                </a:lnTo>
                <a:lnTo>
                  <a:pt x="261962" y="3644823"/>
                </a:lnTo>
                <a:lnTo>
                  <a:pt x="254101" y="3644430"/>
                </a:lnTo>
                <a:lnTo>
                  <a:pt x="251180" y="3643782"/>
                </a:lnTo>
                <a:lnTo>
                  <a:pt x="247865" y="3643858"/>
                </a:lnTo>
                <a:lnTo>
                  <a:pt x="240906" y="3640277"/>
                </a:lnTo>
                <a:lnTo>
                  <a:pt x="240309" y="3635337"/>
                </a:lnTo>
                <a:lnTo>
                  <a:pt x="244856" y="3626980"/>
                </a:lnTo>
                <a:lnTo>
                  <a:pt x="253542" y="3615271"/>
                </a:lnTo>
                <a:lnTo>
                  <a:pt x="256768" y="3610559"/>
                </a:lnTo>
                <a:lnTo>
                  <a:pt x="258965" y="3606355"/>
                </a:lnTo>
                <a:lnTo>
                  <a:pt x="260451" y="3600805"/>
                </a:lnTo>
                <a:lnTo>
                  <a:pt x="260121" y="3593833"/>
                </a:lnTo>
                <a:lnTo>
                  <a:pt x="257517" y="3587051"/>
                </a:lnTo>
                <a:lnTo>
                  <a:pt x="252209" y="3582085"/>
                </a:lnTo>
                <a:lnTo>
                  <a:pt x="244538" y="3581044"/>
                </a:lnTo>
                <a:lnTo>
                  <a:pt x="235737" y="3583940"/>
                </a:lnTo>
                <a:lnTo>
                  <a:pt x="226466" y="3589274"/>
                </a:lnTo>
                <a:lnTo>
                  <a:pt x="217360" y="3595522"/>
                </a:lnTo>
                <a:lnTo>
                  <a:pt x="210235" y="3600069"/>
                </a:lnTo>
                <a:lnTo>
                  <a:pt x="203936" y="3603587"/>
                </a:lnTo>
                <a:lnTo>
                  <a:pt x="198589" y="3605403"/>
                </a:lnTo>
                <a:lnTo>
                  <a:pt x="194310" y="3604831"/>
                </a:lnTo>
                <a:lnTo>
                  <a:pt x="190017" y="3602520"/>
                </a:lnTo>
                <a:lnTo>
                  <a:pt x="189712" y="3598951"/>
                </a:lnTo>
                <a:lnTo>
                  <a:pt x="188341" y="3592855"/>
                </a:lnTo>
                <a:lnTo>
                  <a:pt x="188341" y="3590201"/>
                </a:lnTo>
                <a:lnTo>
                  <a:pt x="185318" y="3588575"/>
                </a:lnTo>
                <a:lnTo>
                  <a:pt x="179057" y="3588016"/>
                </a:lnTo>
                <a:lnTo>
                  <a:pt x="171805" y="3591610"/>
                </a:lnTo>
                <a:lnTo>
                  <a:pt x="164198" y="3598748"/>
                </a:lnTo>
                <a:lnTo>
                  <a:pt x="156845" y="3608819"/>
                </a:lnTo>
                <a:lnTo>
                  <a:pt x="151142" y="3618052"/>
                </a:lnTo>
                <a:lnTo>
                  <a:pt x="148780" y="3624618"/>
                </a:lnTo>
                <a:lnTo>
                  <a:pt x="145681" y="3630777"/>
                </a:lnTo>
                <a:lnTo>
                  <a:pt x="122555" y="3660394"/>
                </a:lnTo>
                <a:lnTo>
                  <a:pt x="118173" y="3658895"/>
                </a:lnTo>
                <a:lnTo>
                  <a:pt x="111912" y="3655072"/>
                </a:lnTo>
                <a:lnTo>
                  <a:pt x="108585" y="3649573"/>
                </a:lnTo>
                <a:lnTo>
                  <a:pt x="105448" y="3645116"/>
                </a:lnTo>
                <a:lnTo>
                  <a:pt x="99682" y="3638270"/>
                </a:lnTo>
                <a:lnTo>
                  <a:pt x="97193" y="3636734"/>
                </a:lnTo>
                <a:lnTo>
                  <a:pt x="91516" y="3634917"/>
                </a:lnTo>
                <a:lnTo>
                  <a:pt x="85128" y="3635679"/>
                </a:lnTo>
                <a:lnTo>
                  <a:pt x="55956" y="3684740"/>
                </a:lnTo>
                <a:lnTo>
                  <a:pt x="52273" y="3730320"/>
                </a:lnTo>
                <a:lnTo>
                  <a:pt x="52273" y="3738397"/>
                </a:lnTo>
                <a:lnTo>
                  <a:pt x="47117" y="3745319"/>
                </a:lnTo>
                <a:lnTo>
                  <a:pt x="24803" y="3727564"/>
                </a:lnTo>
                <a:lnTo>
                  <a:pt x="19113" y="3723195"/>
                </a:lnTo>
                <a:lnTo>
                  <a:pt x="8178" y="3719207"/>
                </a:lnTo>
                <a:lnTo>
                  <a:pt x="3530" y="3724897"/>
                </a:lnTo>
                <a:lnTo>
                  <a:pt x="101" y="3736175"/>
                </a:lnTo>
                <a:lnTo>
                  <a:pt x="0" y="3753777"/>
                </a:lnTo>
                <a:lnTo>
                  <a:pt x="2108" y="3773017"/>
                </a:lnTo>
                <a:lnTo>
                  <a:pt x="12471" y="3812006"/>
                </a:lnTo>
                <a:lnTo>
                  <a:pt x="28994" y="3848252"/>
                </a:lnTo>
                <a:lnTo>
                  <a:pt x="41592" y="3869982"/>
                </a:lnTo>
                <a:lnTo>
                  <a:pt x="45123" y="3876675"/>
                </a:lnTo>
                <a:lnTo>
                  <a:pt x="46634" y="3881755"/>
                </a:lnTo>
                <a:lnTo>
                  <a:pt x="45783" y="3885450"/>
                </a:lnTo>
                <a:lnTo>
                  <a:pt x="42621" y="3889603"/>
                </a:lnTo>
                <a:lnTo>
                  <a:pt x="37731" y="3887533"/>
                </a:lnTo>
                <a:lnTo>
                  <a:pt x="33261" y="3884866"/>
                </a:lnTo>
                <a:lnTo>
                  <a:pt x="27368" y="3880980"/>
                </a:lnTo>
                <a:lnTo>
                  <a:pt x="21082" y="3877640"/>
                </a:lnTo>
                <a:lnTo>
                  <a:pt x="15976" y="3884371"/>
                </a:lnTo>
                <a:lnTo>
                  <a:pt x="15125" y="3897858"/>
                </a:lnTo>
                <a:lnTo>
                  <a:pt x="24955" y="3917378"/>
                </a:lnTo>
                <a:lnTo>
                  <a:pt x="64858" y="3958691"/>
                </a:lnTo>
                <a:lnTo>
                  <a:pt x="100939" y="3981069"/>
                </a:lnTo>
                <a:lnTo>
                  <a:pt x="138010" y="3998658"/>
                </a:lnTo>
                <a:lnTo>
                  <a:pt x="149606" y="4004246"/>
                </a:lnTo>
                <a:lnTo>
                  <a:pt x="160718" y="4009885"/>
                </a:lnTo>
                <a:lnTo>
                  <a:pt x="136740" y="3933444"/>
                </a:lnTo>
                <a:lnTo>
                  <a:pt x="128714" y="3865359"/>
                </a:lnTo>
                <a:lnTo>
                  <a:pt x="132651" y="3806152"/>
                </a:lnTo>
                <a:lnTo>
                  <a:pt x="144564" y="3756342"/>
                </a:lnTo>
                <a:lnTo>
                  <a:pt x="160451" y="3716464"/>
                </a:lnTo>
                <a:lnTo>
                  <a:pt x="188188" y="3668572"/>
                </a:lnTo>
                <a:lnTo>
                  <a:pt x="192049" y="3661626"/>
                </a:lnTo>
                <a:lnTo>
                  <a:pt x="189382" y="3667201"/>
                </a:lnTo>
                <a:lnTo>
                  <a:pt x="180378" y="3682822"/>
                </a:lnTo>
                <a:lnTo>
                  <a:pt x="168008" y="3707828"/>
                </a:lnTo>
                <a:lnTo>
                  <a:pt x="155206" y="3741572"/>
                </a:lnTo>
                <a:lnTo>
                  <a:pt x="144945" y="3783380"/>
                </a:lnTo>
                <a:lnTo>
                  <a:pt x="140169" y="3832593"/>
                </a:lnTo>
                <a:lnTo>
                  <a:pt x="143827" y="3888562"/>
                </a:lnTo>
                <a:lnTo>
                  <a:pt x="158877" y="3950601"/>
                </a:lnTo>
                <a:lnTo>
                  <a:pt x="188277" y="4018064"/>
                </a:lnTo>
                <a:lnTo>
                  <a:pt x="218719" y="4055999"/>
                </a:lnTo>
                <a:lnTo>
                  <a:pt x="225158" y="4062526"/>
                </a:lnTo>
                <a:lnTo>
                  <a:pt x="225247" y="4062399"/>
                </a:lnTo>
                <a:lnTo>
                  <a:pt x="217106" y="4045635"/>
                </a:lnTo>
                <a:lnTo>
                  <a:pt x="208762" y="4012717"/>
                </a:lnTo>
                <a:lnTo>
                  <a:pt x="209359" y="3965727"/>
                </a:lnTo>
                <a:lnTo>
                  <a:pt x="227990" y="3906824"/>
                </a:lnTo>
                <a:lnTo>
                  <a:pt x="234238" y="3893553"/>
                </a:lnTo>
                <a:lnTo>
                  <a:pt x="239509" y="3881577"/>
                </a:lnTo>
                <a:lnTo>
                  <a:pt x="242570" y="3871417"/>
                </a:lnTo>
                <a:lnTo>
                  <a:pt x="242214" y="3863594"/>
                </a:lnTo>
                <a:lnTo>
                  <a:pt x="238023" y="3857904"/>
                </a:lnTo>
                <a:lnTo>
                  <a:pt x="231990" y="3856113"/>
                </a:lnTo>
                <a:lnTo>
                  <a:pt x="224663" y="3856990"/>
                </a:lnTo>
                <a:lnTo>
                  <a:pt x="216623" y="3859314"/>
                </a:lnTo>
                <a:lnTo>
                  <a:pt x="209588" y="3862057"/>
                </a:lnTo>
                <a:lnTo>
                  <a:pt x="202260" y="3863670"/>
                </a:lnTo>
                <a:lnTo>
                  <a:pt x="195046" y="3859987"/>
                </a:lnTo>
                <a:lnTo>
                  <a:pt x="193040" y="3857142"/>
                </a:lnTo>
                <a:lnTo>
                  <a:pt x="192519" y="3854932"/>
                </a:lnTo>
                <a:lnTo>
                  <a:pt x="191833" y="3848201"/>
                </a:lnTo>
                <a:lnTo>
                  <a:pt x="206984" y="3831425"/>
                </a:lnTo>
                <a:lnTo>
                  <a:pt x="225679" y="3811828"/>
                </a:lnTo>
                <a:lnTo>
                  <a:pt x="238150" y="3799027"/>
                </a:lnTo>
                <a:lnTo>
                  <a:pt x="250342" y="3786086"/>
                </a:lnTo>
                <a:lnTo>
                  <a:pt x="260642" y="3774567"/>
                </a:lnTo>
                <a:lnTo>
                  <a:pt x="272173" y="3760241"/>
                </a:lnTo>
                <a:lnTo>
                  <a:pt x="274751" y="3753485"/>
                </a:lnTo>
                <a:close/>
              </a:path>
              <a:path w="274954" h="4062729">
                <a:moveTo>
                  <a:pt x="274751" y="2779687"/>
                </a:moveTo>
                <a:lnTo>
                  <a:pt x="272935" y="2773438"/>
                </a:lnTo>
                <a:lnTo>
                  <a:pt x="272465" y="2767838"/>
                </a:lnTo>
                <a:lnTo>
                  <a:pt x="269494" y="2763736"/>
                </a:lnTo>
                <a:lnTo>
                  <a:pt x="259549" y="2758821"/>
                </a:lnTo>
                <a:lnTo>
                  <a:pt x="252920" y="2760027"/>
                </a:lnTo>
                <a:lnTo>
                  <a:pt x="245732" y="2760878"/>
                </a:lnTo>
                <a:lnTo>
                  <a:pt x="239204" y="2762059"/>
                </a:lnTo>
                <a:lnTo>
                  <a:pt x="232943" y="2762427"/>
                </a:lnTo>
                <a:lnTo>
                  <a:pt x="219646" y="2755481"/>
                </a:lnTo>
                <a:lnTo>
                  <a:pt x="218605" y="2746743"/>
                </a:lnTo>
                <a:lnTo>
                  <a:pt x="222008" y="2740418"/>
                </a:lnTo>
                <a:lnTo>
                  <a:pt x="225958" y="2734894"/>
                </a:lnTo>
                <a:lnTo>
                  <a:pt x="231140" y="2729661"/>
                </a:lnTo>
                <a:lnTo>
                  <a:pt x="237172" y="2724518"/>
                </a:lnTo>
                <a:lnTo>
                  <a:pt x="251269" y="2713088"/>
                </a:lnTo>
                <a:lnTo>
                  <a:pt x="258406" y="2706611"/>
                </a:lnTo>
                <a:lnTo>
                  <a:pt x="264655" y="2699651"/>
                </a:lnTo>
                <a:lnTo>
                  <a:pt x="269621" y="2692019"/>
                </a:lnTo>
                <a:lnTo>
                  <a:pt x="272148" y="2684221"/>
                </a:lnTo>
                <a:lnTo>
                  <a:pt x="271348" y="2678658"/>
                </a:lnTo>
                <a:lnTo>
                  <a:pt x="268554" y="2674937"/>
                </a:lnTo>
                <a:lnTo>
                  <a:pt x="265163" y="2672638"/>
                </a:lnTo>
                <a:lnTo>
                  <a:pt x="261962" y="2671026"/>
                </a:lnTo>
                <a:lnTo>
                  <a:pt x="254101" y="2670632"/>
                </a:lnTo>
                <a:lnTo>
                  <a:pt x="251180" y="2669997"/>
                </a:lnTo>
                <a:lnTo>
                  <a:pt x="247865" y="2670073"/>
                </a:lnTo>
                <a:lnTo>
                  <a:pt x="240906" y="2666492"/>
                </a:lnTo>
                <a:lnTo>
                  <a:pt x="240309" y="2661551"/>
                </a:lnTo>
                <a:lnTo>
                  <a:pt x="244856" y="2653195"/>
                </a:lnTo>
                <a:lnTo>
                  <a:pt x="253542" y="2641473"/>
                </a:lnTo>
                <a:lnTo>
                  <a:pt x="256768" y="2636761"/>
                </a:lnTo>
                <a:lnTo>
                  <a:pt x="258965" y="2632557"/>
                </a:lnTo>
                <a:lnTo>
                  <a:pt x="260451" y="2627020"/>
                </a:lnTo>
                <a:lnTo>
                  <a:pt x="260121" y="2620035"/>
                </a:lnTo>
                <a:lnTo>
                  <a:pt x="257517" y="2613266"/>
                </a:lnTo>
                <a:lnTo>
                  <a:pt x="252209" y="2608288"/>
                </a:lnTo>
                <a:lnTo>
                  <a:pt x="244538" y="2607246"/>
                </a:lnTo>
                <a:lnTo>
                  <a:pt x="235737" y="2610154"/>
                </a:lnTo>
                <a:lnTo>
                  <a:pt x="226466" y="2615476"/>
                </a:lnTo>
                <a:lnTo>
                  <a:pt x="217360" y="2621724"/>
                </a:lnTo>
                <a:lnTo>
                  <a:pt x="210235" y="2626283"/>
                </a:lnTo>
                <a:lnTo>
                  <a:pt x="203936" y="2629801"/>
                </a:lnTo>
                <a:lnTo>
                  <a:pt x="198589" y="2631605"/>
                </a:lnTo>
                <a:lnTo>
                  <a:pt x="194310" y="2631033"/>
                </a:lnTo>
                <a:lnTo>
                  <a:pt x="190017" y="2628735"/>
                </a:lnTo>
                <a:lnTo>
                  <a:pt x="189712" y="2625153"/>
                </a:lnTo>
                <a:lnTo>
                  <a:pt x="188341" y="2619070"/>
                </a:lnTo>
                <a:lnTo>
                  <a:pt x="188341" y="2616403"/>
                </a:lnTo>
                <a:lnTo>
                  <a:pt x="185318" y="2614777"/>
                </a:lnTo>
                <a:lnTo>
                  <a:pt x="179057" y="2614231"/>
                </a:lnTo>
                <a:lnTo>
                  <a:pt x="171805" y="2617813"/>
                </a:lnTo>
                <a:lnTo>
                  <a:pt x="164198" y="2624950"/>
                </a:lnTo>
                <a:lnTo>
                  <a:pt x="156845" y="2635021"/>
                </a:lnTo>
                <a:lnTo>
                  <a:pt x="151142" y="2644254"/>
                </a:lnTo>
                <a:lnTo>
                  <a:pt x="148780" y="2650820"/>
                </a:lnTo>
                <a:lnTo>
                  <a:pt x="145681" y="2656979"/>
                </a:lnTo>
                <a:lnTo>
                  <a:pt x="122555" y="2686608"/>
                </a:lnTo>
                <a:lnTo>
                  <a:pt x="118173" y="2685110"/>
                </a:lnTo>
                <a:lnTo>
                  <a:pt x="111912" y="2681287"/>
                </a:lnTo>
                <a:lnTo>
                  <a:pt x="108585" y="2675788"/>
                </a:lnTo>
                <a:lnTo>
                  <a:pt x="105448" y="2671330"/>
                </a:lnTo>
                <a:lnTo>
                  <a:pt x="99682" y="2664472"/>
                </a:lnTo>
                <a:lnTo>
                  <a:pt x="97193" y="2662936"/>
                </a:lnTo>
                <a:lnTo>
                  <a:pt x="91516" y="2661120"/>
                </a:lnTo>
                <a:lnTo>
                  <a:pt x="85128" y="2661882"/>
                </a:lnTo>
                <a:lnTo>
                  <a:pt x="55956" y="2710954"/>
                </a:lnTo>
                <a:lnTo>
                  <a:pt x="52273" y="2756522"/>
                </a:lnTo>
                <a:lnTo>
                  <a:pt x="52273" y="2764599"/>
                </a:lnTo>
                <a:lnTo>
                  <a:pt x="47117" y="2771533"/>
                </a:lnTo>
                <a:lnTo>
                  <a:pt x="24803" y="2753779"/>
                </a:lnTo>
                <a:lnTo>
                  <a:pt x="19113" y="2749410"/>
                </a:lnTo>
                <a:lnTo>
                  <a:pt x="8178" y="2745422"/>
                </a:lnTo>
                <a:lnTo>
                  <a:pt x="3530" y="2751099"/>
                </a:lnTo>
                <a:lnTo>
                  <a:pt x="101" y="2762377"/>
                </a:lnTo>
                <a:lnTo>
                  <a:pt x="0" y="2779979"/>
                </a:lnTo>
                <a:lnTo>
                  <a:pt x="2108" y="2799219"/>
                </a:lnTo>
                <a:lnTo>
                  <a:pt x="12471" y="2838221"/>
                </a:lnTo>
                <a:lnTo>
                  <a:pt x="28994" y="2874467"/>
                </a:lnTo>
                <a:lnTo>
                  <a:pt x="41592" y="2896197"/>
                </a:lnTo>
                <a:lnTo>
                  <a:pt x="45123" y="2902889"/>
                </a:lnTo>
                <a:lnTo>
                  <a:pt x="46634" y="2907969"/>
                </a:lnTo>
                <a:lnTo>
                  <a:pt x="45783" y="2911665"/>
                </a:lnTo>
                <a:lnTo>
                  <a:pt x="42621" y="2915805"/>
                </a:lnTo>
                <a:lnTo>
                  <a:pt x="37731" y="2913735"/>
                </a:lnTo>
                <a:lnTo>
                  <a:pt x="33261" y="2911081"/>
                </a:lnTo>
                <a:lnTo>
                  <a:pt x="27368" y="2907195"/>
                </a:lnTo>
                <a:lnTo>
                  <a:pt x="21082" y="2903842"/>
                </a:lnTo>
                <a:lnTo>
                  <a:pt x="15976" y="2910586"/>
                </a:lnTo>
                <a:lnTo>
                  <a:pt x="15125" y="2924073"/>
                </a:lnTo>
                <a:lnTo>
                  <a:pt x="24955" y="2943580"/>
                </a:lnTo>
                <a:lnTo>
                  <a:pt x="64858" y="2984893"/>
                </a:lnTo>
                <a:lnTo>
                  <a:pt x="100939" y="3007271"/>
                </a:lnTo>
                <a:lnTo>
                  <a:pt x="138010" y="3024860"/>
                </a:lnTo>
                <a:lnTo>
                  <a:pt x="149606" y="3030448"/>
                </a:lnTo>
                <a:lnTo>
                  <a:pt x="160718" y="3036087"/>
                </a:lnTo>
                <a:lnTo>
                  <a:pt x="136740" y="2959658"/>
                </a:lnTo>
                <a:lnTo>
                  <a:pt x="128714" y="2891574"/>
                </a:lnTo>
                <a:lnTo>
                  <a:pt x="132651" y="2832366"/>
                </a:lnTo>
                <a:lnTo>
                  <a:pt x="144564" y="2782557"/>
                </a:lnTo>
                <a:lnTo>
                  <a:pt x="160451" y="2742666"/>
                </a:lnTo>
                <a:lnTo>
                  <a:pt x="188188" y="2694787"/>
                </a:lnTo>
                <a:lnTo>
                  <a:pt x="192049" y="2687840"/>
                </a:lnTo>
                <a:lnTo>
                  <a:pt x="189382" y="2693403"/>
                </a:lnTo>
                <a:lnTo>
                  <a:pt x="180378" y="2709024"/>
                </a:lnTo>
                <a:lnTo>
                  <a:pt x="168008" y="2734030"/>
                </a:lnTo>
                <a:lnTo>
                  <a:pt x="155206" y="2767774"/>
                </a:lnTo>
                <a:lnTo>
                  <a:pt x="144945" y="2809595"/>
                </a:lnTo>
                <a:lnTo>
                  <a:pt x="140169" y="2858808"/>
                </a:lnTo>
                <a:lnTo>
                  <a:pt x="143827" y="2914764"/>
                </a:lnTo>
                <a:lnTo>
                  <a:pt x="158877" y="2976803"/>
                </a:lnTo>
                <a:lnTo>
                  <a:pt x="188277" y="3044266"/>
                </a:lnTo>
                <a:lnTo>
                  <a:pt x="218719" y="3082213"/>
                </a:lnTo>
                <a:lnTo>
                  <a:pt x="225158" y="3088741"/>
                </a:lnTo>
                <a:lnTo>
                  <a:pt x="225247" y="3088614"/>
                </a:lnTo>
                <a:lnTo>
                  <a:pt x="217106" y="3071850"/>
                </a:lnTo>
                <a:lnTo>
                  <a:pt x="208762" y="3038919"/>
                </a:lnTo>
                <a:lnTo>
                  <a:pt x="209359" y="2991929"/>
                </a:lnTo>
                <a:lnTo>
                  <a:pt x="227990" y="2933039"/>
                </a:lnTo>
                <a:lnTo>
                  <a:pt x="234238" y="2919755"/>
                </a:lnTo>
                <a:lnTo>
                  <a:pt x="239509" y="2907779"/>
                </a:lnTo>
                <a:lnTo>
                  <a:pt x="242570" y="2897632"/>
                </a:lnTo>
                <a:lnTo>
                  <a:pt x="242214" y="2889796"/>
                </a:lnTo>
                <a:lnTo>
                  <a:pt x="238023" y="2884119"/>
                </a:lnTo>
                <a:lnTo>
                  <a:pt x="231990" y="2882328"/>
                </a:lnTo>
                <a:lnTo>
                  <a:pt x="224663" y="2883204"/>
                </a:lnTo>
                <a:lnTo>
                  <a:pt x="216623" y="2885529"/>
                </a:lnTo>
                <a:lnTo>
                  <a:pt x="209588" y="2888259"/>
                </a:lnTo>
                <a:lnTo>
                  <a:pt x="202260" y="2889885"/>
                </a:lnTo>
                <a:lnTo>
                  <a:pt x="195046" y="2886202"/>
                </a:lnTo>
                <a:lnTo>
                  <a:pt x="193040" y="2883344"/>
                </a:lnTo>
                <a:lnTo>
                  <a:pt x="192519" y="2881134"/>
                </a:lnTo>
                <a:lnTo>
                  <a:pt x="191833" y="2874403"/>
                </a:lnTo>
                <a:lnTo>
                  <a:pt x="206984" y="2857639"/>
                </a:lnTo>
                <a:lnTo>
                  <a:pt x="225679" y="2838031"/>
                </a:lnTo>
                <a:lnTo>
                  <a:pt x="238150" y="2825242"/>
                </a:lnTo>
                <a:lnTo>
                  <a:pt x="250342" y="2812288"/>
                </a:lnTo>
                <a:lnTo>
                  <a:pt x="260642" y="2800769"/>
                </a:lnTo>
                <a:lnTo>
                  <a:pt x="272173" y="2786456"/>
                </a:lnTo>
                <a:lnTo>
                  <a:pt x="274751" y="2779687"/>
                </a:lnTo>
                <a:close/>
              </a:path>
              <a:path w="274954" h="4062729">
                <a:moveTo>
                  <a:pt x="274751" y="172440"/>
                </a:moveTo>
                <a:lnTo>
                  <a:pt x="272935" y="166179"/>
                </a:lnTo>
                <a:lnTo>
                  <a:pt x="272465" y="160578"/>
                </a:lnTo>
                <a:lnTo>
                  <a:pt x="269494" y="156476"/>
                </a:lnTo>
                <a:lnTo>
                  <a:pt x="259549" y="151574"/>
                </a:lnTo>
                <a:lnTo>
                  <a:pt x="252920" y="152768"/>
                </a:lnTo>
                <a:lnTo>
                  <a:pt x="245732" y="153619"/>
                </a:lnTo>
                <a:lnTo>
                  <a:pt x="239204" y="154800"/>
                </a:lnTo>
                <a:lnTo>
                  <a:pt x="232943" y="155168"/>
                </a:lnTo>
                <a:lnTo>
                  <a:pt x="219646" y="148234"/>
                </a:lnTo>
                <a:lnTo>
                  <a:pt x="218605" y="139496"/>
                </a:lnTo>
                <a:lnTo>
                  <a:pt x="222008" y="133172"/>
                </a:lnTo>
                <a:lnTo>
                  <a:pt x="225958" y="127647"/>
                </a:lnTo>
                <a:lnTo>
                  <a:pt x="231140" y="122415"/>
                </a:lnTo>
                <a:lnTo>
                  <a:pt x="237172" y="117271"/>
                </a:lnTo>
                <a:lnTo>
                  <a:pt x="251269" y="105841"/>
                </a:lnTo>
                <a:lnTo>
                  <a:pt x="258406" y="99364"/>
                </a:lnTo>
                <a:lnTo>
                  <a:pt x="264655" y="92405"/>
                </a:lnTo>
                <a:lnTo>
                  <a:pt x="269621" y="84759"/>
                </a:lnTo>
                <a:lnTo>
                  <a:pt x="272148" y="76974"/>
                </a:lnTo>
                <a:lnTo>
                  <a:pt x="271348" y="71412"/>
                </a:lnTo>
                <a:lnTo>
                  <a:pt x="268554" y="67678"/>
                </a:lnTo>
                <a:lnTo>
                  <a:pt x="265163" y="65392"/>
                </a:lnTo>
                <a:lnTo>
                  <a:pt x="261962" y="63779"/>
                </a:lnTo>
                <a:lnTo>
                  <a:pt x="254101" y="63385"/>
                </a:lnTo>
                <a:lnTo>
                  <a:pt x="251180" y="62738"/>
                </a:lnTo>
                <a:lnTo>
                  <a:pt x="247865" y="62814"/>
                </a:lnTo>
                <a:lnTo>
                  <a:pt x="240906" y="59232"/>
                </a:lnTo>
                <a:lnTo>
                  <a:pt x="240309" y="54292"/>
                </a:lnTo>
                <a:lnTo>
                  <a:pt x="244856" y="45935"/>
                </a:lnTo>
                <a:lnTo>
                  <a:pt x="253542" y="34226"/>
                </a:lnTo>
                <a:lnTo>
                  <a:pt x="256768" y="29514"/>
                </a:lnTo>
                <a:lnTo>
                  <a:pt x="258965" y="25311"/>
                </a:lnTo>
                <a:lnTo>
                  <a:pt x="260451" y="19761"/>
                </a:lnTo>
                <a:lnTo>
                  <a:pt x="260121" y="12788"/>
                </a:lnTo>
                <a:lnTo>
                  <a:pt x="257517" y="6007"/>
                </a:lnTo>
                <a:lnTo>
                  <a:pt x="252209" y="1041"/>
                </a:lnTo>
                <a:lnTo>
                  <a:pt x="244538" y="0"/>
                </a:lnTo>
                <a:lnTo>
                  <a:pt x="235737" y="2895"/>
                </a:lnTo>
                <a:lnTo>
                  <a:pt x="226466" y="8229"/>
                </a:lnTo>
                <a:lnTo>
                  <a:pt x="217360" y="14478"/>
                </a:lnTo>
                <a:lnTo>
                  <a:pt x="210235" y="19024"/>
                </a:lnTo>
                <a:lnTo>
                  <a:pt x="203936" y="22542"/>
                </a:lnTo>
                <a:lnTo>
                  <a:pt x="198589" y="24358"/>
                </a:lnTo>
                <a:lnTo>
                  <a:pt x="194310" y="23787"/>
                </a:lnTo>
                <a:lnTo>
                  <a:pt x="190017" y="21475"/>
                </a:lnTo>
                <a:lnTo>
                  <a:pt x="189712" y="17907"/>
                </a:lnTo>
                <a:lnTo>
                  <a:pt x="188341" y="11811"/>
                </a:lnTo>
                <a:lnTo>
                  <a:pt x="188341" y="9156"/>
                </a:lnTo>
                <a:lnTo>
                  <a:pt x="185318" y="7531"/>
                </a:lnTo>
                <a:lnTo>
                  <a:pt x="179057" y="6972"/>
                </a:lnTo>
                <a:lnTo>
                  <a:pt x="171805" y="10566"/>
                </a:lnTo>
                <a:lnTo>
                  <a:pt x="164198" y="17703"/>
                </a:lnTo>
                <a:lnTo>
                  <a:pt x="156845" y="27774"/>
                </a:lnTo>
                <a:lnTo>
                  <a:pt x="151142" y="37007"/>
                </a:lnTo>
                <a:lnTo>
                  <a:pt x="148780" y="43573"/>
                </a:lnTo>
                <a:lnTo>
                  <a:pt x="145681" y="49733"/>
                </a:lnTo>
                <a:lnTo>
                  <a:pt x="122555" y="79349"/>
                </a:lnTo>
                <a:lnTo>
                  <a:pt x="118173" y="77851"/>
                </a:lnTo>
                <a:lnTo>
                  <a:pt x="111912" y="74041"/>
                </a:lnTo>
                <a:lnTo>
                  <a:pt x="108585" y="68529"/>
                </a:lnTo>
                <a:lnTo>
                  <a:pt x="105448" y="64071"/>
                </a:lnTo>
                <a:lnTo>
                  <a:pt x="99682" y="57226"/>
                </a:lnTo>
                <a:lnTo>
                  <a:pt x="97193" y="55689"/>
                </a:lnTo>
                <a:lnTo>
                  <a:pt x="91516" y="53873"/>
                </a:lnTo>
                <a:lnTo>
                  <a:pt x="85128" y="54635"/>
                </a:lnTo>
                <a:lnTo>
                  <a:pt x="55956" y="103695"/>
                </a:lnTo>
                <a:lnTo>
                  <a:pt x="52273" y="149275"/>
                </a:lnTo>
                <a:lnTo>
                  <a:pt x="52273" y="157353"/>
                </a:lnTo>
                <a:lnTo>
                  <a:pt x="47117" y="164274"/>
                </a:lnTo>
                <a:lnTo>
                  <a:pt x="24803" y="146519"/>
                </a:lnTo>
                <a:lnTo>
                  <a:pt x="19113" y="142151"/>
                </a:lnTo>
                <a:lnTo>
                  <a:pt x="8178" y="138163"/>
                </a:lnTo>
                <a:lnTo>
                  <a:pt x="3530" y="143852"/>
                </a:lnTo>
                <a:lnTo>
                  <a:pt x="101" y="155130"/>
                </a:lnTo>
                <a:lnTo>
                  <a:pt x="0" y="172732"/>
                </a:lnTo>
                <a:lnTo>
                  <a:pt x="2108" y="191973"/>
                </a:lnTo>
                <a:lnTo>
                  <a:pt x="12471" y="230962"/>
                </a:lnTo>
                <a:lnTo>
                  <a:pt x="28994" y="267208"/>
                </a:lnTo>
                <a:lnTo>
                  <a:pt x="41592" y="288937"/>
                </a:lnTo>
                <a:lnTo>
                  <a:pt x="45123" y="295630"/>
                </a:lnTo>
                <a:lnTo>
                  <a:pt x="46634" y="300710"/>
                </a:lnTo>
                <a:lnTo>
                  <a:pt x="45783" y="304406"/>
                </a:lnTo>
                <a:lnTo>
                  <a:pt x="42621" y="308559"/>
                </a:lnTo>
                <a:lnTo>
                  <a:pt x="37731" y="306489"/>
                </a:lnTo>
                <a:lnTo>
                  <a:pt x="33261" y="303822"/>
                </a:lnTo>
                <a:lnTo>
                  <a:pt x="27368" y="299935"/>
                </a:lnTo>
                <a:lnTo>
                  <a:pt x="21082" y="296595"/>
                </a:lnTo>
                <a:lnTo>
                  <a:pt x="15976" y="303339"/>
                </a:lnTo>
                <a:lnTo>
                  <a:pt x="15125" y="316826"/>
                </a:lnTo>
                <a:lnTo>
                  <a:pt x="24955" y="336334"/>
                </a:lnTo>
                <a:lnTo>
                  <a:pt x="64858" y="377647"/>
                </a:lnTo>
                <a:lnTo>
                  <a:pt x="100939" y="400024"/>
                </a:lnTo>
                <a:lnTo>
                  <a:pt x="138010" y="417614"/>
                </a:lnTo>
                <a:lnTo>
                  <a:pt x="149606" y="423202"/>
                </a:lnTo>
                <a:lnTo>
                  <a:pt x="160718" y="428840"/>
                </a:lnTo>
                <a:lnTo>
                  <a:pt x="136740" y="352399"/>
                </a:lnTo>
                <a:lnTo>
                  <a:pt x="128714" y="284314"/>
                </a:lnTo>
                <a:lnTo>
                  <a:pt x="132651" y="225107"/>
                </a:lnTo>
                <a:lnTo>
                  <a:pt x="144564" y="175298"/>
                </a:lnTo>
                <a:lnTo>
                  <a:pt x="160451" y="135420"/>
                </a:lnTo>
                <a:lnTo>
                  <a:pt x="188188" y="87528"/>
                </a:lnTo>
                <a:lnTo>
                  <a:pt x="192049" y="80581"/>
                </a:lnTo>
                <a:lnTo>
                  <a:pt x="189382" y="86156"/>
                </a:lnTo>
                <a:lnTo>
                  <a:pt x="180378" y="101777"/>
                </a:lnTo>
                <a:lnTo>
                  <a:pt x="168008" y="126784"/>
                </a:lnTo>
                <a:lnTo>
                  <a:pt x="155206" y="160528"/>
                </a:lnTo>
                <a:lnTo>
                  <a:pt x="144945" y="202336"/>
                </a:lnTo>
                <a:lnTo>
                  <a:pt x="140169" y="251548"/>
                </a:lnTo>
                <a:lnTo>
                  <a:pt x="143827" y="307517"/>
                </a:lnTo>
                <a:lnTo>
                  <a:pt x="158877" y="369557"/>
                </a:lnTo>
                <a:lnTo>
                  <a:pt x="188277" y="437019"/>
                </a:lnTo>
                <a:lnTo>
                  <a:pt x="218719" y="474954"/>
                </a:lnTo>
                <a:lnTo>
                  <a:pt x="225158" y="481482"/>
                </a:lnTo>
                <a:lnTo>
                  <a:pt x="225247" y="481355"/>
                </a:lnTo>
                <a:lnTo>
                  <a:pt x="217106" y="464591"/>
                </a:lnTo>
                <a:lnTo>
                  <a:pt x="208762" y="431673"/>
                </a:lnTo>
                <a:lnTo>
                  <a:pt x="209359" y="384683"/>
                </a:lnTo>
                <a:lnTo>
                  <a:pt x="227990" y="325780"/>
                </a:lnTo>
                <a:lnTo>
                  <a:pt x="234238" y="312508"/>
                </a:lnTo>
                <a:lnTo>
                  <a:pt x="239509" y="300532"/>
                </a:lnTo>
                <a:lnTo>
                  <a:pt x="242570" y="290372"/>
                </a:lnTo>
                <a:lnTo>
                  <a:pt x="242214" y="282549"/>
                </a:lnTo>
                <a:lnTo>
                  <a:pt x="238023" y="276860"/>
                </a:lnTo>
                <a:lnTo>
                  <a:pt x="231990" y="275069"/>
                </a:lnTo>
                <a:lnTo>
                  <a:pt x="224663" y="275945"/>
                </a:lnTo>
                <a:lnTo>
                  <a:pt x="216623" y="278282"/>
                </a:lnTo>
                <a:lnTo>
                  <a:pt x="209588" y="281012"/>
                </a:lnTo>
                <a:lnTo>
                  <a:pt x="202260" y="282638"/>
                </a:lnTo>
                <a:lnTo>
                  <a:pt x="195046" y="278942"/>
                </a:lnTo>
                <a:lnTo>
                  <a:pt x="193040" y="276098"/>
                </a:lnTo>
                <a:lnTo>
                  <a:pt x="192519" y="273888"/>
                </a:lnTo>
                <a:lnTo>
                  <a:pt x="191833" y="267157"/>
                </a:lnTo>
                <a:lnTo>
                  <a:pt x="206984" y="250380"/>
                </a:lnTo>
                <a:lnTo>
                  <a:pt x="225679" y="230784"/>
                </a:lnTo>
                <a:lnTo>
                  <a:pt x="238150" y="217982"/>
                </a:lnTo>
                <a:lnTo>
                  <a:pt x="250342" y="205041"/>
                </a:lnTo>
                <a:lnTo>
                  <a:pt x="260642" y="193522"/>
                </a:lnTo>
                <a:lnTo>
                  <a:pt x="272173" y="179197"/>
                </a:lnTo>
                <a:lnTo>
                  <a:pt x="274751" y="172440"/>
                </a:lnTo>
                <a:close/>
              </a:path>
            </a:pathLst>
          </a:custGeom>
          <a:solidFill>
            <a:srgbClr val="FFFFFF"/>
          </a:solidFill>
        </p:spPr>
        <p:txBody>
          <a:bodyPr wrap="square" lIns="0" tIns="0" rIns="0" bIns="0" rtlCol="0"/>
          <a:lstStyle/>
          <a:p>
            <a:endParaRPr/>
          </a:p>
        </p:txBody>
      </p:sp>
      <p:sp>
        <p:nvSpPr>
          <p:cNvPr id="11" name="object 11"/>
          <p:cNvSpPr/>
          <p:nvPr/>
        </p:nvSpPr>
        <p:spPr>
          <a:xfrm>
            <a:off x="1289050" y="2895399"/>
            <a:ext cx="274955" cy="481965"/>
          </a:xfrm>
          <a:custGeom>
            <a:avLst/>
            <a:gdLst/>
            <a:ahLst/>
            <a:cxnLst/>
            <a:rect l="l" t="t" r="r" b="b"/>
            <a:pathLst>
              <a:path w="274955" h="481964">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4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4"/>
                </a:lnTo>
                <a:lnTo>
                  <a:pt x="85124" y="54634"/>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12"/>
                </a:lnTo>
                <a:lnTo>
                  <a:pt x="239204" y="154806"/>
                </a:lnTo>
                <a:lnTo>
                  <a:pt x="232943" y="155173"/>
                </a:lnTo>
                <a:lnTo>
                  <a:pt x="219645" y="148230"/>
                </a:lnTo>
                <a:lnTo>
                  <a:pt x="218608" y="139498"/>
                </a:lnTo>
                <a:lnTo>
                  <a:pt x="222011" y="133173"/>
                </a:lnTo>
                <a:lnTo>
                  <a:pt x="225962" y="127651"/>
                </a:lnTo>
                <a:lnTo>
                  <a:pt x="231139" y="122411"/>
                </a:lnTo>
                <a:lnTo>
                  <a:pt x="237169" y="117266"/>
                </a:lnTo>
                <a:lnTo>
                  <a:pt x="251275" y="105836"/>
                </a:lnTo>
                <a:lnTo>
                  <a:pt x="258408" y="99361"/>
                </a:lnTo>
                <a:lnTo>
                  <a:pt x="264661" y="92406"/>
                </a:lnTo>
                <a:lnTo>
                  <a:pt x="269622" y="84766"/>
                </a:lnTo>
                <a:lnTo>
                  <a:pt x="272154" y="76975"/>
                </a:lnTo>
                <a:lnTo>
                  <a:pt x="271345" y="71413"/>
                </a:lnTo>
                <a:lnTo>
                  <a:pt x="268556" y="67686"/>
                </a:lnTo>
                <a:lnTo>
                  <a:pt x="265151" y="65395"/>
                </a:lnTo>
                <a:lnTo>
                  <a:pt x="261957" y="63772"/>
                </a:lnTo>
                <a:lnTo>
                  <a:pt x="254104" y="63374"/>
                </a:lnTo>
                <a:lnTo>
                  <a:pt x="251183" y="62746"/>
                </a:lnTo>
                <a:lnTo>
                  <a:pt x="247864" y="62819"/>
                </a:lnTo>
                <a:lnTo>
                  <a:pt x="240911" y="59238"/>
                </a:lnTo>
                <a:lnTo>
                  <a:pt x="240304" y="54296"/>
                </a:lnTo>
                <a:lnTo>
                  <a:pt x="244859" y="45940"/>
                </a:lnTo>
                <a:lnTo>
                  <a:pt x="253539" y="34223"/>
                </a:lnTo>
                <a:lnTo>
                  <a:pt x="256774" y="29501"/>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12" name="object 12"/>
          <p:cNvSpPr/>
          <p:nvPr/>
        </p:nvSpPr>
        <p:spPr>
          <a:xfrm>
            <a:off x="1289050" y="5598605"/>
            <a:ext cx="274955" cy="481965"/>
          </a:xfrm>
          <a:custGeom>
            <a:avLst/>
            <a:gdLst/>
            <a:ahLst/>
            <a:cxnLst/>
            <a:rect l="l" t="t" r="r" b="b"/>
            <a:pathLst>
              <a:path w="274955" h="481964">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13" name="object 13"/>
          <p:cNvSpPr txBox="1"/>
          <p:nvPr/>
        </p:nvSpPr>
        <p:spPr>
          <a:xfrm>
            <a:off x="2195899" y="6934819"/>
            <a:ext cx="6201410" cy="869918"/>
          </a:xfrm>
          <a:prstGeom prst="rect">
            <a:avLst/>
          </a:prstGeom>
        </p:spPr>
        <p:txBody>
          <a:bodyPr vert="horz" wrap="square" lIns="0" tIns="11430" rIns="0" bIns="0" rtlCol="0">
            <a:spAutoFit/>
          </a:bodyPr>
          <a:lstStyle/>
          <a:p>
            <a:pPr marL="864869" marR="5080" indent="-852805">
              <a:lnSpc>
                <a:spcPct val="101299"/>
              </a:lnSpc>
              <a:spcBef>
                <a:spcPts val="90"/>
              </a:spcBef>
            </a:pPr>
            <a:r>
              <a:rPr lang="en-US" sz="2850" b="1" spc="45" dirty="0">
                <a:solidFill>
                  <a:srgbClr val="D52A26"/>
                </a:solidFill>
                <a:latin typeface="Arial"/>
                <a:cs typeface="Arial"/>
              </a:rPr>
              <a:t>“For the companies, it has been a WIN-WIN experience.”</a:t>
            </a:r>
            <a:endParaRPr sz="2850" dirty="0">
              <a:latin typeface="Arial"/>
              <a:cs typeface="Arial"/>
            </a:endParaRPr>
          </a:p>
        </p:txBody>
      </p:sp>
      <p:pic>
        <p:nvPicPr>
          <p:cNvPr id="14" name="object 14"/>
          <p:cNvPicPr/>
          <p:nvPr/>
        </p:nvPicPr>
        <p:blipFill>
          <a:blip r:embed="rId4" cstate="print"/>
          <a:stretch>
            <a:fillRect/>
          </a:stretch>
        </p:blipFill>
        <p:spPr>
          <a:xfrm>
            <a:off x="1918521" y="8042842"/>
            <a:ext cx="6858303" cy="2629722"/>
          </a:xfrm>
          <a:prstGeom prst="rect">
            <a:avLst/>
          </a:prstGeom>
        </p:spPr>
      </p:pic>
      <p:sp>
        <p:nvSpPr>
          <p:cNvPr id="15" name="object 15"/>
          <p:cNvSpPr txBox="1"/>
          <p:nvPr/>
        </p:nvSpPr>
        <p:spPr>
          <a:xfrm>
            <a:off x="1823330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FFFFFF"/>
                </a:solidFill>
                <a:latin typeface="Arial"/>
                <a:cs typeface="Arial"/>
              </a:rPr>
              <a:t>06</a:t>
            </a:r>
            <a:endParaRPr sz="10600" dirty="0">
              <a:latin typeface="Arial"/>
              <a:cs typeface="Arial"/>
            </a:endParaRPr>
          </a:p>
        </p:txBody>
      </p:sp>
      <p:sp>
        <p:nvSpPr>
          <p:cNvPr id="18" name="object 6">
            <a:extLst>
              <a:ext uri="{FF2B5EF4-FFF2-40B4-BE49-F238E27FC236}">
                <a16:creationId xmlns:a16="http://schemas.microsoft.com/office/drawing/2014/main" id="{82C2C69E-A594-C129-8EF7-7EE36FCB42DB}"/>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6. Effectiveness and impact. </a:t>
            </a:r>
            <a:r>
              <a:rPr lang="en-GB" sz="4800" spc="-20" dirty="0">
                <a:solidFill>
                  <a:srgbClr val="9B9B9B"/>
                </a:solidFill>
              </a:rPr>
              <a:t>Data evaluated from the 2020 </a:t>
            </a:r>
            <a:r>
              <a:rPr lang="en-GB" sz="4800" spc="-20" dirty="0" err="1">
                <a:solidFill>
                  <a:srgbClr val="9B9B9B"/>
                </a:solidFill>
              </a:rPr>
              <a:t>Gazte</a:t>
            </a:r>
            <a:r>
              <a:rPr lang="en-GB" sz="4800" spc="-20" dirty="0">
                <a:solidFill>
                  <a:srgbClr val="9B9B9B"/>
                </a:solidFill>
              </a:rPr>
              <a:t> On programme.</a:t>
            </a:r>
            <a:endParaRPr lang="es-ES" sz="4800" spc="-20" dirty="0">
              <a:solidFill>
                <a:srgbClr val="9B9B9B"/>
              </a:solidFill>
            </a:endParaRPr>
          </a:p>
        </p:txBody>
      </p:sp>
      <p:sp>
        <p:nvSpPr>
          <p:cNvPr id="19" name="CuadroTexto 18">
            <a:extLst>
              <a:ext uri="{FF2B5EF4-FFF2-40B4-BE49-F238E27FC236}">
                <a16:creationId xmlns:a16="http://schemas.microsoft.com/office/drawing/2014/main" id="{2103CDAB-06E1-7AB3-1AF3-800D41245EA7}"/>
              </a:ext>
            </a:extLst>
          </p:cNvPr>
          <p:cNvSpPr txBox="1"/>
          <p:nvPr/>
        </p:nvSpPr>
        <p:spPr>
          <a:xfrm>
            <a:off x="964198" y="1981468"/>
            <a:ext cx="9472559"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II. COMPANIES</a:t>
            </a:r>
            <a:endParaRPr lang="es-ES" sz="2800" dirty="0">
              <a:solidFill>
                <a:schemeClr val="accent5">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1823330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FFFFFF"/>
                </a:solidFill>
                <a:latin typeface="Arial"/>
                <a:cs typeface="Arial"/>
              </a:rPr>
              <a:t>06</a:t>
            </a:r>
            <a:endParaRPr sz="10600" dirty="0">
              <a:latin typeface="Arial"/>
              <a:cs typeface="Arial"/>
            </a:endParaRPr>
          </a:p>
        </p:txBody>
      </p:sp>
      <p:sp>
        <p:nvSpPr>
          <p:cNvPr id="18" name="object 6">
            <a:extLst>
              <a:ext uri="{FF2B5EF4-FFF2-40B4-BE49-F238E27FC236}">
                <a16:creationId xmlns:a16="http://schemas.microsoft.com/office/drawing/2014/main" id="{82C2C69E-A594-C129-8EF7-7EE36FCB42DB}"/>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7. </a:t>
            </a:r>
            <a:r>
              <a:rPr lang="en-US" sz="4800" spc="-30" dirty="0">
                <a:latin typeface="Tahoma"/>
                <a:cs typeface="Tahoma"/>
              </a:rPr>
              <a:t>Approach to the impact on the 2021-2024 calls</a:t>
            </a:r>
            <a:endParaRPr lang="es-ES" sz="4800" spc="-20" dirty="0">
              <a:solidFill>
                <a:srgbClr val="9B9B9B"/>
              </a:solidFill>
            </a:endParaRPr>
          </a:p>
        </p:txBody>
      </p:sp>
      <p:sp>
        <p:nvSpPr>
          <p:cNvPr id="19" name="CuadroTexto 18">
            <a:extLst>
              <a:ext uri="{FF2B5EF4-FFF2-40B4-BE49-F238E27FC236}">
                <a16:creationId xmlns:a16="http://schemas.microsoft.com/office/drawing/2014/main" id="{2103CDAB-06E1-7AB3-1AF3-800D41245EA7}"/>
              </a:ext>
            </a:extLst>
          </p:cNvPr>
          <p:cNvSpPr txBox="1"/>
          <p:nvPr/>
        </p:nvSpPr>
        <p:spPr>
          <a:xfrm>
            <a:off x="964198" y="1981468"/>
            <a:ext cx="9472559"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LABOUR MARKET INTEGRATION RATE </a:t>
            </a:r>
            <a:endParaRPr lang="es-ES" sz="2800" dirty="0">
              <a:solidFill>
                <a:schemeClr val="accent5">
                  <a:lumMod val="50000"/>
                </a:schemeClr>
              </a:solidFill>
              <a:effectLst>
                <a:outerShdw blurRad="38100" dist="38100" dir="2700000" algn="tl">
                  <a:srgbClr val="000000">
                    <a:alpha val="43137"/>
                  </a:srgbClr>
                </a:outerShdw>
              </a:effectLst>
            </a:endParaRPr>
          </a:p>
        </p:txBody>
      </p:sp>
      <p:graphicFrame>
        <p:nvGraphicFramePr>
          <p:cNvPr id="21" name="Tabla 20">
            <a:extLst>
              <a:ext uri="{FF2B5EF4-FFF2-40B4-BE49-F238E27FC236}">
                <a16:creationId xmlns:a16="http://schemas.microsoft.com/office/drawing/2014/main" id="{CFB47CDD-9DC0-4F71-CCF2-04D8A6F6CE88}"/>
              </a:ext>
            </a:extLst>
          </p:cNvPr>
          <p:cNvGraphicFramePr>
            <a:graphicFrameLocks noGrp="1"/>
          </p:cNvGraphicFramePr>
          <p:nvPr>
            <p:extLst>
              <p:ext uri="{D42A27DB-BD31-4B8C-83A1-F6EECF244321}">
                <p14:modId xmlns:p14="http://schemas.microsoft.com/office/powerpoint/2010/main" val="1801997959"/>
              </p:ext>
            </p:extLst>
          </p:nvPr>
        </p:nvGraphicFramePr>
        <p:xfrm>
          <a:off x="1232031" y="3063875"/>
          <a:ext cx="9906000" cy="4286250"/>
        </p:xfrm>
        <a:graphic>
          <a:graphicData uri="http://schemas.openxmlformats.org/drawingml/2006/table">
            <a:tbl>
              <a:tblPr firstRow="1" bandRow="1">
                <a:tableStyleId>{9DCAF9ED-07DC-4A11-8D7F-57B35C25682E}</a:tableStyleId>
              </a:tblPr>
              <a:tblGrid>
                <a:gridCol w="2057400">
                  <a:extLst>
                    <a:ext uri="{9D8B030D-6E8A-4147-A177-3AD203B41FA5}">
                      <a16:colId xmlns:a16="http://schemas.microsoft.com/office/drawing/2014/main" val="1798816370"/>
                    </a:ext>
                  </a:extLst>
                </a:gridCol>
                <a:gridCol w="2057400">
                  <a:extLst>
                    <a:ext uri="{9D8B030D-6E8A-4147-A177-3AD203B41FA5}">
                      <a16:colId xmlns:a16="http://schemas.microsoft.com/office/drawing/2014/main" val="2413011977"/>
                    </a:ext>
                  </a:extLst>
                </a:gridCol>
                <a:gridCol w="3048000">
                  <a:extLst>
                    <a:ext uri="{9D8B030D-6E8A-4147-A177-3AD203B41FA5}">
                      <a16:colId xmlns:a16="http://schemas.microsoft.com/office/drawing/2014/main" val="1237810984"/>
                    </a:ext>
                  </a:extLst>
                </a:gridCol>
                <a:gridCol w="2743200">
                  <a:extLst>
                    <a:ext uri="{9D8B030D-6E8A-4147-A177-3AD203B41FA5}">
                      <a16:colId xmlns:a16="http://schemas.microsoft.com/office/drawing/2014/main" val="521532641"/>
                    </a:ext>
                  </a:extLst>
                </a:gridCol>
              </a:tblGrid>
              <a:tr h="857250">
                <a:tc>
                  <a:txBody>
                    <a:bodyPr/>
                    <a:lstStyle/>
                    <a:p>
                      <a:r>
                        <a:rPr lang="en-US" sz="2400" dirty="0"/>
                        <a:t>YEAR OF THE GAZTE ON</a:t>
                      </a:r>
                      <a:endParaRPr lang="es-ES" sz="2400" dirty="0"/>
                    </a:p>
                  </a:txBody>
                  <a:tcPr/>
                </a:tc>
                <a:tc>
                  <a:txBody>
                    <a:bodyPr/>
                    <a:lstStyle/>
                    <a:p>
                      <a:r>
                        <a:rPr lang="es-ES" sz="2400" dirty="0"/>
                        <a:t>YOUNG PARTICIPANTS</a:t>
                      </a:r>
                    </a:p>
                  </a:txBody>
                  <a:tcPr/>
                </a:tc>
                <a:tc>
                  <a:txBody>
                    <a:bodyPr/>
                    <a:lstStyle/>
                    <a:p>
                      <a:r>
                        <a:rPr lang="en-US" sz="2400" dirty="0"/>
                        <a:t>PARTICIPANTS WHO HAVE GOT A JOB</a:t>
                      </a:r>
                      <a:endParaRPr lang="es-ES" sz="2400"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b="1" dirty="0">
                          <a:solidFill>
                            <a:schemeClr val="lt1"/>
                          </a:solidFill>
                          <a:latin typeface="+mn-lt"/>
                          <a:ea typeface="+mn-ea"/>
                          <a:cs typeface="+mn-cs"/>
                        </a:rPr>
                        <a:t>LABOUR MARKET INTEGRATION RATE </a:t>
                      </a:r>
                      <a:endParaRPr lang="es-ES" sz="2400" b="1" dirty="0">
                        <a:solidFill>
                          <a:schemeClr val="lt1"/>
                        </a:solidFill>
                        <a:latin typeface="+mn-lt"/>
                        <a:ea typeface="+mn-ea"/>
                        <a:cs typeface="+mn-cs"/>
                      </a:endParaRPr>
                    </a:p>
                  </a:txBody>
                  <a:tcPr/>
                </a:tc>
                <a:extLst>
                  <a:ext uri="{0D108BD9-81ED-4DB2-BD59-A6C34878D82A}">
                    <a16:rowId xmlns:a16="http://schemas.microsoft.com/office/drawing/2014/main" val="2313598233"/>
                  </a:ext>
                </a:extLst>
              </a:tr>
              <a:tr h="857250">
                <a:tc>
                  <a:txBody>
                    <a:bodyPr/>
                    <a:lstStyle/>
                    <a:p>
                      <a:pPr marL="0"/>
                      <a:r>
                        <a:rPr lang="es-ES" sz="2800" b="1" dirty="0">
                          <a:solidFill>
                            <a:schemeClr val="dk1"/>
                          </a:solidFill>
                          <a:latin typeface="+mn-lt"/>
                          <a:ea typeface="+mn-ea"/>
                          <a:cs typeface="+mn-cs"/>
                        </a:rPr>
                        <a:t>2020</a:t>
                      </a:r>
                    </a:p>
                  </a:txBody>
                  <a:tcPr anchor="ctr"/>
                </a:tc>
                <a:tc>
                  <a:txBody>
                    <a:bodyPr/>
                    <a:lstStyle/>
                    <a:p>
                      <a:pPr marL="0" algn="ctr"/>
                      <a:r>
                        <a:rPr lang="es-ES" sz="2800" b="1" dirty="0">
                          <a:solidFill>
                            <a:schemeClr val="dk1"/>
                          </a:solidFill>
                          <a:latin typeface="+mn-lt"/>
                          <a:ea typeface="+mn-ea"/>
                          <a:cs typeface="+mn-cs"/>
                        </a:rPr>
                        <a:t>130</a:t>
                      </a:r>
                    </a:p>
                  </a:txBody>
                  <a:tcPr anchor="ctr"/>
                </a:tc>
                <a:tc>
                  <a:txBody>
                    <a:bodyPr/>
                    <a:lstStyle/>
                    <a:p>
                      <a:pPr marL="0" algn="ctr"/>
                      <a:r>
                        <a:rPr lang="es-ES" sz="2800" b="1" dirty="0">
                          <a:solidFill>
                            <a:schemeClr val="dk1"/>
                          </a:solidFill>
                          <a:latin typeface="+mn-lt"/>
                          <a:ea typeface="+mn-ea"/>
                          <a:cs typeface="+mn-cs"/>
                        </a:rPr>
                        <a:t>110</a:t>
                      </a:r>
                    </a:p>
                  </a:txBody>
                  <a:tcPr anchor="ctr"/>
                </a:tc>
                <a:tc>
                  <a:txBody>
                    <a:bodyPr/>
                    <a:lstStyle/>
                    <a:p>
                      <a:pPr marL="0" algn="ctr"/>
                      <a:r>
                        <a:rPr lang="es-ES" sz="2800" b="1" dirty="0">
                          <a:solidFill>
                            <a:schemeClr val="dk1"/>
                          </a:solidFill>
                          <a:latin typeface="+mn-lt"/>
                          <a:ea typeface="+mn-ea"/>
                          <a:cs typeface="+mn-cs"/>
                        </a:rPr>
                        <a:t>85%</a:t>
                      </a:r>
                    </a:p>
                  </a:txBody>
                  <a:tcPr anchor="ctr"/>
                </a:tc>
                <a:extLst>
                  <a:ext uri="{0D108BD9-81ED-4DB2-BD59-A6C34878D82A}">
                    <a16:rowId xmlns:a16="http://schemas.microsoft.com/office/drawing/2014/main" val="1070951002"/>
                  </a:ext>
                </a:extLst>
              </a:tr>
              <a:tr h="857250">
                <a:tc>
                  <a:txBody>
                    <a:bodyPr/>
                    <a:lstStyle/>
                    <a:p>
                      <a:pPr marL="0"/>
                      <a:r>
                        <a:rPr lang="es-ES" sz="2800" b="1" dirty="0">
                          <a:solidFill>
                            <a:schemeClr val="dk1"/>
                          </a:solidFill>
                          <a:latin typeface="+mn-lt"/>
                          <a:ea typeface="+mn-ea"/>
                          <a:cs typeface="+mn-cs"/>
                        </a:rPr>
                        <a:t>2021</a:t>
                      </a:r>
                    </a:p>
                  </a:txBody>
                  <a:tcPr anchor="ctr"/>
                </a:tc>
                <a:tc>
                  <a:txBody>
                    <a:bodyPr/>
                    <a:lstStyle/>
                    <a:p>
                      <a:pPr marL="0" algn="ctr"/>
                      <a:r>
                        <a:rPr lang="es-ES" sz="2800" b="1" dirty="0">
                          <a:solidFill>
                            <a:schemeClr val="dk1"/>
                          </a:solidFill>
                          <a:latin typeface="+mn-lt"/>
                          <a:ea typeface="+mn-ea"/>
                          <a:cs typeface="+mn-cs"/>
                        </a:rPr>
                        <a:t>124</a:t>
                      </a:r>
                    </a:p>
                  </a:txBody>
                  <a:tcPr anchor="ctr"/>
                </a:tc>
                <a:tc>
                  <a:txBody>
                    <a:bodyPr/>
                    <a:lstStyle/>
                    <a:p>
                      <a:pPr marL="0" algn="ctr"/>
                      <a:r>
                        <a:rPr lang="es-ES" sz="2800" b="1" dirty="0">
                          <a:solidFill>
                            <a:schemeClr val="dk1"/>
                          </a:solidFill>
                          <a:latin typeface="+mn-lt"/>
                          <a:ea typeface="+mn-ea"/>
                          <a:cs typeface="+mn-cs"/>
                        </a:rPr>
                        <a:t>93</a:t>
                      </a:r>
                    </a:p>
                  </a:txBody>
                  <a:tcPr anchor="ctr"/>
                </a:tc>
                <a:tc>
                  <a:txBody>
                    <a:bodyPr/>
                    <a:lstStyle/>
                    <a:p>
                      <a:pPr marL="0" algn="ctr"/>
                      <a:r>
                        <a:rPr lang="es-ES" sz="2800" b="1" dirty="0">
                          <a:solidFill>
                            <a:schemeClr val="dk1"/>
                          </a:solidFill>
                          <a:latin typeface="+mn-lt"/>
                          <a:ea typeface="+mn-ea"/>
                          <a:cs typeface="+mn-cs"/>
                        </a:rPr>
                        <a:t>75%</a:t>
                      </a:r>
                    </a:p>
                  </a:txBody>
                  <a:tcPr anchor="ctr"/>
                </a:tc>
                <a:extLst>
                  <a:ext uri="{0D108BD9-81ED-4DB2-BD59-A6C34878D82A}">
                    <a16:rowId xmlns:a16="http://schemas.microsoft.com/office/drawing/2014/main" val="384639205"/>
                  </a:ext>
                </a:extLst>
              </a:tr>
              <a:tr h="857250">
                <a:tc>
                  <a:txBody>
                    <a:bodyPr/>
                    <a:lstStyle/>
                    <a:p>
                      <a:pPr marL="0"/>
                      <a:r>
                        <a:rPr lang="es-ES" sz="2800" b="1" dirty="0">
                          <a:solidFill>
                            <a:schemeClr val="dk1"/>
                          </a:solidFill>
                          <a:latin typeface="+mn-lt"/>
                          <a:ea typeface="+mn-ea"/>
                          <a:cs typeface="+mn-cs"/>
                        </a:rPr>
                        <a:t>2022</a:t>
                      </a:r>
                    </a:p>
                  </a:txBody>
                  <a:tcPr anchor="ctr"/>
                </a:tc>
                <a:tc>
                  <a:txBody>
                    <a:bodyPr/>
                    <a:lstStyle/>
                    <a:p>
                      <a:pPr marL="0" algn="ctr"/>
                      <a:r>
                        <a:rPr lang="es-ES" sz="2800" b="1" dirty="0">
                          <a:solidFill>
                            <a:schemeClr val="dk1"/>
                          </a:solidFill>
                          <a:latin typeface="+mn-lt"/>
                          <a:ea typeface="+mn-ea"/>
                          <a:cs typeface="+mn-cs"/>
                        </a:rPr>
                        <a:t>119</a:t>
                      </a:r>
                    </a:p>
                  </a:txBody>
                  <a:tcPr anchor="ctr"/>
                </a:tc>
                <a:tc>
                  <a:txBody>
                    <a:bodyPr/>
                    <a:lstStyle/>
                    <a:p>
                      <a:pPr marL="0" algn="ctr"/>
                      <a:r>
                        <a:rPr lang="es-ES" sz="2800" b="1" dirty="0">
                          <a:solidFill>
                            <a:schemeClr val="dk1"/>
                          </a:solidFill>
                          <a:latin typeface="+mn-lt"/>
                          <a:ea typeface="+mn-ea"/>
                          <a:cs typeface="+mn-cs"/>
                        </a:rPr>
                        <a:t>86</a:t>
                      </a:r>
                    </a:p>
                  </a:txBody>
                  <a:tcPr anchor="ctr"/>
                </a:tc>
                <a:tc>
                  <a:txBody>
                    <a:bodyPr/>
                    <a:lstStyle/>
                    <a:p>
                      <a:pPr marL="0" algn="ctr"/>
                      <a:r>
                        <a:rPr lang="es-ES" sz="2800" b="1" dirty="0">
                          <a:solidFill>
                            <a:schemeClr val="dk1"/>
                          </a:solidFill>
                          <a:latin typeface="+mn-lt"/>
                          <a:ea typeface="+mn-ea"/>
                          <a:cs typeface="+mn-cs"/>
                        </a:rPr>
                        <a:t>72%</a:t>
                      </a:r>
                    </a:p>
                  </a:txBody>
                  <a:tcPr anchor="ctr"/>
                </a:tc>
                <a:extLst>
                  <a:ext uri="{0D108BD9-81ED-4DB2-BD59-A6C34878D82A}">
                    <a16:rowId xmlns:a16="http://schemas.microsoft.com/office/drawing/2014/main" val="1751492576"/>
                  </a:ext>
                </a:extLst>
              </a:tr>
              <a:tr h="857250">
                <a:tc>
                  <a:txBody>
                    <a:bodyPr/>
                    <a:lstStyle/>
                    <a:p>
                      <a:pPr marL="0"/>
                      <a:r>
                        <a:rPr lang="es-ES" sz="2800" b="1" dirty="0">
                          <a:solidFill>
                            <a:srgbClr val="C00000"/>
                          </a:solidFill>
                          <a:latin typeface="+mn-lt"/>
                          <a:ea typeface="+mn-ea"/>
                          <a:cs typeface="+mn-cs"/>
                        </a:rPr>
                        <a:t>2023 (*)</a:t>
                      </a:r>
                    </a:p>
                  </a:txBody>
                  <a:tcPr anchor="ctr"/>
                </a:tc>
                <a:tc>
                  <a:txBody>
                    <a:bodyPr/>
                    <a:lstStyle/>
                    <a:p>
                      <a:pPr marL="0" algn="ctr"/>
                      <a:r>
                        <a:rPr lang="es-ES" sz="2800" b="1" dirty="0">
                          <a:solidFill>
                            <a:srgbClr val="C00000"/>
                          </a:solidFill>
                          <a:latin typeface="+mn-lt"/>
                          <a:ea typeface="+mn-ea"/>
                          <a:cs typeface="+mn-cs"/>
                        </a:rPr>
                        <a:t>128</a:t>
                      </a:r>
                    </a:p>
                  </a:txBody>
                  <a:tcPr anchor="ctr"/>
                </a:tc>
                <a:tc>
                  <a:txBody>
                    <a:bodyPr/>
                    <a:lstStyle/>
                    <a:p>
                      <a:pPr marL="0" algn="ctr"/>
                      <a:r>
                        <a:rPr lang="es-ES" sz="2800" b="1" dirty="0">
                          <a:solidFill>
                            <a:srgbClr val="C00000"/>
                          </a:solidFill>
                          <a:latin typeface="+mn-lt"/>
                          <a:ea typeface="+mn-ea"/>
                          <a:cs typeface="+mn-cs"/>
                        </a:rPr>
                        <a:t>20</a:t>
                      </a:r>
                    </a:p>
                  </a:txBody>
                  <a:tcPr anchor="ctr"/>
                </a:tc>
                <a:tc>
                  <a:txBody>
                    <a:bodyPr/>
                    <a:lstStyle/>
                    <a:p>
                      <a:pPr marL="0" algn="ctr"/>
                      <a:r>
                        <a:rPr lang="es-ES" sz="2800" b="1" dirty="0">
                          <a:solidFill>
                            <a:srgbClr val="C00000"/>
                          </a:solidFill>
                          <a:latin typeface="+mn-lt"/>
                          <a:ea typeface="+mn-ea"/>
                          <a:cs typeface="+mn-cs"/>
                        </a:rPr>
                        <a:t>16%</a:t>
                      </a:r>
                    </a:p>
                  </a:txBody>
                  <a:tcPr anchor="ctr"/>
                </a:tc>
                <a:extLst>
                  <a:ext uri="{0D108BD9-81ED-4DB2-BD59-A6C34878D82A}">
                    <a16:rowId xmlns:a16="http://schemas.microsoft.com/office/drawing/2014/main" val="3126599842"/>
                  </a:ext>
                </a:extLst>
              </a:tr>
            </a:tbl>
          </a:graphicData>
        </a:graphic>
      </p:graphicFrame>
      <p:sp>
        <p:nvSpPr>
          <p:cNvPr id="22" name="CuadroTexto 21">
            <a:extLst>
              <a:ext uri="{FF2B5EF4-FFF2-40B4-BE49-F238E27FC236}">
                <a16:creationId xmlns:a16="http://schemas.microsoft.com/office/drawing/2014/main" id="{6DCB08A7-DC91-DA63-89D3-62F196A62337}"/>
              </a:ext>
            </a:extLst>
          </p:cNvPr>
          <p:cNvSpPr txBox="1"/>
          <p:nvPr/>
        </p:nvSpPr>
        <p:spPr>
          <a:xfrm>
            <a:off x="1248718" y="7627256"/>
            <a:ext cx="10117913" cy="923330"/>
          </a:xfrm>
          <a:prstGeom prst="rect">
            <a:avLst/>
          </a:prstGeom>
          <a:noFill/>
        </p:spPr>
        <p:txBody>
          <a:bodyPr wrap="square">
            <a:spAutoFit/>
          </a:bodyPr>
          <a:lstStyle/>
          <a:p>
            <a:r>
              <a:rPr lang="en-US" i="1" spc="20" dirty="0">
                <a:solidFill>
                  <a:srgbClr val="C00000"/>
                </a:solidFill>
                <a:latin typeface="Arial"/>
                <a:cs typeface="Arial"/>
              </a:rPr>
              <a:t>(*) THE DATA CORRESPONDING TO THE YEAR 2023 ARE PROVISIONAL, SINCE THE CALL IS STILL IN PROGRESS AND THE YOUNG PARTICIPANTS ARE STILL BEING TRAINED</a:t>
            </a:r>
            <a:endParaRPr lang="es-ES" i="1" dirty="0">
              <a:solidFill>
                <a:srgbClr val="C00000"/>
              </a:solidFill>
            </a:endParaRPr>
          </a:p>
        </p:txBody>
      </p:sp>
      <p:sp>
        <p:nvSpPr>
          <p:cNvPr id="23" name="CuadroTexto 22">
            <a:extLst>
              <a:ext uri="{FF2B5EF4-FFF2-40B4-BE49-F238E27FC236}">
                <a16:creationId xmlns:a16="http://schemas.microsoft.com/office/drawing/2014/main" id="{32988FE5-E366-24DC-44B9-AFFA128F88BE}"/>
              </a:ext>
            </a:extLst>
          </p:cNvPr>
          <p:cNvSpPr txBox="1"/>
          <p:nvPr/>
        </p:nvSpPr>
        <p:spPr>
          <a:xfrm>
            <a:off x="12642850" y="1806512"/>
            <a:ext cx="7620000" cy="954107"/>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ECONOMIC SECTORS FOR PROFESSIONAL TRAINING</a:t>
            </a:r>
            <a:endParaRPr lang="es-ES" sz="2800" dirty="0">
              <a:solidFill>
                <a:schemeClr val="accent5">
                  <a:lumMod val="50000"/>
                </a:schemeClr>
              </a:solidFill>
              <a:effectLst>
                <a:outerShdw blurRad="38100" dist="38100" dir="2700000" algn="tl">
                  <a:srgbClr val="000000">
                    <a:alpha val="43137"/>
                  </a:srgbClr>
                </a:outerShdw>
              </a:effectLst>
            </a:endParaRPr>
          </a:p>
        </p:txBody>
      </p:sp>
      <p:sp>
        <p:nvSpPr>
          <p:cNvPr id="24" name="Rectangle 1">
            <a:extLst>
              <a:ext uri="{FF2B5EF4-FFF2-40B4-BE49-F238E27FC236}">
                <a16:creationId xmlns:a16="http://schemas.microsoft.com/office/drawing/2014/main" id="{FB5C140E-41B6-ED9A-1A10-9EC7DB85ADFC}"/>
              </a:ext>
            </a:extLst>
          </p:cNvPr>
          <p:cNvSpPr>
            <a:spLocks noChangeArrowheads="1"/>
          </p:cNvSpPr>
          <p:nvPr/>
        </p:nvSpPr>
        <p:spPr bwMode="auto">
          <a:xfrm>
            <a:off x="12644120" y="2858849"/>
            <a:ext cx="6545190" cy="7249562"/>
          </a:xfrm>
          <a:prstGeom prst="rect">
            <a:avLst/>
          </a:prstGeom>
          <a:solidFill>
            <a:schemeClr val="bg1"/>
          </a:solidFill>
          <a:ln>
            <a:noFill/>
          </a:ln>
          <a:effectLst/>
        </p:spPr>
        <p:txBody>
          <a:bodyPr vert="horz" wrap="none" lIns="0" tIns="-20631" rIns="0" bIns="-20631"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CARPENTRY</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COOK </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ELECTRICITY</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FOOD INDUSTRY</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TREATMENT SUPERFICIAL HW </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PROJECT MARITIME FISHING</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MAINT. INDUSTRIAL</a:t>
            </a:r>
          </a:p>
          <a:p>
            <a:pPr marL="0" marR="0" lvl="0" indent="0" algn="l" defTabSz="914400" rtl="0" eaLnBrk="0" fontAlgn="base" latinLnBrk="0" hangingPunct="0">
              <a:lnSpc>
                <a:spcPct val="150000"/>
              </a:lnSpc>
              <a:spcBef>
                <a:spcPct val="0"/>
              </a:spcBef>
              <a:spcAft>
                <a:spcPct val="0"/>
              </a:spcAft>
              <a:buClrTx/>
              <a:buSzTx/>
              <a:buFontTx/>
              <a:buNone/>
              <a:tabLst/>
            </a:pPr>
            <a:r>
              <a:rPr kumimoji="0" lang="es-ES" altLang="es-ES" sz="4000" b="1" i="0" u="none" strike="noStrike" cap="none" normalizeH="0" baseline="0" dirty="0">
                <a:ln>
                  <a:noFill/>
                </a:ln>
                <a:solidFill>
                  <a:srgbClr val="C00000"/>
                </a:solidFill>
                <a:effectLst>
                  <a:outerShdw blurRad="38100" dist="38100" dir="2700000" algn="tl">
                    <a:srgbClr val="000000">
                      <a:alpha val="43137"/>
                    </a:srgbClr>
                  </a:outerShdw>
                </a:effectLst>
                <a:latin typeface="inherit"/>
              </a:rPr>
              <a:t>MAINT. HOUSING</a:t>
            </a:r>
            <a:r>
              <a:rPr kumimoji="0" lang="es-ES" altLang="es-ES" sz="2400" b="1" i="0" u="none" strike="noStrike" cap="none" normalizeH="0" baseline="0" dirty="0">
                <a:ln>
                  <a:noFill/>
                </a:ln>
                <a:solidFill>
                  <a:srgbClr val="C00000"/>
                </a:solidFill>
                <a:effectLst>
                  <a:outerShdw blurRad="38100" dist="38100" dir="2700000" algn="tl">
                    <a:srgbClr val="000000">
                      <a:alpha val="43137"/>
                    </a:srgbClr>
                  </a:outerShdw>
                </a:effectLst>
              </a:rPr>
              <a:t> </a:t>
            </a:r>
            <a:endParaRPr kumimoji="0" lang="es-ES" altLang="es-ES" sz="3600" b="1" i="0" u="none" strike="noStrike" cap="none" normalizeH="0" baseline="0" dirty="0">
              <a:ln>
                <a:noFill/>
              </a:ln>
              <a:solidFill>
                <a:srgbClr val="C00000"/>
              </a:solidFill>
              <a:effectLst>
                <a:outerShdw blurRad="38100" dist="38100" dir="2700000" algn="tl">
                  <a:srgbClr val="000000">
                    <a:alpha val="43137"/>
                  </a:srgbClr>
                </a:outerShdw>
              </a:effectLst>
              <a:latin typeface="Arial" panose="020B0604020202020204" pitchFamily="34" charset="0"/>
            </a:endParaRPr>
          </a:p>
        </p:txBody>
      </p:sp>
      <p:sp>
        <p:nvSpPr>
          <p:cNvPr id="25" name="object 2">
            <a:extLst>
              <a:ext uri="{FF2B5EF4-FFF2-40B4-BE49-F238E27FC236}">
                <a16:creationId xmlns:a16="http://schemas.microsoft.com/office/drawing/2014/main" id="{29D76A1D-AAA6-D343-E201-88CD808E1285}"/>
              </a:ext>
            </a:extLst>
          </p:cNvPr>
          <p:cNvSpPr txBox="1"/>
          <p:nvPr/>
        </p:nvSpPr>
        <p:spPr>
          <a:xfrm>
            <a:off x="1827525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07</a:t>
            </a:r>
            <a:endParaRPr sz="10600" dirty="0">
              <a:latin typeface="Arial"/>
              <a:cs typeface="Arial"/>
            </a:endParaRPr>
          </a:p>
        </p:txBody>
      </p:sp>
    </p:spTree>
    <p:extLst>
      <p:ext uri="{BB962C8B-B14F-4D97-AF65-F5344CB8AC3E}">
        <p14:creationId xmlns:p14="http://schemas.microsoft.com/office/powerpoint/2010/main" val="4006896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3">
            <a:extLst>
              <a:ext uri="{FF2B5EF4-FFF2-40B4-BE49-F238E27FC236}">
                <a16:creationId xmlns:a16="http://schemas.microsoft.com/office/drawing/2014/main" id="{9244E700-A531-316B-318C-D7E2660EFAA7}"/>
              </a:ext>
            </a:extLst>
          </p:cNvPr>
          <p:cNvPicPr>
            <a:picLocks noChangeAspect="1"/>
          </p:cNvPicPr>
          <p:nvPr/>
        </p:nvPicPr>
        <p:blipFill>
          <a:blip r:embed="rId2">
            <a:lum bright="70000" contrast="-70000"/>
          </a:blip>
          <a:stretch>
            <a:fillRect/>
          </a:stretch>
        </p:blipFill>
        <p:spPr>
          <a:xfrm>
            <a:off x="5777483" y="3007899"/>
            <a:ext cx="10883700" cy="5083903"/>
          </a:xfrm>
          <a:prstGeom prst="rect">
            <a:avLst/>
          </a:prstGeom>
          <a:noFill/>
          <a:ln cap="flat">
            <a:noFill/>
          </a:ln>
        </p:spPr>
      </p:pic>
      <p:pic>
        <p:nvPicPr>
          <p:cNvPr id="5" name="Imagen 16">
            <a:extLst>
              <a:ext uri="{FF2B5EF4-FFF2-40B4-BE49-F238E27FC236}">
                <a16:creationId xmlns:a16="http://schemas.microsoft.com/office/drawing/2014/main" id="{BD296359-D49F-31B2-AFE3-AE5688A2E413}"/>
              </a:ext>
            </a:extLst>
          </p:cNvPr>
          <p:cNvPicPr>
            <a:picLocks noChangeAspect="1"/>
          </p:cNvPicPr>
          <p:nvPr/>
        </p:nvPicPr>
        <p:blipFill>
          <a:blip r:embed="rId3"/>
          <a:stretch>
            <a:fillRect/>
          </a:stretch>
        </p:blipFill>
        <p:spPr>
          <a:xfrm>
            <a:off x="1884762" y="397"/>
            <a:ext cx="4267140" cy="11308556"/>
          </a:xfrm>
          <a:prstGeom prst="rect">
            <a:avLst/>
          </a:prstGeom>
          <a:noFill/>
          <a:ln cap="flat">
            <a:noFill/>
          </a:ln>
        </p:spPr>
      </p:pic>
      <p:sp>
        <p:nvSpPr>
          <p:cNvPr id="6" name="CuadroTexto 18">
            <a:extLst>
              <a:ext uri="{FF2B5EF4-FFF2-40B4-BE49-F238E27FC236}">
                <a16:creationId xmlns:a16="http://schemas.microsoft.com/office/drawing/2014/main" id="{0C33843F-48A3-DABD-7997-1F481EE125F3}"/>
              </a:ext>
            </a:extLst>
          </p:cNvPr>
          <p:cNvSpPr txBox="1"/>
          <p:nvPr/>
        </p:nvSpPr>
        <p:spPr>
          <a:xfrm>
            <a:off x="7532900" y="4016733"/>
            <a:ext cx="10686434" cy="3400578"/>
          </a:xfrm>
          <a:prstGeom prst="rect">
            <a:avLst/>
          </a:prstGeom>
          <a:noFill/>
          <a:ln cap="flat">
            <a:noFill/>
          </a:ln>
        </p:spPr>
        <p:txBody>
          <a:bodyPr vert="horz" wrap="square" lIns="150781" tIns="75390" rIns="150781" bIns="75390" anchor="t" anchorCtr="1" compatLnSpc="1">
            <a:spAutoFit/>
          </a:bodyPr>
          <a:lstStyle/>
          <a:p>
            <a:pPr algn="ctr">
              <a:defRPr sz="1800" b="0" i="0" u="none" strike="noStrike" kern="0" cap="none" spc="0" baseline="0">
                <a:solidFill>
                  <a:srgbClr val="000000"/>
                </a:solidFill>
                <a:uFillTx/>
              </a:defRPr>
            </a:pPr>
            <a:r>
              <a:rPr lang="en-US" sz="5277" b="1" dirty="0">
                <a:solidFill>
                  <a:srgbClr val="4D5156"/>
                </a:solidFill>
                <a:latin typeface="arial" pitchFamily="34"/>
              </a:rPr>
              <a:t>GOVERNANCE MODEL OF THE EMPLOYMENT PLAN IN BIZKAIA AND ITS GOVERNANCE</a:t>
            </a:r>
            <a:endParaRPr lang="es-ES" sz="3958" b="1" dirty="0">
              <a:solidFill>
                <a:srgbClr val="4D5156"/>
              </a:solidFill>
              <a:latin typeface="arial" pitchFamily="34"/>
            </a:endParaRPr>
          </a:p>
        </p:txBody>
      </p:sp>
      <p:pic>
        <p:nvPicPr>
          <p:cNvPr id="7" name="Imagen 7">
            <a:extLst>
              <a:ext uri="{FF2B5EF4-FFF2-40B4-BE49-F238E27FC236}">
                <a16:creationId xmlns:a16="http://schemas.microsoft.com/office/drawing/2014/main" id="{0185D8DB-E850-F227-A3CC-C81F1BEE6B4D}"/>
              </a:ext>
            </a:extLst>
          </p:cNvPr>
          <p:cNvPicPr>
            <a:picLocks noChangeAspect="1"/>
          </p:cNvPicPr>
          <p:nvPr/>
        </p:nvPicPr>
        <p:blipFill>
          <a:blip r:embed="rId4"/>
          <a:stretch>
            <a:fillRect/>
          </a:stretch>
        </p:blipFill>
        <p:spPr>
          <a:xfrm>
            <a:off x="6784894" y="8885953"/>
            <a:ext cx="3484376" cy="2423001"/>
          </a:xfrm>
          <a:prstGeom prst="rect">
            <a:avLst/>
          </a:prstGeom>
          <a:noFill/>
          <a:ln cap="flat">
            <a:noFill/>
          </a:ln>
        </p:spPr>
      </p:pic>
      <p:sp>
        <p:nvSpPr>
          <p:cNvPr id="8" name="CuadroTexto 7">
            <a:extLst>
              <a:ext uri="{FF2B5EF4-FFF2-40B4-BE49-F238E27FC236}">
                <a16:creationId xmlns:a16="http://schemas.microsoft.com/office/drawing/2014/main" id="{AEE22441-53C2-6665-A4ED-AF7745958C54}"/>
              </a:ext>
            </a:extLst>
          </p:cNvPr>
          <p:cNvSpPr txBox="1"/>
          <p:nvPr/>
        </p:nvSpPr>
        <p:spPr>
          <a:xfrm>
            <a:off x="6882446" y="796286"/>
            <a:ext cx="12430819" cy="3076933"/>
          </a:xfrm>
          <a:prstGeom prst="rect">
            <a:avLst/>
          </a:prstGeom>
          <a:noFill/>
        </p:spPr>
        <p:txBody>
          <a:bodyPr wrap="square">
            <a:spAutoFit/>
          </a:bodyPr>
          <a:lstStyle/>
          <a:p>
            <a:pPr algn="ctr">
              <a:lnSpc>
                <a:spcPct val="104000"/>
              </a:lnSpc>
              <a:spcAft>
                <a:spcPts val="800"/>
              </a:spcAft>
            </a:pPr>
            <a:r>
              <a:rPr lang="en-GB" sz="2968" b="1" spc="35" dirty="0">
                <a:latin typeface="Arial"/>
                <a:cs typeface="Arial"/>
              </a:rPr>
              <a:t>HOW TO TRANSFER INFORMATION AND KNOWLEDGE INTO POLICY MAKING</a:t>
            </a:r>
            <a:endParaRPr lang="es-ES" sz="2968" b="1" spc="35" dirty="0">
              <a:latin typeface="Arial"/>
              <a:cs typeface="Arial"/>
            </a:endParaRPr>
          </a:p>
          <a:p>
            <a:pPr algn="ctr">
              <a:lnSpc>
                <a:spcPct val="104000"/>
              </a:lnSpc>
              <a:spcAft>
                <a:spcPts val="800"/>
              </a:spcAft>
            </a:pPr>
            <a:r>
              <a:rPr lang="en-GB" sz="2968" b="1" spc="35" dirty="0">
                <a:latin typeface="Arial"/>
                <a:cs typeface="Arial"/>
              </a:rPr>
              <a:t> </a:t>
            </a:r>
            <a:endParaRPr lang="es-ES" sz="2968" b="1" spc="35" dirty="0">
              <a:latin typeface="Arial"/>
              <a:cs typeface="Arial"/>
            </a:endParaRPr>
          </a:p>
          <a:p>
            <a:pPr algn="ctr">
              <a:lnSpc>
                <a:spcPct val="104000"/>
              </a:lnSpc>
              <a:spcAft>
                <a:spcPts val="800"/>
              </a:spcAft>
            </a:pPr>
            <a:r>
              <a:rPr lang="en-GB" sz="2968" b="1" spc="35" dirty="0">
                <a:latin typeface="Arial"/>
                <a:cs typeface="Arial"/>
              </a:rPr>
              <a:t>WG 5: Transfer into Policy Making III: Changing Politics and Programmes</a:t>
            </a:r>
            <a:endParaRPr lang="es-ES" sz="2968" b="1" spc="35" dirty="0">
              <a:latin typeface="Arial"/>
              <a:cs typeface="Arial"/>
            </a:endParaRPr>
          </a:p>
          <a:p>
            <a:pPr algn="ctr">
              <a:lnSpc>
                <a:spcPct val="104000"/>
              </a:lnSpc>
              <a:spcAft>
                <a:spcPts val="800"/>
              </a:spcAft>
            </a:pPr>
            <a:r>
              <a:rPr lang="en-GB" sz="1979" b="1" dirty="0">
                <a:solidFill>
                  <a:srgbClr val="37557C"/>
                </a:solidFill>
                <a:latin typeface="Lato Light" panose="020F0502020204030203" pitchFamily="34" charset="0"/>
                <a:ea typeface="Calibri" panose="020F0502020204030204" pitchFamily="34" charset="0"/>
                <a:cs typeface="Inter-Bold"/>
              </a:rPr>
              <a:t> </a:t>
            </a:r>
            <a:endParaRPr lang="es-ES" sz="1979"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4" descr="Texto&#10;&#10;Descripción generada automáticamente">
            <a:extLst>
              <a:ext uri="{FF2B5EF4-FFF2-40B4-BE49-F238E27FC236}">
                <a16:creationId xmlns:a16="http://schemas.microsoft.com/office/drawing/2014/main" id="{712CD8E2-9A32-5054-2016-1568062BA859}"/>
              </a:ext>
            </a:extLst>
          </p:cNvPr>
          <p:cNvPicPr>
            <a:picLocks noChangeAspect="1"/>
          </p:cNvPicPr>
          <p:nvPr/>
        </p:nvPicPr>
        <p:blipFill>
          <a:blip r:embed="rId2"/>
          <a:stretch>
            <a:fillRect/>
          </a:stretch>
        </p:blipFill>
        <p:spPr>
          <a:xfrm>
            <a:off x="1884759" y="24331"/>
            <a:ext cx="16334575" cy="2348590"/>
          </a:xfrm>
          <a:prstGeom prst="rect">
            <a:avLst/>
          </a:prstGeom>
          <a:noFill/>
          <a:ln cap="flat">
            <a:noFill/>
          </a:ln>
        </p:spPr>
      </p:pic>
      <p:sp>
        <p:nvSpPr>
          <p:cNvPr id="6" name="CuadroTexto 55">
            <a:extLst>
              <a:ext uri="{FF2B5EF4-FFF2-40B4-BE49-F238E27FC236}">
                <a16:creationId xmlns:a16="http://schemas.microsoft.com/office/drawing/2014/main" id="{4ACFE567-7554-EDBB-2AAE-51B45FA21B1A}"/>
              </a:ext>
            </a:extLst>
          </p:cNvPr>
          <p:cNvSpPr txBox="1"/>
          <p:nvPr/>
        </p:nvSpPr>
        <p:spPr>
          <a:xfrm>
            <a:off x="23057889" y="10434275"/>
            <a:ext cx="728165" cy="456823"/>
          </a:xfrm>
          <a:prstGeom prst="rect">
            <a:avLst/>
          </a:prstGeom>
          <a:noFill/>
          <a:ln cap="flat">
            <a:noFill/>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s-ES" sz="1979" b="1">
                <a:solidFill>
                  <a:srgbClr val="000000"/>
                </a:solidFill>
                <a:latin typeface="Arial" pitchFamily="34"/>
                <a:cs typeface="Arial" pitchFamily="34"/>
              </a:rPr>
              <a:t>4</a:t>
            </a:r>
          </a:p>
        </p:txBody>
      </p:sp>
      <p:grpSp>
        <p:nvGrpSpPr>
          <p:cNvPr id="3" name="Grupo 2">
            <a:extLst>
              <a:ext uri="{FF2B5EF4-FFF2-40B4-BE49-F238E27FC236}">
                <a16:creationId xmlns:a16="http://schemas.microsoft.com/office/drawing/2014/main" id="{1362C2C4-11C5-1178-7C68-3FD36CC85ABF}"/>
              </a:ext>
            </a:extLst>
          </p:cNvPr>
          <p:cNvGrpSpPr/>
          <p:nvPr/>
        </p:nvGrpSpPr>
        <p:grpSpPr>
          <a:xfrm>
            <a:off x="1884763" y="4159165"/>
            <a:ext cx="16334575" cy="5759994"/>
            <a:chOff x="956553" y="2663729"/>
            <a:chExt cx="7992889" cy="3672596"/>
          </a:xfrm>
        </p:grpSpPr>
        <p:grpSp>
          <p:nvGrpSpPr>
            <p:cNvPr id="4" name="Group 6">
              <a:extLst>
                <a:ext uri="{FF2B5EF4-FFF2-40B4-BE49-F238E27FC236}">
                  <a16:creationId xmlns:a16="http://schemas.microsoft.com/office/drawing/2014/main" id="{371B094C-5096-7DF7-C199-9E110E73E5FA}"/>
                </a:ext>
              </a:extLst>
            </p:cNvPr>
            <p:cNvGrpSpPr/>
            <p:nvPr/>
          </p:nvGrpSpPr>
          <p:grpSpPr>
            <a:xfrm>
              <a:off x="956553" y="2663729"/>
              <a:ext cx="2664296" cy="3672596"/>
              <a:chOff x="956553" y="2663729"/>
              <a:chExt cx="2664296" cy="3672596"/>
            </a:xfrm>
          </p:grpSpPr>
          <p:sp>
            <p:nvSpPr>
              <p:cNvPr id="38" name="Rectangle 1">
                <a:extLst>
                  <a:ext uri="{FF2B5EF4-FFF2-40B4-BE49-F238E27FC236}">
                    <a16:creationId xmlns:a16="http://schemas.microsoft.com/office/drawing/2014/main" id="{DF068F48-97B6-4BFB-AB90-5F1B6C562045}"/>
                  </a:ext>
                </a:extLst>
              </p:cNvPr>
              <p:cNvSpPr/>
              <p:nvPr/>
            </p:nvSpPr>
            <p:spPr>
              <a:xfrm>
                <a:off x="956553" y="2663729"/>
                <a:ext cx="2664296" cy="1836298"/>
              </a:xfrm>
              <a:prstGeom prst="rect">
                <a:avLst/>
              </a:prstGeom>
              <a:blipFill>
                <a:blip r:embed="rId3">
                  <a:alphaModFix/>
                </a:blip>
                <a:stretch>
                  <a:fillRect/>
                </a:stretch>
              </a:blip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2226">
                  <a:solidFill>
                    <a:srgbClr val="FFFFFF"/>
                  </a:solidFill>
                  <a:latin typeface="Calibri"/>
                </a:endParaRPr>
              </a:p>
            </p:txBody>
          </p:sp>
          <p:sp>
            <p:nvSpPr>
              <p:cNvPr id="39" name="Rectangle 14">
                <a:extLst>
                  <a:ext uri="{FF2B5EF4-FFF2-40B4-BE49-F238E27FC236}">
                    <a16:creationId xmlns:a16="http://schemas.microsoft.com/office/drawing/2014/main" id="{D4E3E9C4-5785-07D6-F6E2-B7FAD780FDCE}"/>
                  </a:ext>
                </a:extLst>
              </p:cNvPr>
              <p:cNvSpPr/>
              <p:nvPr/>
            </p:nvSpPr>
            <p:spPr>
              <a:xfrm>
                <a:off x="956553" y="4500027"/>
                <a:ext cx="2664296" cy="1836298"/>
              </a:xfrm>
              <a:prstGeom prst="rect">
                <a:avLst/>
              </a:prstGeom>
              <a:solidFill>
                <a:srgbClr val="2F5597"/>
              </a:solid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1979">
                  <a:solidFill>
                    <a:srgbClr val="FFFFFF"/>
                  </a:solidFill>
                  <a:latin typeface="Arial"/>
                  <a:cs typeface="Arial"/>
                </a:endParaRPr>
              </a:p>
            </p:txBody>
          </p:sp>
          <p:pic>
            <p:nvPicPr>
              <p:cNvPr id="40" name="Picture 19">
                <a:extLst>
                  <a:ext uri="{FF2B5EF4-FFF2-40B4-BE49-F238E27FC236}">
                    <a16:creationId xmlns:a16="http://schemas.microsoft.com/office/drawing/2014/main" id="{5407CE82-176B-52B9-F16B-5BC3E8C73E53}"/>
                  </a:ext>
                </a:extLst>
              </p:cNvPr>
              <p:cNvPicPr>
                <a:picLocks noChangeAspect="1"/>
              </p:cNvPicPr>
              <p:nvPr/>
            </p:nvPicPr>
            <p:blipFill>
              <a:blip r:embed="rId4"/>
              <a:stretch>
                <a:fillRect/>
              </a:stretch>
            </p:blipFill>
            <p:spPr>
              <a:xfrm>
                <a:off x="956553" y="4500027"/>
                <a:ext cx="2664296" cy="433590"/>
              </a:xfrm>
              <a:prstGeom prst="rect">
                <a:avLst/>
              </a:prstGeom>
              <a:noFill/>
              <a:ln cap="flat">
                <a:noFill/>
              </a:ln>
            </p:spPr>
          </p:pic>
        </p:grpSp>
        <p:grpSp>
          <p:nvGrpSpPr>
            <p:cNvPr id="5" name="Group 7">
              <a:extLst>
                <a:ext uri="{FF2B5EF4-FFF2-40B4-BE49-F238E27FC236}">
                  <a16:creationId xmlns:a16="http://schemas.microsoft.com/office/drawing/2014/main" id="{FFF9BE97-10F9-C065-29AC-F88B1853BFD5}"/>
                </a:ext>
              </a:extLst>
            </p:cNvPr>
            <p:cNvGrpSpPr/>
            <p:nvPr/>
          </p:nvGrpSpPr>
          <p:grpSpPr>
            <a:xfrm>
              <a:off x="3620850" y="2663729"/>
              <a:ext cx="2664296" cy="3672596"/>
              <a:chOff x="3620850" y="2663729"/>
              <a:chExt cx="2664296" cy="3672596"/>
            </a:xfrm>
          </p:grpSpPr>
          <p:sp>
            <p:nvSpPr>
              <p:cNvPr id="35" name="Rectangle 2">
                <a:extLst>
                  <a:ext uri="{FF2B5EF4-FFF2-40B4-BE49-F238E27FC236}">
                    <a16:creationId xmlns:a16="http://schemas.microsoft.com/office/drawing/2014/main" id="{3ACB57A5-987E-8B85-9BD6-863DBA19F888}"/>
                  </a:ext>
                </a:extLst>
              </p:cNvPr>
              <p:cNvSpPr/>
              <p:nvPr/>
            </p:nvSpPr>
            <p:spPr>
              <a:xfrm>
                <a:off x="3620850" y="2663729"/>
                <a:ext cx="2664296" cy="1836298"/>
              </a:xfrm>
              <a:prstGeom prst="rect">
                <a:avLst/>
              </a:prstGeom>
              <a:solidFill>
                <a:srgbClr val="CC0000"/>
              </a:solid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2638">
                  <a:solidFill>
                    <a:srgbClr val="FFFFFF"/>
                  </a:solidFill>
                  <a:latin typeface="Arial"/>
                  <a:cs typeface="Arial"/>
                </a:endParaRPr>
              </a:p>
            </p:txBody>
          </p:sp>
          <p:sp>
            <p:nvSpPr>
              <p:cNvPr id="36" name="Rectangle 15">
                <a:extLst>
                  <a:ext uri="{FF2B5EF4-FFF2-40B4-BE49-F238E27FC236}">
                    <a16:creationId xmlns:a16="http://schemas.microsoft.com/office/drawing/2014/main" id="{02614D4A-624E-0AB0-7691-87809EF6F16C}"/>
                  </a:ext>
                </a:extLst>
              </p:cNvPr>
              <p:cNvSpPr/>
              <p:nvPr/>
            </p:nvSpPr>
            <p:spPr>
              <a:xfrm>
                <a:off x="3620850" y="4500027"/>
                <a:ext cx="2664296" cy="1836298"/>
              </a:xfrm>
              <a:prstGeom prst="rect">
                <a:avLst/>
              </a:prstGeom>
              <a:blipFill>
                <a:blip r:embed="rId5">
                  <a:alphaModFix/>
                </a:blip>
                <a:stretch>
                  <a:fillRect/>
                </a:stretch>
              </a:blip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2226">
                  <a:solidFill>
                    <a:srgbClr val="FFFFFF"/>
                  </a:solidFill>
                  <a:latin typeface="Calibri"/>
                </a:endParaRPr>
              </a:p>
            </p:txBody>
          </p:sp>
          <p:pic>
            <p:nvPicPr>
              <p:cNvPr id="37" name="Picture 20">
                <a:extLst>
                  <a:ext uri="{FF2B5EF4-FFF2-40B4-BE49-F238E27FC236}">
                    <a16:creationId xmlns:a16="http://schemas.microsoft.com/office/drawing/2014/main" id="{EACAA72A-16CE-0E6C-FFB3-4B4A03051E8B}"/>
                  </a:ext>
                </a:extLst>
              </p:cNvPr>
              <p:cNvPicPr>
                <a:picLocks noChangeAspect="1"/>
              </p:cNvPicPr>
              <p:nvPr/>
            </p:nvPicPr>
            <p:blipFill>
              <a:blip r:embed="rId4"/>
              <a:stretch>
                <a:fillRect/>
              </a:stretch>
            </p:blipFill>
            <p:spPr>
              <a:xfrm>
                <a:off x="3620850" y="4500027"/>
                <a:ext cx="2664296" cy="433590"/>
              </a:xfrm>
              <a:prstGeom prst="rect">
                <a:avLst/>
              </a:prstGeom>
              <a:noFill/>
              <a:ln cap="flat">
                <a:noFill/>
              </a:ln>
            </p:spPr>
          </p:pic>
        </p:grpSp>
        <p:grpSp>
          <p:nvGrpSpPr>
            <p:cNvPr id="31" name="Group 8">
              <a:extLst>
                <a:ext uri="{FF2B5EF4-FFF2-40B4-BE49-F238E27FC236}">
                  <a16:creationId xmlns:a16="http://schemas.microsoft.com/office/drawing/2014/main" id="{E7D48293-2DC1-6F25-D190-BB7587AB4BD2}"/>
                </a:ext>
              </a:extLst>
            </p:cNvPr>
            <p:cNvGrpSpPr/>
            <p:nvPr/>
          </p:nvGrpSpPr>
          <p:grpSpPr>
            <a:xfrm>
              <a:off x="6285146" y="2663729"/>
              <a:ext cx="2664296" cy="3672596"/>
              <a:chOff x="6285146" y="2663729"/>
              <a:chExt cx="2664296" cy="3672596"/>
            </a:xfrm>
          </p:grpSpPr>
          <p:sp>
            <p:nvSpPr>
              <p:cNvPr id="32" name="Rectangle 3">
                <a:extLst>
                  <a:ext uri="{FF2B5EF4-FFF2-40B4-BE49-F238E27FC236}">
                    <a16:creationId xmlns:a16="http://schemas.microsoft.com/office/drawing/2014/main" id="{DC66395D-B846-280B-5622-98D2863A6EBD}"/>
                  </a:ext>
                </a:extLst>
              </p:cNvPr>
              <p:cNvSpPr/>
              <p:nvPr/>
            </p:nvSpPr>
            <p:spPr>
              <a:xfrm>
                <a:off x="6285146" y="2663729"/>
                <a:ext cx="2664296" cy="1836298"/>
              </a:xfrm>
              <a:prstGeom prst="rect">
                <a:avLst/>
              </a:prstGeom>
              <a:blipFill>
                <a:blip r:embed="rId6">
                  <a:alphaModFix/>
                </a:blip>
                <a:stretch>
                  <a:fillRect/>
                </a:stretch>
              </a:blip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2226">
                  <a:solidFill>
                    <a:srgbClr val="FFFFFF"/>
                  </a:solidFill>
                  <a:latin typeface="Calibri"/>
                </a:endParaRPr>
              </a:p>
            </p:txBody>
          </p:sp>
          <p:sp>
            <p:nvSpPr>
              <p:cNvPr id="33" name="Rectangle 16">
                <a:extLst>
                  <a:ext uri="{FF2B5EF4-FFF2-40B4-BE49-F238E27FC236}">
                    <a16:creationId xmlns:a16="http://schemas.microsoft.com/office/drawing/2014/main" id="{FF8D0AA6-E7D1-3B13-5E10-E709B6FDDC1D}"/>
                  </a:ext>
                </a:extLst>
              </p:cNvPr>
              <p:cNvSpPr/>
              <p:nvPr/>
            </p:nvSpPr>
            <p:spPr>
              <a:xfrm>
                <a:off x="6285146" y="4500027"/>
                <a:ext cx="2664296" cy="1836298"/>
              </a:xfrm>
              <a:prstGeom prst="rect">
                <a:avLst/>
              </a:prstGeom>
              <a:solidFill>
                <a:srgbClr val="7C7C7C"/>
              </a:solidFill>
              <a:ln cap="flat">
                <a:noFill/>
                <a:prstDash val="solid"/>
              </a:ln>
            </p:spPr>
            <p:txBody>
              <a:bodyPr vert="horz" wrap="square" lIns="150781" tIns="75390" rIns="150781" bIns="75390" anchor="ctr" anchorCtr="1" compatLnSpc="1">
                <a:no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753923">
                  <a:defRPr sz="1800" b="0" i="0" u="none" strike="noStrike" kern="0" cap="none" spc="0" baseline="0">
                    <a:solidFill>
                      <a:srgbClr val="000000"/>
                    </a:solidFill>
                    <a:uFillTx/>
                  </a:defRPr>
                </a:pPr>
                <a:endParaRPr lang="en-US" sz="2638">
                  <a:solidFill>
                    <a:srgbClr val="FFFFFF"/>
                  </a:solidFill>
                  <a:latin typeface="Arial"/>
                  <a:cs typeface="Arial"/>
                </a:endParaRPr>
              </a:p>
            </p:txBody>
          </p:sp>
          <p:pic>
            <p:nvPicPr>
              <p:cNvPr id="34" name="Picture 21">
                <a:extLst>
                  <a:ext uri="{FF2B5EF4-FFF2-40B4-BE49-F238E27FC236}">
                    <a16:creationId xmlns:a16="http://schemas.microsoft.com/office/drawing/2014/main" id="{A436BE8B-8019-1E1F-17EF-0DBBAD2B720C}"/>
                  </a:ext>
                </a:extLst>
              </p:cNvPr>
              <p:cNvPicPr>
                <a:picLocks noChangeAspect="1"/>
              </p:cNvPicPr>
              <p:nvPr/>
            </p:nvPicPr>
            <p:blipFill>
              <a:blip r:embed="rId4"/>
              <a:stretch>
                <a:fillRect/>
              </a:stretch>
            </p:blipFill>
            <p:spPr>
              <a:xfrm>
                <a:off x="6285146" y="4500027"/>
                <a:ext cx="2664296" cy="433590"/>
              </a:xfrm>
              <a:prstGeom prst="rect">
                <a:avLst/>
              </a:prstGeom>
              <a:noFill/>
              <a:ln cap="flat">
                <a:noFill/>
              </a:ln>
            </p:spPr>
          </p:pic>
        </p:grpSp>
      </p:grpSp>
      <p:sp>
        <p:nvSpPr>
          <p:cNvPr id="44" name="CuadroTexto 43">
            <a:extLst>
              <a:ext uri="{FF2B5EF4-FFF2-40B4-BE49-F238E27FC236}">
                <a16:creationId xmlns:a16="http://schemas.microsoft.com/office/drawing/2014/main" id="{E6F73C13-EAA0-B80A-FEF5-14E14FFED856}"/>
              </a:ext>
            </a:extLst>
          </p:cNvPr>
          <p:cNvSpPr txBox="1"/>
          <p:nvPr/>
        </p:nvSpPr>
        <p:spPr>
          <a:xfrm>
            <a:off x="2166252" y="7379178"/>
            <a:ext cx="5055098" cy="1919243"/>
          </a:xfrm>
          <a:prstGeom prst="rect">
            <a:avLst/>
          </a:prstGeom>
          <a:noFill/>
        </p:spPr>
        <p:txBody>
          <a:bodyPr wrap="square">
            <a:spAutoFit/>
          </a:bodyPr>
          <a:lstStyle/>
          <a:p>
            <a:pPr>
              <a:defRPr sz="1800" b="0" i="0" u="none" strike="noStrike" kern="0" cap="none" spc="0" baseline="0">
                <a:solidFill>
                  <a:srgbClr val="000000"/>
                </a:solidFill>
                <a:uFillTx/>
              </a:defRPr>
            </a:pPr>
            <a:r>
              <a:rPr lang="es-ES" sz="2968" b="1" i="1" dirty="0">
                <a:solidFill>
                  <a:schemeClr val="bg1"/>
                </a:solidFill>
                <a:latin typeface="Calibri" pitchFamily="34"/>
                <a:ea typeface="Calibri" pitchFamily="34"/>
                <a:cs typeface="Times New Roman" pitchFamily="18"/>
              </a:rPr>
              <a:t>2019-2020: </a:t>
            </a:r>
            <a:r>
              <a:rPr lang="en-US" sz="2968" b="1" i="1" dirty="0">
                <a:solidFill>
                  <a:schemeClr val="bg1"/>
                </a:solidFill>
                <a:latin typeface="Calibri" pitchFamily="34"/>
                <a:ea typeface="Calibri" pitchFamily="34"/>
                <a:cs typeface="Times New Roman" pitchFamily="18"/>
              </a:rPr>
              <a:t>DESIGN OF THE 2020-2023 EMPLOYMENT PLAN THROUGH A PARTICIPATORY DIAGNOSIS</a:t>
            </a:r>
            <a:endParaRPr lang="es-ES" sz="2968" b="1" i="1" dirty="0">
              <a:solidFill>
                <a:schemeClr val="bg1"/>
              </a:solidFill>
              <a:latin typeface="Calibri" pitchFamily="34"/>
              <a:ea typeface="Calibri" pitchFamily="34"/>
              <a:cs typeface="Times New Roman" pitchFamily="18"/>
            </a:endParaRPr>
          </a:p>
        </p:txBody>
      </p:sp>
      <p:sp>
        <p:nvSpPr>
          <p:cNvPr id="47" name="CuadroTexto 46">
            <a:extLst>
              <a:ext uri="{FF2B5EF4-FFF2-40B4-BE49-F238E27FC236}">
                <a16:creationId xmlns:a16="http://schemas.microsoft.com/office/drawing/2014/main" id="{8C946F0C-44CC-69DD-DEC0-D0681362A805}"/>
              </a:ext>
            </a:extLst>
          </p:cNvPr>
          <p:cNvSpPr txBox="1"/>
          <p:nvPr/>
        </p:nvSpPr>
        <p:spPr>
          <a:xfrm>
            <a:off x="7221350" y="4326643"/>
            <a:ext cx="5901782" cy="2832699"/>
          </a:xfrm>
          <a:prstGeom prst="rect">
            <a:avLst/>
          </a:prstGeom>
          <a:noFill/>
        </p:spPr>
        <p:txBody>
          <a:bodyPr wrap="square">
            <a:spAutoFit/>
          </a:bodyPr>
          <a:lstStyle/>
          <a:p>
            <a:pPr>
              <a:defRPr sz="1800" b="0" i="0" u="none" strike="noStrike" kern="0" cap="none" spc="0" baseline="0">
                <a:solidFill>
                  <a:srgbClr val="000000"/>
                </a:solidFill>
                <a:uFillTx/>
              </a:defRPr>
            </a:pPr>
            <a:r>
              <a:rPr lang="es-ES" sz="2968" b="1" i="1" dirty="0">
                <a:solidFill>
                  <a:schemeClr val="bg1"/>
                </a:solidFill>
                <a:latin typeface="Calibri" pitchFamily="34"/>
                <a:ea typeface="Calibri" pitchFamily="34"/>
                <a:cs typeface="Times New Roman" pitchFamily="18"/>
              </a:rPr>
              <a:t>2020-2021: </a:t>
            </a:r>
            <a:r>
              <a:rPr lang="en-US" sz="2968" b="1" i="1" dirty="0">
                <a:solidFill>
                  <a:schemeClr val="bg1"/>
                </a:solidFill>
                <a:latin typeface="Calibri" pitchFamily="34"/>
                <a:ea typeface="Calibri" pitchFamily="34"/>
                <a:cs typeface="Times New Roman" pitchFamily="18"/>
              </a:rPr>
              <a:t>INCORPORATION OF THE PRINCIPLE OF COLLABORATIVE GOVERNANCE INTO THE 2020-2023 EMPLOYMENT PLAN: TRANSPARENCY, EVALUATION, AND PARTICIPATION</a:t>
            </a:r>
            <a:endParaRPr lang="es-ES" sz="2968" b="1" i="1" dirty="0">
              <a:solidFill>
                <a:schemeClr val="bg1"/>
              </a:solidFill>
              <a:latin typeface="Calibri" pitchFamily="34"/>
              <a:ea typeface="Calibri" pitchFamily="34"/>
              <a:cs typeface="Times New Roman" pitchFamily="18"/>
            </a:endParaRPr>
          </a:p>
        </p:txBody>
      </p:sp>
      <p:sp>
        <p:nvSpPr>
          <p:cNvPr id="48" name="CuadroTexto 47">
            <a:extLst>
              <a:ext uri="{FF2B5EF4-FFF2-40B4-BE49-F238E27FC236}">
                <a16:creationId xmlns:a16="http://schemas.microsoft.com/office/drawing/2014/main" id="{46649407-913E-F8DA-5884-67E1863EF960}"/>
              </a:ext>
            </a:extLst>
          </p:cNvPr>
          <p:cNvSpPr txBox="1"/>
          <p:nvPr/>
        </p:nvSpPr>
        <p:spPr>
          <a:xfrm>
            <a:off x="12774479" y="7310301"/>
            <a:ext cx="5901782" cy="1919243"/>
          </a:xfrm>
          <a:prstGeom prst="rect">
            <a:avLst/>
          </a:prstGeom>
          <a:noFill/>
        </p:spPr>
        <p:txBody>
          <a:bodyPr wrap="square">
            <a:spAutoFit/>
          </a:bodyPr>
          <a:lstStyle/>
          <a:p>
            <a:pPr>
              <a:defRPr sz="1800" b="0" i="0" u="none" strike="noStrike" kern="0" cap="none" spc="0" baseline="0">
                <a:solidFill>
                  <a:srgbClr val="000000"/>
                </a:solidFill>
                <a:uFillTx/>
              </a:defRPr>
            </a:pPr>
            <a:r>
              <a:rPr lang="es-ES" sz="2968" b="1" i="1" dirty="0">
                <a:solidFill>
                  <a:schemeClr val="bg1"/>
                </a:solidFill>
                <a:latin typeface="Calibri" pitchFamily="34"/>
                <a:ea typeface="Calibri" pitchFamily="34"/>
                <a:cs typeface="Times New Roman" pitchFamily="18"/>
              </a:rPr>
              <a:t>2021: </a:t>
            </a:r>
            <a:r>
              <a:rPr lang="en-US" sz="2968" b="1" i="1" dirty="0">
                <a:solidFill>
                  <a:schemeClr val="bg1"/>
                </a:solidFill>
                <a:latin typeface="Calibri" pitchFamily="34"/>
                <a:ea typeface="Calibri" pitchFamily="34"/>
                <a:cs typeface="Times New Roman" pitchFamily="18"/>
              </a:rPr>
              <a:t>DEVELOPMENT OF A GOVERNANCE MODEL BASED ON COLLECTIVE CONSTRUCTION AND COOPERATION</a:t>
            </a:r>
            <a:endParaRPr lang="es-ES" sz="2968" b="1" i="1" dirty="0">
              <a:solidFill>
                <a:schemeClr val="bg1"/>
              </a:solidFill>
              <a:latin typeface="Calibri" pitchFamily="34"/>
              <a:ea typeface="Calibri" pitchFamily="34"/>
              <a:cs typeface="Times New Roman" pitchFamily="18"/>
            </a:endParaRPr>
          </a:p>
        </p:txBody>
      </p:sp>
      <p:grpSp>
        <p:nvGrpSpPr>
          <p:cNvPr id="49" name="Group 39">
            <a:extLst>
              <a:ext uri="{FF2B5EF4-FFF2-40B4-BE49-F238E27FC236}">
                <a16:creationId xmlns:a16="http://schemas.microsoft.com/office/drawing/2014/main" id="{FBE150C5-5A0C-4FA2-1F14-9FAE89430CA6}"/>
              </a:ext>
            </a:extLst>
          </p:cNvPr>
          <p:cNvGrpSpPr/>
          <p:nvPr/>
        </p:nvGrpSpPr>
        <p:grpSpPr>
          <a:xfrm>
            <a:off x="1884759" y="2739978"/>
            <a:ext cx="12905058" cy="1140805"/>
            <a:chOff x="0" y="1661400"/>
            <a:chExt cx="5843984" cy="545649"/>
          </a:xfrm>
        </p:grpSpPr>
        <p:sp>
          <p:nvSpPr>
            <p:cNvPr id="50" name="Freeform 36">
              <a:extLst>
                <a:ext uri="{FF2B5EF4-FFF2-40B4-BE49-F238E27FC236}">
                  <a16:creationId xmlns:a16="http://schemas.microsoft.com/office/drawing/2014/main" id="{A64F958A-4184-4911-548F-EC878E569747}"/>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51" name="Freeform 36">
              <a:extLst>
                <a:ext uri="{FF2B5EF4-FFF2-40B4-BE49-F238E27FC236}">
                  <a16:creationId xmlns:a16="http://schemas.microsoft.com/office/drawing/2014/main" id="{058A07A4-D395-DAEE-3419-B4B7B1FBC5DF}"/>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KEYS TO THE GOVERNANCE MODEL</a:t>
              </a:r>
              <a:endParaRPr lang="es-ES" sz="3958" b="1" dirty="0">
                <a:solidFill>
                  <a:srgbClr val="000000"/>
                </a:solidFill>
                <a:latin typeface="Arial" pitchFamily="34"/>
                <a:ea typeface="Bebas Neue"/>
                <a:cs typeface="Arial" pitchFamily="34"/>
              </a:endParaRPr>
            </a:p>
          </p:txBody>
        </p:sp>
      </p:grpSp>
    </p:spTree>
    <p:extLst>
      <p:ext uri="{BB962C8B-B14F-4D97-AF65-F5344CB8AC3E}">
        <p14:creationId xmlns:p14="http://schemas.microsoft.com/office/powerpoint/2010/main" val="403182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5">
            <a:extLst>
              <a:ext uri="{FF2B5EF4-FFF2-40B4-BE49-F238E27FC236}">
                <a16:creationId xmlns:a16="http://schemas.microsoft.com/office/drawing/2014/main" id="{4ACFE567-7554-EDBB-2AAE-51B45FA21B1A}"/>
              </a:ext>
            </a:extLst>
          </p:cNvPr>
          <p:cNvSpPr txBox="1"/>
          <p:nvPr/>
        </p:nvSpPr>
        <p:spPr>
          <a:xfrm>
            <a:off x="23057889" y="10434275"/>
            <a:ext cx="728165" cy="456823"/>
          </a:xfrm>
          <a:prstGeom prst="rect">
            <a:avLst/>
          </a:prstGeom>
          <a:noFill/>
          <a:ln cap="flat">
            <a:noFill/>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s-ES" sz="1979" b="1">
                <a:solidFill>
                  <a:srgbClr val="000000"/>
                </a:solidFill>
                <a:latin typeface="Arial" pitchFamily="34"/>
                <a:cs typeface="Arial" pitchFamily="34"/>
              </a:rPr>
              <a:t>4</a:t>
            </a:r>
          </a:p>
        </p:txBody>
      </p:sp>
      <p:sp>
        <p:nvSpPr>
          <p:cNvPr id="7" name="CuadroTexto 6">
            <a:extLst>
              <a:ext uri="{FF2B5EF4-FFF2-40B4-BE49-F238E27FC236}">
                <a16:creationId xmlns:a16="http://schemas.microsoft.com/office/drawing/2014/main" id="{3C846A21-19FD-626C-3C8D-FB3B4CBFB986}"/>
              </a:ext>
            </a:extLst>
          </p:cNvPr>
          <p:cNvSpPr txBox="1"/>
          <p:nvPr/>
        </p:nvSpPr>
        <p:spPr>
          <a:xfrm>
            <a:off x="17634058" y="9977515"/>
            <a:ext cx="1400510" cy="396904"/>
          </a:xfrm>
          <a:prstGeom prst="rect">
            <a:avLst/>
          </a:prstGeom>
          <a:noFill/>
        </p:spPr>
        <p:txBody>
          <a:bodyPr wrap="square" rtlCol="0">
            <a:spAutoFit/>
          </a:bodyPr>
          <a:lstStyle/>
          <a:p>
            <a:pPr algn="ctr"/>
            <a:fld id="{B7F1C0E8-D485-4453-8FA9-A73069B3F127}" type="slidenum">
              <a:rPr lang="es-ES" sz="1979" spc="495">
                <a:solidFill>
                  <a:srgbClr val="22FF00"/>
                </a:solidFill>
              </a:rPr>
              <a:pPr algn="ctr"/>
              <a:t>16</a:t>
            </a:fld>
            <a:endParaRPr lang="es-ES" sz="1979" spc="495" dirty="0">
              <a:solidFill>
                <a:srgbClr val="22FF00"/>
              </a:solidFill>
            </a:endParaRPr>
          </a:p>
        </p:txBody>
      </p:sp>
      <p:grpSp>
        <p:nvGrpSpPr>
          <p:cNvPr id="8" name="Grupo 7">
            <a:extLst>
              <a:ext uri="{FF2B5EF4-FFF2-40B4-BE49-F238E27FC236}">
                <a16:creationId xmlns:a16="http://schemas.microsoft.com/office/drawing/2014/main" id="{049947DA-96DA-3D5F-24F5-D9C0D8CEF2A4}"/>
              </a:ext>
            </a:extLst>
          </p:cNvPr>
          <p:cNvGrpSpPr/>
          <p:nvPr/>
        </p:nvGrpSpPr>
        <p:grpSpPr>
          <a:xfrm>
            <a:off x="4617339" y="5561080"/>
            <a:ext cx="8908629" cy="4266752"/>
            <a:chOff x="298184" y="1977283"/>
            <a:chExt cx="10283044" cy="4880717"/>
          </a:xfrm>
          <a:solidFill>
            <a:srgbClr val="C00000"/>
          </a:solidFill>
        </p:grpSpPr>
        <p:sp>
          <p:nvSpPr>
            <p:cNvPr id="9" name="Freeform 12">
              <a:extLst>
                <a:ext uri="{FF2B5EF4-FFF2-40B4-BE49-F238E27FC236}">
                  <a16:creationId xmlns:a16="http://schemas.microsoft.com/office/drawing/2014/main" id="{AE45BD5E-EB26-0F8E-EFFB-973522088115}"/>
                </a:ext>
              </a:extLst>
            </p:cNvPr>
            <p:cNvSpPr>
              <a:spLocks/>
            </p:cNvSpPr>
            <p:nvPr/>
          </p:nvSpPr>
          <p:spPr bwMode="auto">
            <a:xfrm>
              <a:off x="972787" y="1977283"/>
              <a:ext cx="9608441" cy="4880717"/>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grpFill/>
            <a:ln>
              <a:noFill/>
            </a:ln>
          </p:spPr>
          <p:txBody>
            <a:bodyPr vert="horz" wrap="square" lIns="150781" tIns="75390" rIns="150781" bIns="75390" numCol="1" anchor="t" anchorCtr="0" compatLnSpc="1">
              <a:prstTxWarp prst="textNoShape">
                <a:avLst/>
              </a:prstTxWarp>
            </a:bodyPr>
            <a:lstStyle/>
            <a:p>
              <a:endParaRPr lang="en-US" sz="2968" dirty="0">
                <a:latin typeface="Source Sans Pro" charset="0"/>
              </a:endParaRPr>
            </a:p>
          </p:txBody>
        </p:sp>
        <p:sp>
          <p:nvSpPr>
            <p:cNvPr id="10" name="Oval 12396">
              <a:extLst>
                <a:ext uri="{FF2B5EF4-FFF2-40B4-BE49-F238E27FC236}">
                  <a16:creationId xmlns:a16="http://schemas.microsoft.com/office/drawing/2014/main" id="{12AF8485-1E55-A432-2EBF-AA6ACF733377}"/>
                </a:ext>
              </a:extLst>
            </p:cNvPr>
            <p:cNvSpPr/>
            <p:nvPr/>
          </p:nvSpPr>
          <p:spPr>
            <a:xfrm>
              <a:off x="298184" y="3262207"/>
              <a:ext cx="888349" cy="131127"/>
            </a:xfrm>
            <a:prstGeom prst="ellipse">
              <a:avLst/>
            </a:prstGeom>
            <a:grp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68" dirty="0">
                <a:latin typeface="Source Sans Pro" charset="0"/>
              </a:endParaRPr>
            </a:p>
          </p:txBody>
        </p:sp>
      </p:grpSp>
      <p:grpSp>
        <p:nvGrpSpPr>
          <p:cNvPr id="11" name="Grupo 10">
            <a:extLst>
              <a:ext uri="{FF2B5EF4-FFF2-40B4-BE49-F238E27FC236}">
                <a16:creationId xmlns:a16="http://schemas.microsoft.com/office/drawing/2014/main" id="{9FF0FD06-B2FE-7FCC-8F07-0C0990ABB18E}"/>
              </a:ext>
            </a:extLst>
          </p:cNvPr>
          <p:cNvGrpSpPr/>
          <p:nvPr/>
        </p:nvGrpSpPr>
        <p:grpSpPr>
          <a:xfrm>
            <a:off x="6547051" y="6344612"/>
            <a:ext cx="4453436" cy="2918333"/>
            <a:chOff x="1919711" y="1304959"/>
            <a:chExt cx="4859785" cy="3080147"/>
          </a:xfrm>
        </p:grpSpPr>
        <p:grpSp>
          <p:nvGrpSpPr>
            <p:cNvPr id="12" name="Group 300">
              <a:extLst>
                <a:ext uri="{FF2B5EF4-FFF2-40B4-BE49-F238E27FC236}">
                  <a16:creationId xmlns:a16="http://schemas.microsoft.com/office/drawing/2014/main" id="{109AC17C-71BD-CDFC-FC8A-B057ECCA79A8}"/>
                </a:ext>
              </a:extLst>
            </p:cNvPr>
            <p:cNvGrpSpPr/>
            <p:nvPr/>
          </p:nvGrpSpPr>
          <p:grpSpPr>
            <a:xfrm>
              <a:off x="4964388" y="1304959"/>
              <a:ext cx="1659731" cy="1702594"/>
              <a:chOff x="6285929" y="1309923"/>
              <a:chExt cx="2212975" cy="2270125"/>
            </a:xfrm>
          </p:grpSpPr>
          <p:sp>
            <p:nvSpPr>
              <p:cNvPr id="41" name="Freeform 7">
                <a:extLst>
                  <a:ext uri="{FF2B5EF4-FFF2-40B4-BE49-F238E27FC236}">
                    <a16:creationId xmlns:a16="http://schemas.microsoft.com/office/drawing/2014/main" id="{EF4FCA74-F297-D7DA-DEDE-557BC2DE74C9}"/>
                  </a:ext>
                </a:extLst>
              </p:cNvPr>
              <p:cNvSpPr>
                <a:spLocks noEditPoints="1"/>
              </p:cNvSpPr>
              <p:nvPr/>
            </p:nvSpPr>
            <p:spPr bwMode="auto">
              <a:xfrm>
                <a:off x="6998716" y="2348148"/>
                <a:ext cx="1500188" cy="908050"/>
              </a:xfrm>
              <a:custGeom>
                <a:avLst/>
                <a:gdLst>
                  <a:gd name="T0" fmla="*/ 717 w 945"/>
                  <a:gd name="T1" fmla="*/ 289 h 572"/>
                  <a:gd name="T2" fmla="*/ 717 w 945"/>
                  <a:gd name="T3" fmla="*/ 289 h 572"/>
                  <a:gd name="T4" fmla="*/ 717 w 945"/>
                  <a:gd name="T5" fmla="*/ 289 h 572"/>
                  <a:gd name="T6" fmla="*/ 717 w 945"/>
                  <a:gd name="T7" fmla="*/ 289 h 572"/>
                  <a:gd name="T8" fmla="*/ 720 w 945"/>
                  <a:gd name="T9" fmla="*/ 287 h 572"/>
                  <a:gd name="T10" fmla="*/ 720 w 945"/>
                  <a:gd name="T11" fmla="*/ 287 h 572"/>
                  <a:gd name="T12" fmla="*/ 720 w 945"/>
                  <a:gd name="T13" fmla="*/ 287 h 572"/>
                  <a:gd name="T14" fmla="*/ 720 w 945"/>
                  <a:gd name="T15" fmla="*/ 287 h 572"/>
                  <a:gd name="T16" fmla="*/ 720 w 945"/>
                  <a:gd name="T17" fmla="*/ 287 h 572"/>
                  <a:gd name="T18" fmla="*/ 720 w 945"/>
                  <a:gd name="T19" fmla="*/ 287 h 572"/>
                  <a:gd name="T20" fmla="*/ 720 w 945"/>
                  <a:gd name="T21" fmla="*/ 287 h 572"/>
                  <a:gd name="T22" fmla="*/ 720 w 945"/>
                  <a:gd name="T23" fmla="*/ 287 h 572"/>
                  <a:gd name="T24" fmla="*/ 720 w 945"/>
                  <a:gd name="T25" fmla="*/ 287 h 572"/>
                  <a:gd name="T26" fmla="*/ 945 w 945"/>
                  <a:gd name="T27" fmla="*/ 0 h 572"/>
                  <a:gd name="T28" fmla="*/ 221 w 945"/>
                  <a:gd name="T29" fmla="*/ 0 h 572"/>
                  <a:gd name="T30" fmla="*/ 129 w 945"/>
                  <a:gd name="T31" fmla="*/ 116 h 572"/>
                  <a:gd name="T32" fmla="*/ 129 w 945"/>
                  <a:gd name="T33" fmla="*/ 116 h 572"/>
                  <a:gd name="T34" fmla="*/ 0 w 945"/>
                  <a:gd name="T35" fmla="*/ 283 h 572"/>
                  <a:gd name="T36" fmla="*/ 2 w 945"/>
                  <a:gd name="T37" fmla="*/ 284 h 572"/>
                  <a:gd name="T38" fmla="*/ 132 w 945"/>
                  <a:gd name="T39" fmla="*/ 449 h 572"/>
                  <a:gd name="T40" fmla="*/ 132 w 945"/>
                  <a:gd name="T41" fmla="*/ 449 h 572"/>
                  <a:gd name="T42" fmla="*/ 227 w 945"/>
                  <a:gd name="T43" fmla="*/ 572 h 572"/>
                  <a:gd name="T44" fmla="*/ 943 w 945"/>
                  <a:gd name="T45" fmla="*/ 572 h 572"/>
                  <a:gd name="T46" fmla="*/ 720 w 945"/>
                  <a:gd name="T47" fmla="*/ 286 h 572"/>
                  <a:gd name="T48" fmla="*/ 945 w 945"/>
                  <a:gd name="T49"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5" h="572">
                    <a:moveTo>
                      <a:pt x="717" y="289"/>
                    </a:moveTo>
                    <a:lnTo>
                      <a:pt x="717" y="289"/>
                    </a:lnTo>
                    <a:lnTo>
                      <a:pt x="717" y="289"/>
                    </a:lnTo>
                    <a:lnTo>
                      <a:pt x="717" y="289"/>
                    </a:lnTo>
                    <a:close/>
                    <a:moveTo>
                      <a:pt x="720" y="287"/>
                    </a:moveTo>
                    <a:lnTo>
                      <a:pt x="720" y="287"/>
                    </a:lnTo>
                    <a:lnTo>
                      <a:pt x="720" y="287"/>
                    </a:lnTo>
                    <a:close/>
                    <a:moveTo>
                      <a:pt x="720" y="287"/>
                    </a:moveTo>
                    <a:lnTo>
                      <a:pt x="720" y="287"/>
                    </a:lnTo>
                    <a:lnTo>
                      <a:pt x="720" y="287"/>
                    </a:lnTo>
                    <a:close/>
                    <a:moveTo>
                      <a:pt x="720" y="287"/>
                    </a:moveTo>
                    <a:lnTo>
                      <a:pt x="720" y="287"/>
                    </a:lnTo>
                    <a:lnTo>
                      <a:pt x="720" y="287"/>
                    </a:lnTo>
                    <a:close/>
                    <a:moveTo>
                      <a:pt x="945" y="0"/>
                    </a:moveTo>
                    <a:lnTo>
                      <a:pt x="221" y="0"/>
                    </a:lnTo>
                    <a:lnTo>
                      <a:pt x="129" y="116"/>
                    </a:lnTo>
                    <a:lnTo>
                      <a:pt x="129" y="116"/>
                    </a:lnTo>
                    <a:lnTo>
                      <a:pt x="0" y="283"/>
                    </a:lnTo>
                    <a:lnTo>
                      <a:pt x="2" y="284"/>
                    </a:lnTo>
                    <a:lnTo>
                      <a:pt x="132" y="449"/>
                    </a:lnTo>
                    <a:lnTo>
                      <a:pt x="132" y="449"/>
                    </a:lnTo>
                    <a:lnTo>
                      <a:pt x="227" y="572"/>
                    </a:lnTo>
                    <a:lnTo>
                      <a:pt x="943" y="572"/>
                    </a:lnTo>
                    <a:lnTo>
                      <a:pt x="720" y="286"/>
                    </a:lnTo>
                    <a:lnTo>
                      <a:pt x="945" y="0"/>
                    </a:lnTo>
                    <a:close/>
                  </a:path>
                </a:pathLst>
              </a:custGeom>
              <a:solidFill>
                <a:schemeClr val="accent1">
                  <a:alpha val="70000"/>
                </a:schemeClr>
              </a:solidFill>
              <a:ln>
                <a:noFill/>
              </a:ln>
            </p:spPr>
            <p:txBody>
              <a:bodyPr vert="horz" wrap="square" lIns="150781" tIns="75390" rIns="150781" bIns="75390" numCol="1" anchor="ctr" anchorCtr="0" compatLnSpc="1">
                <a:prstTxWarp prst="textNoShape">
                  <a:avLst/>
                </a:prstTxWarp>
              </a:bodyPr>
              <a:lstStyle/>
              <a:p>
                <a:pPr algn="ctr"/>
                <a:endParaRPr lang="en-US" sz="3958" b="1" dirty="0">
                  <a:solidFill>
                    <a:srgbClr val="FFFFFF"/>
                  </a:solidFill>
                  <a:latin typeface="Bebas Neue" charset="0"/>
                  <a:ea typeface="Bebas Neue" charset="0"/>
                  <a:cs typeface="Bebas Neue" charset="0"/>
                </a:endParaRPr>
              </a:p>
            </p:txBody>
          </p:sp>
          <p:sp>
            <p:nvSpPr>
              <p:cNvPr id="42" name="Freeform 17">
                <a:extLst>
                  <a:ext uri="{FF2B5EF4-FFF2-40B4-BE49-F238E27FC236}">
                    <a16:creationId xmlns:a16="http://schemas.microsoft.com/office/drawing/2014/main" id="{E220DC67-1277-ADDA-09A1-2421CCDC078F}"/>
                  </a:ext>
                </a:extLst>
              </p:cNvPr>
              <p:cNvSpPr>
                <a:spLocks/>
              </p:cNvSpPr>
              <p:nvPr/>
            </p:nvSpPr>
            <p:spPr bwMode="auto">
              <a:xfrm>
                <a:off x="6644704" y="3256198"/>
                <a:ext cx="962025" cy="323850"/>
              </a:xfrm>
              <a:custGeom>
                <a:avLst/>
                <a:gdLst>
                  <a:gd name="T0" fmla="*/ 450 w 606"/>
                  <a:gd name="T1" fmla="*/ 0 h 204"/>
                  <a:gd name="T2" fmla="*/ 1 w 606"/>
                  <a:gd name="T3" fmla="*/ 0 h 204"/>
                  <a:gd name="T4" fmla="*/ 0 w 606"/>
                  <a:gd name="T5" fmla="*/ 1 h 204"/>
                  <a:gd name="T6" fmla="*/ 158 w 606"/>
                  <a:gd name="T7" fmla="*/ 204 h 204"/>
                  <a:gd name="T8" fmla="*/ 606 w 606"/>
                  <a:gd name="T9" fmla="*/ 204 h 204"/>
                  <a:gd name="T10" fmla="*/ 450 w 606"/>
                  <a:gd name="T11" fmla="*/ 0 h 204"/>
                </a:gdLst>
                <a:ahLst/>
                <a:cxnLst>
                  <a:cxn ang="0">
                    <a:pos x="T0" y="T1"/>
                  </a:cxn>
                  <a:cxn ang="0">
                    <a:pos x="T2" y="T3"/>
                  </a:cxn>
                  <a:cxn ang="0">
                    <a:pos x="T4" y="T5"/>
                  </a:cxn>
                  <a:cxn ang="0">
                    <a:pos x="T6" y="T7"/>
                  </a:cxn>
                  <a:cxn ang="0">
                    <a:pos x="T8" y="T9"/>
                  </a:cxn>
                  <a:cxn ang="0">
                    <a:pos x="T10" y="T11"/>
                  </a:cxn>
                </a:cxnLst>
                <a:rect l="0" t="0" r="r" b="b"/>
                <a:pathLst>
                  <a:path w="606" h="204">
                    <a:moveTo>
                      <a:pt x="450" y="0"/>
                    </a:moveTo>
                    <a:lnTo>
                      <a:pt x="1" y="0"/>
                    </a:lnTo>
                    <a:lnTo>
                      <a:pt x="0" y="1"/>
                    </a:lnTo>
                    <a:lnTo>
                      <a:pt x="158" y="204"/>
                    </a:lnTo>
                    <a:lnTo>
                      <a:pt x="606" y="204"/>
                    </a:lnTo>
                    <a:lnTo>
                      <a:pt x="450" y="0"/>
                    </a:lnTo>
                    <a:close/>
                  </a:path>
                </a:pathLst>
              </a:custGeom>
              <a:solidFill>
                <a:schemeClr val="accent1"/>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43" name="Freeform 19">
                <a:extLst>
                  <a:ext uri="{FF2B5EF4-FFF2-40B4-BE49-F238E27FC236}">
                    <a16:creationId xmlns:a16="http://schemas.microsoft.com/office/drawing/2014/main" id="{BB7DC69A-FA30-2094-82EE-6866845BB80A}"/>
                  </a:ext>
                </a:extLst>
              </p:cNvPr>
              <p:cNvSpPr>
                <a:spLocks/>
              </p:cNvSpPr>
              <p:nvPr/>
            </p:nvSpPr>
            <p:spPr bwMode="auto">
              <a:xfrm>
                <a:off x="6646291" y="2797411"/>
                <a:ext cx="712788" cy="458788"/>
              </a:xfrm>
              <a:custGeom>
                <a:avLst/>
                <a:gdLst>
                  <a:gd name="T0" fmla="*/ 222 w 449"/>
                  <a:gd name="T1" fmla="*/ 0 h 289"/>
                  <a:gd name="T2" fmla="*/ 221 w 449"/>
                  <a:gd name="T3" fmla="*/ 3 h 289"/>
                  <a:gd name="T4" fmla="*/ 0 w 449"/>
                  <a:gd name="T5" fmla="*/ 289 h 289"/>
                  <a:gd name="T6" fmla="*/ 449 w 449"/>
                  <a:gd name="T7" fmla="*/ 289 h 289"/>
                  <a:gd name="T8" fmla="*/ 354 w 449"/>
                  <a:gd name="T9" fmla="*/ 166 h 289"/>
                  <a:gd name="T10" fmla="*/ 354 w 449"/>
                  <a:gd name="T11" fmla="*/ 166 h 289"/>
                  <a:gd name="T12" fmla="*/ 224 w 449"/>
                  <a:gd name="T13" fmla="*/ 1 h 289"/>
                  <a:gd name="T14" fmla="*/ 222 w 449"/>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289">
                    <a:moveTo>
                      <a:pt x="222" y="0"/>
                    </a:moveTo>
                    <a:lnTo>
                      <a:pt x="221" y="3"/>
                    </a:lnTo>
                    <a:lnTo>
                      <a:pt x="0" y="289"/>
                    </a:lnTo>
                    <a:lnTo>
                      <a:pt x="449" y="289"/>
                    </a:lnTo>
                    <a:lnTo>
                      <a:pt x="354" y="166"/>
                    </a:lnTo>
                    <a:lnTo>
                      <a:pt x="354" y="166"/>
                    </a:lnTo>
                    <a:lnTo>
                      <a:pt x="224" y="1"/>
                    </a:lnTo>
                    <a:lnTo>
                      <a:pt x="222" y="0"/>
                    </a:lnTo>
                    <a:close/>
                  </a:path>
                </a:pathLst>
              </a:custGeom>
              <a:solidFill>
                <a:schemeClr val="accent1"/>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45" name="Freeform 21">
                <a:extLst>
                  <a:ext uri="{FF2B5EF4-FFF2-40B4-BE49-F238E27FC236}">
                    <a16:creationId xmlns:a16="http://schemas.microsoft.com/office/drawing/2014/main" id="{463FBBA2-54BA-DC51-C02C-ABC707C31069}"/>
                  </a:ext>
                </a:extLst>
              </p:cNvPr>
              <p:cNvSpPr>
                <a:spLocks noEditPoints="1"/>
              </p:cNvSpPr>
              <p:nvPr/>
            </p:nvSpPr>
            <p:spPr bwMode="auto">
              <a:xfrm>
                <a:off x="6285929" y="2022711"/>
                <a:ext cx="1316038" cy="1239838"/>
              </a:xfrm>
              <a:custGeom>
                <a:avLst/>
                <a:gdLst>
                  <a:gd name="T0" fmla="*/ 3 w 829"/>
                  <a:gd name="T1" fmla="*/ 492 h 781"/>
                  <a:gd name="T2" fmla="*/ 3 w 829"/>
                  <a:gd name="T3" fmla="*/ 492 h 781"/>
                  <a:gd name="T4" fmla="*/ 3 w 829"/>
                  <a:gd name="T5" fmla="*/ 492 h 781"/>
                  <a:gd name="T6" fmla="*/ 3 w 829"/>
                  <a:gd name="T7" fmla="*/ 492 h 781"/>
                  <a:gd name="T8" fmla="*/ 3 w 829"/>
                  <a:gd name="T9" fmla="*/ 492 h 781"/>
                  <a:gd name="T10" fmla="*/ 3 w 829"/>
                  <a:gd name="T11" fmla="*/ 492 h 781"/>
                  <a:gd name="T12" fmla="*/ 829 w 829"/>
                  <a:gd name="T13" fmla="*/ 0 h 781"/>
                  <a:gd name="T14" fmla="*/ 381 w 829"/>
                  <a:gd name="T15" fmla="*/ 0 h 781"/>
                  <a:gd name="T16" fmla="*/ 0 w 829"/>
                  <a:gd name="T17" fmla="*/ 492 h 781"/>
                  <a:gd name="T18" fmla="*/ 0 w 829"/>
                  <a:gd name="T19" fmla="*/ 492 h 781"/>
                  <a:gd name="T20" fmla="*/ 223 w 829"/>
                  <a:gd name="T21" fmla="*/ 781 h 781"/>
                  <a:gd name="T22" fmla="*/ 226 w 829"/>
                  <a:gd name="T23" fmla="*/ 778 h 781"/>
                  <a:gd name="T24" fmla="*/ 3 w 829"/>
                  <a:gd name="T25" fmla="*/ 492 h 781"/>
                  <a:gd name="T26" fmla="*/ 3 w 829"/>
                  <a:gd name="T27" fmla="*/ 492 h 781"/>
                  <a:gd name="T28" fmla="*/ 3 w 829"/>
                  <a:gd name="T29" fmla="*/ 492 h 781"/>
                  <a:gd name="T30" fmla="*/ 3 w 829"/>
                  <a:gd name="T31" fmla="*/ 492 h 781"/>
                  <a:gd name="T32" fmla="*/ 3 w 829"/>
                  <a:gd name="T33" fmla="*/ 492 h 781"/>
                  <a:gd name="T34" fmla="*/ 3 w 829"/>
                  <a:gd name="T35" fmla="*/ 491 h 781"/>
                  <a:gd name="T36" fmla="*/ 141 w 829"/>
                  <a:gd name="T37" fmla="*/ 313 h 781"/>
                  <a:gd name="T38" fmla="*/ 226 w 829"/>
                  <a:gd name="T39" fmla="*/ 205 h 781"/>
                  <a:gd name="T40" fmla="*/ 227 w 829"/>
                  <a:gd name="T41" fmla="*/ 205 h 781"/>
                  <a:gd name="T42" fmla="*/ 670 w 829"/>
                  <a:gd name="T43" fmla="*/ 205 h 781"/>
                  <a:gd name="T44" fmla="*/ 829 w 829"/>
                  <a:gd name="T45"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1">
                    <a:moveTo>
                      <a:pt x="3" y="492"/>
                    </a:moveTo>
                    <a:lnTo>
                      <a:pt x="3" y="492"/>
                    </a:lnTo>
                    <a:lnTo>
                      <a:pt x="3" y="492"/>
                    </a:lnTo>
                    <a:close/>
                    <a:moveTo>
                      <a:pt x="3" y="492"/>
                    </a:moveTo>
                    <a:lnTo>
                      <a:pt x="3" y="492"/>
                    </a:lnTo>
                    <a:lnTo>
                      <a:pt x="3" y="492"/>
                    </a:lnTo>
                    <a:close/>
                    <a:moveTo>
                      <a:pt x="829" y="0"/>
                    </a:moveTo>
                    <a:lnTo>
                      <a:pt x="381" y="0"/>
                    </a:lnTo>
                    <a:lnTo>
                      <a:pt x="0" y="492"/>
                    </a:lnTo>
                    <a:lnTo>
                      <a:pt x="0" y="492"/>
                    </a:lnTo>
                    <a:lnTo>
                      <a:pt x="223" y="781"/>
                    </a:lnTo>
                    <a:lnTo>
                      <a:pt x="226" y="778"/>
                    </a:lnTo>
                    <a:lnTo>
                      <a:pt x="3" y="492"/>
                    </a:lnTo>
                    <a:lnTo>
                      <a:pt x="3" y="492"/>
                    </a:lnTo>
                    <a:lnTo>
                      <a:pt x="3" y="492"/>
                    </a:lnTo>
                    <a:lnTo>
                      <a:pt x="3" y="492"/>
                    </a:lnTo>
                    <a:lnTo>
                      <a:pt x="3" y="492"/>
                    </a:lnTo>
                    <a:lnTo>
                      <a:pt x="3" y="491"/>
                    </a:lnTo>
                    <a:lnTo>
                      <a:pt x="141" y="313"/>
                    </a:lnTo>
                    <a:lnTo>
                      <a:pt x="226" y="205"/>
                    </a:lnTo>
                    <a:lnTo>
                      <a:pt x="227" y="205"/>
                    </a:lnTo>
                    <a:lnTo>
                      <a:pt x="670" y="205"/>
                    </a:lnTo>
                    <a:lnTo>
                      <a:pt x="829" y="0"/>
                    </a:lnTo>
                    <a:close/>
                  </a:path>
                </a:pathLst>
              </a:custGeom>
              <a:solidFill>
                <a:schemeClr val="accent1"/>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49" name="Freeform 23">
                <a:extLst>
                  <a:ext uri="{FF2B5EF4-FFF2-40B4-BE49-F238E27FC236}">
                    <a16:creationId xmlns:a16="http://schemas.microsoft.com/office/drawing/2014/main" id="{6337CF77-63C3-59E0-4AB2-4730873A87AE}"/>
                  </a:ext>
                </a:extLst>
              </p:cNvPr>
              <p:cNvSpPr>
                <a:spLocks noEditPoints="1"/>
              </p:cNvSpPr>
              <p:nvPr/>
            </p:nvSpPr>
            <p:spPr bwMode="auto">
              <a:xfrm>
                <a:off x="6290691" y="2348148"/>
                <a:ext cx="1058863" cy="455613"/>
              </a:xfrm>
              <a:custGeom>
                <a:avLst/>
                <a:gdLst>
                  <a:gd name="T0" fmla="*/ 138 w 667"/>
                  <a:gd name="T1" fmla="*/ 108 h 287"/>
                  <a:gd name="T2" fmla="*/ 0 w 667"/>
                  <a:gd name="T3" fmla="*/ 286 h 287"/>
                  <a:gd name="T4" fmla="*/ 0 w 667"/>
                  <a:gd name="T5" fmla="*/ 287 h 287"/>
                  <a:gd name="T6" fmla="*/ 138 w 667"/>
                  <a:gd name="T7" fmla="*/ 108 h 287"/>
                  <a:gd name="T8" fmla="*/ 667 w 667"/>
                  <a:gd name="T9" fmla="*/ 0 h 287"/>
                  <a:gd name="T10" fmla="*/ 224 w 667"/>
                  <a:gd name="T11" fmla="*/ 0 h 287"/>
                  <a:gd name="T12" fmla="*/ 446 w 667"/>
                  <a:gd name="T13" fmla="*/ 283 h 287"/>
                  <a:gd name="T14" fmla="*/ 575 w 667"/>
                  <a:gd name="T15" fmla="*/ 116 h 287"/>
                  <a:gd name="T16" fmla="*/ 575 w 667"/>
                  <a:gd name="T17" fmla="*/ 116 h 287"/>
                  <a:gd name="T18" fmla="*/ 667 w 667"/>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7" h="287">
                    <a:moveTo>
                      <a:pt x="138" y="108"/>
                    </a:moveTo>
                    <a:lnTo>
                      <a:pt x="0" y="286"/>
                    </a:lnTo>
                    <a:lnTo>
                      <a:pt x="0" y="287"/>
                    </a:lnTo>
                    <a:lnTo>
                      <a:pt x="138" y="108"/>
                    </a:lnTo>
                    <a:close/>
                    <a:moveTo>
                      <a:pt x="667" y="0"/>
                    </a:moveTo>
                    <a:lnTo>
                      <a:pt x="224" y="0"/>
                    </a:lnTo>
                    <a:lnTo>
                      <a:pt x="446" y="283"/>
                    </a:lnTo>
                    <a:lnTo>
                      <a:pt x="575" y="116"/>
                    </a:lnTo>
                    <a:lnTo>
                      <a:pt x="575" y="116"/>
                    </a:lnTo>
                    <a:lnTo>
                      <a:pt x="667" y="0"/>
                    </a:lnTo>
                    <a:close/>
                  </a:path>
                </a:pathLst>
              </a:custGeom>
              <a:solidFill>
                <a:schemeClr val="accent1"/>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50" name="Freeform 31">
                <a:extLst>
                  <a:ext uri="{FF2B5EF4-FFF2-40B4-BE49-F238E27FC236}">
                    <a16:creationId xmlns:a16="http://schemas.microsoft.com/office/drawing/2014/main" id="{9EC4DBE0-673D-1635-2E8C-CE2594D9A6BC}"/>
                  </a:ext>
                </a:extLst>
              </p:cNvPr>
              <p:cNvSpPr>
                <a:spLocks/>
              </p:cNvSpPr>
              <p:nvPr/>
            </p:nvSpPr>
            <p:spPr bwMode="auto">
              <a:xfrm>
                <a:off x="6290691" y="2348148"/>
                <a:ext cx="708025" cy="908050"/>
              </a:xfrm>
              <a:custGeom>
                <a:avLst/>
                <a:gdLst>
                  <a:gd name="T0" fmla="*/ 224 w 446"/>
                  <a:gd name="T1" fmla="*/ 0 h 572"/>
                  <a:gd name="T2" fmla="*/ 223 w 446"/>
                  <a:gd name="T3" fmla="*/ 0 h 572"/>
                  <a:gd name="T4" fmla="*/ 138 w 446"/>
                  <a:gd name="T5" fmla="*/ 108 h 572"/>
                  <a:gd name="T6" fmla="*/ 0 w 446"/>
                  <a:gd name="T7" fmla="*/ 287 h 572"/>
                  <a:gd name="T8" fmla="*/ 223 w 446"/>
                  <a:gd name="T9" fmla="*/ 572 h 572"/>
                  <a:gd name="T10" fmla="*/ 224 w 446"/>
                  <a:gd name="T11" fmla="*/ 572 h 572"/>
                  <a:gd name="T12" fmla="*/ 445 w 446"/>
                  <a:gd name="T13" fmla="*/ 286 h 572"/>
                  <a:gd name="T14" fmla="*/ 446 w 446"/>
                  <a:gd name="T15" fmla="*/ 283 h 572"/>
                  <a:gd name="T16" fmla="*/ 224 w 446"/>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572">
                    <a:moveTo>
                      <a:pt x="224" y="0"/>
                    </a:moveTo>
                    <a:lnTo>
                      <a:pt x="223" y="0"/>
                    </a:lnTo>
                    <a:lnTo>
                      <a:pt x="138" y="108"/>
                    </a:lnTo>
                    <a:lnTo>
                      <a:pt x="0" y="287"/>
                    </a:lnTo>
                    <a:lnTo>
                      <a:pt x="223" y="572"/>
                    </a:lnTo>
                    <a:lnTo>
                      <a:pt x="224" y="572"/>
                    </a:lnTo>
                    <a:lnTo>
                      <a:pt x="445" y="286"/>
                    </a:lnTo>
                    <a:lnTo>
                      <a:pt x="446" y="283"/>
                    </a:lnTo>
                    <a:lnTo>
                      <a:pt x="224" y="0"/>
                    </a:lnTo>
                    <a:close/>
                  </a:path>
                </a:pathLst>
              </a:custGeom>
              <a:solidFill>
                <a:schemeClr val="accent1"/>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51" name="Freeform 35">
                <a:extLst>
                  <a:ext uri="{FF2B5EF4-FFF2-40B4-BE49-F238E27FC236}">
                    <a16:creationId xmlns:a16="http://schemas.microsoft.com/office/drawing/2014/main" id="{656D3E8A-380F-C572-82A7-33DDAC4DA5F8}"/>
                  </a:ext>
                </a:extLst>
              </p:cNvPr>
              <p:cNvSpPr>
                <a:spLocks/>
              </p:cNvSpPr>
              <p:nvPr/>
            </p:nvSpPr>
            <p:spPr bwMode="auto">
              <a:xfrm>
                <a:off x="6917754" y="1781411"/>
                <a:ext cx="869950" cy="204788"/>
              </a:xfrm>
              <a:custGeom>
                <a:avLst/>
                <a:gdLst>
                  <a:gd name="T0" fmla="*/ 548 w 548"/>
                  <a:gd name="T1" fmla="*/ 0 h 129"/>
                  <a:gd name="T2" fmla="*/ 99 w 548"/>
                  <a:gd name="T3" fmla="*/ 0 h 129"/>
                  <a:gd name="T4" fmla="*/ 0 w 548"/>
                  <a:gd name="T5" fmla="*/ 129 h 129"/>
                  <a:gd name="T6" fmla="*/ 447 w 548"/>
                  <a:gd name="T7" fmla="*/ 129 h 129"/>
                  <a:gd name="T8" fmla="*/ 548 w 548"/>
                  <a:gd name="T9" fmla="*/ 0 h 129"/>
                </a:gdLst>
                <a:ahLst/>
                <a:cxnLst>
                  <a:cxn ang="0">
                    <a:pos x="T0" y="T1"/>
                  </a:cxn>
                  <a:cxn ang="0">
                    <a:pos x="T2" y="T3"/>
                  </a:cxn>
                  <a:cxn ang="0">
                    <a:pos x="T4" y="T5"/>
                  </a:cxn>
                  <a:cxn ang="0">
                    <a:pos x="T6" y="T7"/>
                  </a:cxn>
                  <a:cxn ang="0">
                    <a:pos x="T8" y="T9"/>
                  </a:cxn>
                </a:cxnLst>
                <a:rect l="0" t="0" r="r" b="b"/>
                <a:pathLst>
                  <a:path w="548" h="129">
                    <a:moveTo>
                      <a:pt x="548" y="0"/>
                    </a:moveTo>
                    <a:lnTo>
                      <a:pt x="99" y="0"/>
                    </a:lnTo>
                    <a:lnTo>
                      <a:pt x="0" y="129"/>
                    </a:lnTo>
                    <a:lnTo>
                      <a:pt x="447" y="129"/>
                    </a:lnTo>
                    <a:lnTo>
                      <a:pt x="548" y="0"/>
                    </a:lnTo>
                    <a:close/>
                  </a:path>
                </a:pathLst>
              </a:custGeom>
              <a:solidFill>
                <a:schemeClr val="accent1">
                  <a:alpha val="5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52" name="Freeform 37">
                <a:extLst>
                  <a:ext uri="{FF2B5EF4-FFF2-40B4-BE49-F238E27FC236}">
                    <a16:creationId xmlns:a16="http://schemas.microsoft.com/office/drawing/2014/main" id="{10F04F76-C52F-D4ED-BF63-D206366220D0}"/>
                  </a:ext>
                </a:extLst>
              </p:cNvPr>
              <p:cNvSpPr>
                <a:spLocks/>
              </p:cNvSpPr>
              <p:nvPr/>
            </p:nvSpPr>
            <p:spPr bwMode="auto">
              <a:xfrm>
                <a:off x="7093966" y="1541698"/>
                <a:ext cx="869950" cy="203200"/>
              </a:xfrm>
              <a:custGeom>
                <a:avLst/>
                <a:gdLst>
                  <a:gd name="T0" fmla="*/ 548 w 548"/>
                  <a:gd name="T1" fmla="*/ 0 h 128"/>
                  <a:gd name="T2" fmla="*/ 99 w 548"/>
                  <a:gd name="T3" fmla="*/ 0 h 128"/>
                  <a:gd name="T4" fmla="*/ 0 w 548"/>
                  <a:gd name="T5" fmla="*/ 128 h 128"/>
                  <a:gd name="T6" fmla="*/ 447 w 548"/>
                  <a:gd name="T7" fmla="*/ 128 h 128"/>
                  <a:gd name="T8" fmla="*/ 548 w 548"/>
                  <a:gd name="T9" fmla="*/ 0 h 128"/>
                </a:gdLst>
                <a:ahLst/>
                <a:cxnLst>
                  <a:cxn ang="0">
                    <a:pos x="T0" y="T1"/>
                  </a:cxn>
                  <a:cxn ang="0">
                    <a:pos x="T2" y="T3"/>
                  </a:cxn>
                  <a:cxn ang="0">
                    <a:pos x="T4" y="T5"/>
                  </a:cxn>
                  <a:cxn ang="0">
                    <a:pos x="T6" y="T7"/>
                  </a:cxn>
                  <a:cxn ang="0">
                    <a:pos x="T8" y="T9"/>
                  </a:cxn>
                </a:cxnLst>
                <a:rect l="0" t="0" r="r" b="b"/>
                <a:pathLst>
                  <a:path w="548" h="128">
                    <a:moveTo>
                      <a:pt x="548" y="0"/>
                    </a:moveTo>
                    <a:lnTo>
                      <a:pt x="99" y="0"/>
                    </a:lnTo>
                    <a:lnTo>
                      <a:pt x="0" y="128"/>
                    </a:lnTo>
                    <a:lnTo>
                      <a:pt x="447" y="128"/>
                    </a:lnTo>
                    <a:lnTo>
                      <a:pt x="548" y="0"/>
                    </a:lnTo>
                    <a:close/>
                  </a:path>
                </a:pathLst>
              </a:custGeom>
              <a:solidFill>
                <a:schemeClr val="accent1">
                  <a:alpha val="3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53" name="Freeform 39">
                <a:extLst>
                  <a:ext uri="{FF2B5EF4-FFF2-40B4-BE49-F238E27FC236}">
                    <a16:creationId xmlns:a16="http://schemas.microsoft.com/office/drawing/2014/main" id="{A7AD48EF-1498-BAF0-6B09-68CE47C8C905}"/>
                  </a:ext>
                </a:extLst>
              </p:cNvPr>
              <p:cNvSpPr>
                <a:spLocks noEditPoints="1"/>
              </p:cNvSpPr>
              <p:nvPr/>
            </p:nvSpPr>
            <p:spPr bwMode="auto">
              <a:xfrm>
                <a:off x="7270179" y="1309923"/>
                <a:ext cx="869950" cy="203200"/>
              </a:xfrm>
              <a:custGeom>
                <a:avLst/>
                <a:gdLst>
                  <a:gd name="T0" fmla="*/ 260 w 548"/>
                  <a:gd name="T1" fmla="*/ 90 h 128"/>
                  <a:gd name="T2" fmla="*/ 260 w 548"/>
                  <a:gd name="T3" fmla="*/ 90 h 128"/>
                  <a:gd name="T4" fmla="*/ 260 w 548"/>
                  <a:gd name="T5" fmla="*/ 90 h 128"/>
                  <a:gd name="T6" fmla="*/ 260 w 548"/>
                  <a:gd name="T7" fmla="*/ 90 h 128"/>
                  <a:gd name="T8" fmla="*/ 548 w 548"/>
                  <a:gd name="T9" fmla="*/ 0 h 128"/>
                  <a:gd name="T10" fmla="*/ 99 w 548"/>
                  <a:gd name="T11" fmla="*/ 0 h 128"/>
                  <a:gd name="T12" fmla="*/ 0 w 548"/>
                  <a:gd name="T13" fmla="*/ 128 h 128"/>
                  <a:gd name="T14" fmla="*/ 447 w 548"/>
                  <a:gd name="T15" fmla="*/ 128 h 128"/>
                  <a:gd name="T16" fmla="*/ 548 w 548"/>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8" h="128">
                    <a:moveTo>
                      <a:pt x="260" y="90"/>
                    </a:moveTo>
                    <a:lnTo>
                      <a:pt x="260" y="90"/>
                    </a:lnTo>
                    <a:lnTo>
                      <a:pt x="260" y="90"/>
                    </a:lnTo>
                    <a:lnTo>
                      <a:pt x="260" y="90"/>
                    </a:lnTo>
                    <a:close/>
                    <a:moveTo>
                      <a:pt x="548" y="0"/>
                    </a:moveTo>
                    <a:lnTo>
                      <a:pt x="99" y="0"/>
                    </a:lnTo>
                    <a:lnTo>
                      <a:pt x="0" y="128"/>
                    </a:lnTo>
                    <a:lnTo>
                      <a:pt x="447" y="128"/>
                    </a:lnTo>
                    <a:lnTo>
                      <a:pt x="548" y="0"/>
                    </a:lnTo>
                    <a:close/>
                  </a:path>
                </a:pathLst>
              </a:custGeom>
              <a:solidFill>
                <a:schemeClr val="accent1">
                  <a:alpha val="1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grpSp>
        <p:grpSp>
          <p:nvGrpSpPr>
            <p:cNvPr id="13" name="Group 301">
              <a:extLst>
                <a:ext uri="{FF2B5EF4-FFF2-40B4-BE49-F238E27FC236}">
                  <a16:creationId xmlns:a16="http://schemas.microsoft.com/office/drawing/2014/main" id="{72B959A1-1351-F7C8-7CC4-D67D37ABF3F9}"/>
                </a:ext>
              </a:extLst>
            </p:cNvPr>
            <p:cNvGrpSpPr/>
            <p:nvPr/>
          </p:nvGrpSpPr>
          <p:grpSpPr>
            <a:xfrm>
              <a:off x="5123336" y="3217102"/>
              <a:ext cx="1656160" cy="1168004"/>
              <a:chOff x="6272585" y="3618148"/>
              <a:chExt cx="2208213" cy="1557338"/>
            </a:xfrm>
          </p:grpSpPr>
          <p:sp>
            <p:nvSpPr>
              <p:cNvPr id="25" name="Freeform 81">
                <a:extLst>
                  <a:ext uri="{FF2B5EF4-FFF2-40B4-BE49-F238E27FC236}">
                    <a16:creationId xmlns:a16="http://schemas.microsoft.com/office/drawing/2014/main" id="{D41DD2B8-BAEB-8EC6-22C7-D09357B73502}"/>
                  </a:ext>
                </a:extLst>
              </p:cNvPr>
              <p:cNvSpPr>
                <a:spLocks noEditPoints="1"/>
              </p:cNvSpPr>
              <p:nvPr/>
            </p:nvSpPr>
            <p:spPr bwMode="auto">
              <a:xfrm>
                <a:off x="6272585" y="3941998"/>
                <a:ext cx="2208213" cy="900113"/>
              </a:xfrm>
              <a:custGeom>
                <a:avLst/>
                <a:gdLst>
                  <a:gd name="T0" fmla="*/ 16 w 1391"/>
                  <a:gd name="T1" fmla="*/ 264 h 567"/>
                  <a:gd name="T2" fmla="*/ 0 w 1391"/>
                  <a:gd name="T3" fmla="*/ 283 h 567"/>
                  <a:gd name="T4" fmla="*/ 0 w 1391"/>
                  <a:gd name="T5" fmla="*/ 285 h 567"/>
                  <a:gd name="T6" fmla="*/ 16 w 1391"/>
                  <a:gd name="T7" fmla="*/ 264 h 567"/>
                  <a:gd name="T8" fmla="*/ 1163 w 1391"/>
                  <a:gd name="T9" fmla="*/ 291 h 567"/>
                  <a:gd name="T10" fmla="*/ 1163 w 1391"/>
                  <a:gd name="T11" fmla="*/ 291 h 567"/>
                  <a:gd name="T12" fmla="*/ 1163 w 1391"/>
                  <a:gd name="T13" fmla="*/ 291 h 567"/>
                  <a:gd name="T14" fmla="*/ 1163 w 1391"/>
                  <a:gd name="T15" fmla="*/ 291 h 567"/>
                  <a:gd name="T16" fmla="*/ 1166 w 1391"/>
                  <a:gd name="T17" fmla="*/ 289 h 567"/>
                  <a:gd name="T18" fmla="*/ 1166 w 1391"/>
                  <a:gd name="T19" fmla="*/ 289 h 567"/>
                  <a:gd name="T20" fmla="*/ 1166 w 1391"/>
                  <a:gd name="T21" fmla="*/ 289 h 567"/>
                  <a:gd name="T22" fmla="*/ 1166 w 1391"/>
                  <a:gd name="T23" fmla="*/ 289 h 567"/>
                  <a:gd name="T24" fmla="*/ 1166 w 1391"/>
                  <a:gd name="T25" fmla="*/ 289 h 567"/>
                  <a:gd name="T26" fmla="*/ 1166 w 1391"/>
                  <a:gd name="T27" fmla="*/ 289 h 567"/>
                  <a:gd name="T28" fmla="*/ 1166 w 1391"/>
                  <a:gd name="T29" fmla="*/ 289 h 567"/>
                  <a:gd name="T30" fmla="*/ 1166 w 1391"/>
                  <a:gd name="T31" fmla="*/ 289 h 567"/>
                  <a:gd name="T32" fmla="*/ 1166 w 1391"/>
                  <a:gd name="T33" fmla="*/ 289 h 567"/>
                  <a:gd name="T34" fmla="*/ 1391 w 1391"/>
                  <a:gd name="T35" fmla="*/ 0 h 567"/>
                  <a:gd name="T36" fmla="*/ 670 w 1391"/>
                  <a:gd name="T37" fmla="*/ 0 h 567"/>
                  <a:gd name="T38" fmla="*/ 575 w 1391"/>
                  <a:gd name="T39" fmla="*/ 123 h 567"/>
                  <a:gd name="T40" fmla="*/ 575 w 1391"/>
                  <a:gd name="T41" fmla="*/ 123 h 567"/>
                  <a:gd name="T42" fmla="*/ 446 w 1391"/>
                  <a:gd name="T43" fmla="*/ 288 h 567"/>
                  <a:gd name="T44" fmla="*/ 448 w 1391"/>
                  <a:gd name="T45" fmla="*/ 289 h 567"/>
                  <a:gd name="T46" fmla="*/ 578 w 1391"/>
                  <a:gd name="T47" fmla="*/ 456 h 567"/>
                  <a:gd name="T48" fmla="*/ 578 w 1391"/>
                  <a:gd name="T49" fmla="*/ 456 h 567"/>
                  <a:gd name="T50" fmla="*/ 665 w 1391"/>
                  <a:gd name="T51" fmla="*/ 567 h 567"/>
                  <a:gd name="T52" fmla="*/ 1389 w 1391"/>
                  <a:gd name="T53" fmla="*/ 567 h 567"/>
                  <a:gd name="T54" fmla="*/ 1166 w 1391"/>
                  <a:gd name="T55" fmla="*/ 283 h 567"/>
                  <a:gd name="T56" fmla="*/ 1391 w 1391"/>
                  <a:gd name="T57"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91" h="567">
                    <a:moveTo>
                      <a:pt x="16" y="264"/>
                    </a:moveTo>
                    <a:lnTo>
                      <a:pt x="0" y="283"/>
                    </a:lnTo>
                    <a:lnTo>
                      <a:pt x="0" y="285"/>
                    </a:lnTo>
                    <a:lnTo>
                      <a:pt x="16" y="264"/>
                    </a:lnTo>
                    <a:close/>
                    <a:moveTo>
                      <a:pt x="1163" y="291"/>
                    </a:moveTo>
                    <a:lnTo>
                      <a:pt x="1163" y="291"/>
                    </a:lnTo>
                    <a:lnTo>
                      <a:pt x="1163" y="291"/>
                    </a:lnTo>
                    <a:lnTo>
                      <a:pt x="1163" y="291"/>
                    </a:lnTo>
                    <a:close/>
                    <a:moveTo>
                      <a:pt x="1166" y="289"/>
                    </a:moveTo>
                    <a:lnTo>
                      <a:pt x="1166" y="289"/>
                    </a:lnTo>
                    <a:lnTo>
                      <a:pt x="1166" y="289"/>
                    </a:lnTo>
                    <a:close/>
                    <a:moveTo>
                      <a:pt x="1166" y="289"/>
                    </a:moveTo>
                    <a:lnTo>
                      <a:pt x="1166" y="289"/>
                    </a:lnTo>
                    <a:lnTo>
                      <a:pt x="1166" y="289"/>
                    </a:lnTo>
                    <a:close/>
                    <a:moveTo>
                      <a:pt x="1166" y="289"/>
                    </a:moveTo>
                    <a:lnTo>
                      <a:pt x="1166" y="289"/>
                    </a:lnTo>
                    <a:lnTo>
                      <a:pt x="1166" y="289"/>
                    </a:lnTo>
                    <a:close/>
                    <a:moveTo>
                      <a:pt x="1391" y="0"/>
                    </a:moveTo>
                    <a:lnTo>
                      <a:pt x="670" y="0"/>
                    </a:lnTo>
                    <a:lnTo>
                      <a:pt x="575" y="123"/>
                    </a:lnTo>
                    <a:lnTo>
                      <a:pt x="575" y="123"/>
                    </a:lnTo>
                    <a:lnTo>
                      <a:pt x="446" y="288"/>
                    </a:lnTo>
                    <a:lnTo>
                      <a:pt x="448" y="289"/>
                    </a:lnTo>
                    <a:lnTo>
                      <a:pt x="578" y="456"/>
                    </a:lnTo>
                    <a:lnTo>
                      <a:pt x="578" y="456"/>
                    </a:lnTo>
                    <a:lnTo>
                      <a:pt x="665" y="567"/>
                    </a:lnTo>
                    <a:lnTo>
                      <a:pt x="1389" y="567"/>
                    </a:lnTo>
                    <a:lnTo>
                      <a:pt x="1166" y="283"/>
                    </a:lnTo>
                    <a:lnTo>
                      <a:pt x="1391" y="0"/>
                    </a:lnTo>
                    <a:close/>
                  </a:path>
                </a:pathLst>
              </a:custGeom>
              <a:solidFill>
                <a:schemeClr val="accent3">
                  <a:alpha val="70000"/>
                </a:schemeClr>
              </a:solidFill>
              <a:ln>
                <a:noFill/>
              </a:ln>
            </p:spPr>
            <p:txBody>
              <a:bodyPr vert="horz" wrap="square" lIns="150781" tIns="75390" rIns="150781" bIns="75390" numCol="1" anchor="ctr" anchorCtr="0" compatLnSpc="1">
                <a:prstTxWarp prst="textNoShape">
                  <a:avLst/>
                </a:prstTxWarp>
              </a:bodyPr>
              <a:lstStyle/>
              <a:p>
                <a:pPr algn="ctr"/>
                <a:endParaRPr lang="en-US" sz="3958" b="1" dirty="0">
                  <a:solidFill>
                    <a:srgbClr val="FFFFFF"/>
                  </a:solidFill>
                  <a:latin typeface="Bebas Neue" charset="0"/>
                  <a:ea typeface="Bebas Neue" charset="0"/>
                  <a:cs typeface="Bebas Neue" charset="0"/>
                </a:endParaRPr>
              </a:p>
            </p:txBody>
          </p:sp>
          <p:sp>
            <p:nvSpPr>
              <p:cNvPr id="26" name="Freeform 91">
                <a:extLst>
                  <a:ext uri="{FF2B5EF4-FFF2-40B4-BE49-F238E27FC236}">
                    <a16:creationId xmlns:a16="http://schemas.microsoft.com/office/drawing/2014/main" id="{82F8BD06-2B65-AA00-CAC1-B060E2AB0CFF}"/>
                  </a:ext>
                </a:extLst>
              </p:cNvPr>
              <p:cNvSpPr>
                <a:spLocks/>
              </p:cNvSpPr>
              <p:nvPr/>
            </p:nvSpPr>
            <p:spPr bwMode="auto">
              <a:xfrm>
                <a:off x="6644704" y="4842111"/>
                <a:ext cx="962025" cy="333375"/>
              </a:xfrm>
              <a:custGeom>
                <a:avLst/>
                <a:gdLst>
                  <a:gd name="T0" fmla="*/ 442 w 606"/>
                  <a:gd name="T1" fmla="*/ 0 h 210"/>
                  <a:gd name="T2" fmla="*/ 6 w 606"/>
                  <a:gd name="T3" fmla="*/ 0 h 210"/>
                  <a:gd name="T4" fmla="*/ 0 w 606"/>
                  <a:gd name="T5" fmla="*/ 7 h 210"/>
                  <a:gd name="T6" fmla="*/ 158 w 606"/>
                  <a:gd name="T7" fmla="*/ 210 h 210"/>
                  <a:gd name="T8" fmla="*/ 606 w 606"/>
                  <a:gd name="T9" fmla="*/ 210 h 210"/>
                  <a:gd name="T10" fmla="*/ 442 w 606"/>
                  <a:gd name="T11" fmla="*/ 0 h 210"/>
                </a:gdLst>
                <a:ahLst/>
                <a:cxnLst>
                  <a:cxn ang="0">
                    <a:pos x="T0" y="T1"/>
                  </a:cxn>
                  <a:cxn ang="0">
                    <a:pos x="T2" y="T3"/>
                  </a:cxn>
                  <a:cxn ang="0">
                    <a:pos x="T4" y="T5"/>
                  </a:cxn>
                  <a:cxn ang="0">
                    <a:pos x="T6" y="T7"/>
                  </a:cxn>
                  <a:cxn ang="0">
                    <a:pos x="T8" y="T9"/>
                  </a:cxn>
                  <a:cxn ang="0">
                    <a:pos x="T10" y="T11"/>
                  </a:cxn>
                </a:cxnLst>
                <a:rect l="0" t="0" r="r" b="b"/>
                <a:pathLst>
                  <a:path w="606" h="210">
                    <a:moveTo>
                      <a:pt x="442" y="0"/>
                    </a:moveTo>
                    <a:lnTo>
                      <a:pt x="6" y="0"/>
                    </a:lnTo>
                    <a:lnTo>
                      <a:pt x="0" y="7"/>
                    </a:lnTo>
                    <a:lnTo>
                      <a:pt x="158" y="210"/>
                    </a:lnTo>
                    <a:lnTo>
                      <a:pt x="606" y="210"/>
                    </a:lnTo>
                    <a:lnTo>
                      <a:pt x="442" y="0"/>
                    </a:lnTo>
                    <a:close/>
                  </a:path>
                </a:pathLst>
              </a:custGeom>
              <a:solidFill>
                <a:schemeClr val="accent3">
                  <a:alpha val="7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7" name="Freeform 93">
                <a:extLst>
                  <a:ext uri="{FF2B5EF4-FFF2-40B4-BE49-F238E27FC236}">
                    <a16:creationId xmlns:a16="http://schemas.microsoft.com/office/drawing/2014/main" id="{4FF72A64-2DF1-5566-E3ED-2CF64BF2FC9B}"/>
                  </a:ext>
                </a:extLst>
              </p:cNvPr>
              <p:cNvSpPr>
                <a:spLocks/>
              </p:cNvSpPr>
              <p:nvPr/>
            </p:nvSpPr>
            <p:spPr bwMode="auto">
              <a:xfrm>
                <a:off x="6645176" y="4399198"/>
                <a:ext cx="692150" cy="442913"/>
              </a:xfrm>
              <a:custGeom>
                <a:avLst/>
                <a:gdLst>
                  <a:gd name="T0" fmla="*/ 217 w 436"/>
                  <a:gd name="T1" fmla="*/ 0 h 279"/>
                  <a:gd name="T2" fmla="*/ 216 w 436"/>
                  <a:gd name="T3" fmla="*/ 1 h 279"/>
                  <a:gd name="T4" fmla="*/ 0 w 436"/>
                  <a:gd name="T5" fmla="*/ 279 h 279"/>
                  <a:gd name="T6" fmla="*/ 436 w 436"/>
                  <a:gd name="T7" fmla="*/ 279 h 279"/>
                  <a:gd name="T8" fmla="*/ 349 w 436"/>
                  <a:gd name="T9" fmla="*/ 168 h 279"/>
                  <a:gd name="T10" fmla="*/ 349 w 436"/>
                  <a:gd name="T11" fmla="*/ 168 h 279"/>
                  <a:gd name="T12" fmla="*/ 219 w 436"/>
                  <a:gd name="T13" fmla="*/ 1 h 279"/>
                  <a:gd name="T14" fmla="*/ 217 w 436"/>
                  <a:gd name="T15" fmla="*/ 0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279">
                    <a:moveTo>
                      <a:pt x="217" y="0"/>
                    </a:moveTo>
                    <a:lnTo>
                      <a:pt x="216" y="1"/>
                    </a:lnTo>
                    <a:lnTo>
                      <a:pt x="0" y="279"/>
                    </a:lnTo>
                    <a:lnTo>
                      <a:pt x="436" y="279"/>
                    </a:lnTo>
                    <a:lnTo>
                      <a:pt x="349" y="168"/>
                    </a:lnTo>
                    <a:lnTo>
                      <a:pt x="349" y="168"/>
                    </a:lnTo>
                    <a:lnTo>
                      <a:pt x="219" y="1"/>
                    </a:lnTo>
                    <a:lnTo>
                      <a:pt x="217" y="0"/>
                    </a:lnTo>
                    <a:close/>
                  </a:path>
                </a:pathLst>
              </a:custGeom>
              <a:solidFill>
                <a:schemeClr val="accent3"/>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8" name="Freeform 95">
                <a:extLst>
                  <a:ext uri="{FF2B5EF4-FFF2-40B4-BE49-F238E27FC236}">
                    <a16:creationId xmlns:a16="http://schemas.microsoft.com/office/drawing/2014/main" id="{25DDA19D-37DF-1CA7-75D6-3A66A1428C03}"/>
                  </a:ext>
                </a:extLst>
              </p:cNvPr>
              <p:cNvSpPr>
                <a:spLocks noEditPoints="1"/>
              </p:cNvSpPr>
              <p:nvPr/>
            </p:nvSpPr>
            <p:spPr bwMode="auto">
              <a:xfrm>
                <a:off x="6285929" y="3618148"/>
                <a:ext cx="1316038" cy="1241425"/>
              </a:xfrm>
              <a:custGeom>
                <a:avLst/>
                <a:gdLst>
                  <a:gd name="T0" fmla="*/ 3 w 829"/>
                  <a:gd name="T1" fmla="*/ 493 h 782"/>
                  <a:gd name="T2" fmla="*/ 3 w 829"/>
                  <a:gd name="T3" fmla="*/ 493 h 782"/>
                  <a:gd name="T4" fmla="*/ 3 w 829"/>
                  <a:gd name="T5" fmla="*/ 493 h 782"/>
                  <a:gd name="T6" fmla="*/ 3 w 829"/>
                  <a:gd name="T7" fmla="*/ 493 h 782"/>
                  <a:gd name="T8" fmla="*/ 3 w 829"/>
                  <a:gd name="T9" fmla="*/ 493 h 782"/>
                  <a:gd name="T10" fmla="*/ 3 w 829"/>
                  <a:gd name="T11" fmla="*/ 493 h 782"/>
                  <a:gd name="T12" fmla="*/ 3 w 829"/>
                  <a:gd name="T13" fmla="*/ 489 h 782"/>
                  <a:gd name="T14" fmla="*/ 0 w 829"/>
                  <a:gd name="T15" fmla="*/ 492 h 782"/>
                  <a:gd name="T16" fmla="*/ 0 w 829"/>
                  <a:gd name="T17" fmla="*/ 493 h 782"/>
                  <a:gd name="T18" fmla="*/ 223 w 829"/>
                  <a:gd name="T19" fmla="*/ 782 h 782"/>
                  <a:gd name="T20" fmla="*/ 226 w 829"/>
                  <a:gd name="T21" fmla="*/ 778 h 782"/>
                  <a:gd name="T22" fmla="*/ 3 w 829"/>
                  <a:gd name="T23" fmla="*/ 492 h 782"/>
                  <a:gd name="T24" fmla="*/ 3 w 829"/>
                  <a:gd name="T25" fmla="*/ 492 h 782"/>
                  <a:gd name="T26" fmla="*/ 3 w 829"/>
                  <a:gd name="T27" fmla="*/ 492 h 782"/>
                  <a:gd name="T28" fmla="*/ 3 w 829"/>
                  <a:gd name="T29" fmla="*/ 492 h 782"/>
                  <a:gd name="T30" fmla="*/ 4 w 829"/>
                  <a:gd name="T31" fmla="*/ 490 h 782"/>
                  <a:gd name="T32" fmla="*/ 3 w 829"/>
                  <a:gd name="T33" fmla="*/ 489 h 782"/>
                  <a:gd name="T34" fmla="*/ 829 w 829"/>
                  <a:gd name="T35" fmla="*/ 0 h 782"/>
                  <a:gd name="T36" fmla="*/ 381 w 829"/>
                  <a:gd name="T37" fmla="*/ 0 h 782"/>
                  <a:gd name="T38" fmla="*/ 19 w 829"/>
                  <a:gd name="T39" fmla="*/ 468 h 782"/>
                  <a:gd name="T40" fmla="*/ 226 w 829"/>
                  <a:gd name="T41" fmla="*/ 204 h 782"/>
                  <a:gd name="T42" fmla="*/ 673 w 829"/>
                  <a:gd name="T43" fmla="*/ 204 h 782"/>
                  <a:gd name="T44" fmla="*/ 829 w 829"/>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2">
                    <a:moveTo>
                      <a:pt x="3" y="493"/>
                    </a:moveTo>
                    <a:lnTo>
                      <a:pt x="3" y="493"/>
                    </a:lnTo>
                    <a:lnTo>
                      <a:pt x="3" y="493"/>
                    </a:lnTo>
                    <a:close/>
                    <a:moveTo>
                      <a:pt x="3" y="493"/>
                    </a:moveTo>
                    <a:lnTo>
                      <a:pt x="3" y="493"/>
                    </a:lnTo>
                    <a:lnTo>
                      <a:pt x="3" y="493"/>
                    </a:lnTo>
                    <a:close/>
                    <a:moveTo>
                      <a:pt x="3" y="489"/>
                    </a:moveTo>
                    <a:lnTo>
                      <a:pt x="0" y="492"/>
                    </a:lnTo>
                    <a:lnTo>
                      <a:pt x="0" y="493"/>
                    </a:lnTo>
                    <a:lnTo>
                      <a:pt x="223" y="782"/>
                    </a:lnTo>
                    <a:lnTo>
                      <a:pt x="226" y="778"/>
                    </a:lnTo>
                    <a:lnTo>
                      <a:pt x="3" y="492"/>
                    </a:lnTo>
                    <a:lnTo>
                      <a:pt x="3" y="492"/>
                    </a:lnTo>
                    <a:lnTo>
                      <a:pt x="3" y="492"/>
                    </a:lnTo>
                    <a:lnTo>
                      <a:pt x="3" y="492"/>
                    </a:lnTo>
                    <a:lnTo>
                      <a:pt x="4" y="490"/>
                    </a:lnTo>
                    <a:lnTo>
                      <a:pt x="3" y="489"/>
                    </a:lnTo>
                    <a:close/>
                    <a:moveTo>
                      <a:pt x="829" y="0"/>
                    </a:moveTo>
                    <a:lnTo>
                      <a:pt x="381" y="0"/>
                    </a:lnTo>
                    <a:lnTo>
                      <a:pt x="19" y="468"/>
                    </a:lnTo>
                    <a:lnTo>
                      <a:pt x="226" y="204"/>
                    </a:lnTo>
                    <a:lnTo>
                      <a:pt x="673" y="204"/>
                    </a:lnTo>
                    <a:lnTo>
                      <a:pt x="829" y="0"/>
                    </a:lnTo>
                    <a:close/>
                  </a:path>
                </a:pathLst>
              </a:custGeom>
              <a:solidFill>
                <a:schemeClr val="accent3">
                  <a:alpha val="7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9" name="Freeform 97">
                <a:extLst>
                  <a:ext uri="{FF2B5EF4-FFF2-40B4-BE49-F238E27FC236}">
                    <a16:creationId xmlns:a16="http://schemas.microsoft.com/office/drawing/2014/main" id="{F84E437C-E343-55D2-1EC9-7C9464D5ED7E}"/>
                  </a:ext>
                </a:extLst>
              </p:cNvPr>
              <p:cNvSpPr>
                <a:spLocks/>
              </p:cNvSpPr>
              <p:nvPr/>
            </p:nvSpPr>
            <p:spPr bwMode="auto">
              <a:xfrm>
                <a:off x="6281638" y="3941998"/>
                <a:ext cx="1063625" cy="457200"/>
              </a:xfrm>
              <a:custGeom>
                <a:avLst/>
                <a:gdLst>
                  <a:gd name="T0" fmla="*/ 670 w 670"/>
                  <a:gd name="T1" fmla="*/ 0 h 288"/>
                  <a:gd name="T2" fmla="*/ 223 w 670"/>
                  <a:gd name="T3" fmla="*/ 0 h 288"/>
                  <a:gd name="T4" fmla="*/ 16 w 670"/>
                  <a:gd name="T5" fmla="*/ 264 h 288"/>
                  <a:gd name="T6" fmla="*/ 0 w 670"/>
                  <a:gd name="T7" fmla="*/ 285 h 288"/>
                  <a:gd name="T8" fmla="*/ 1 w 670"/>
                  <a:gd name="T9" fmla="*/ 286 h 288"/>
                  <a:gd name="T10" fmla="*/ 223 w 670"/>
                  <a:gd name="T11" fmla="*/ 0 h 288"/>
                  <a:gd name="T12" fmla="*/ 446 w 670"/>
                  <a:gd name="T13" fmla="*/ 288 h 288"/>
                  <a:gd name="T14" fmla="*/ 575 w 670"/>
                  <a:gd name="T15" fmla="*/ 123 h 288"/>
                  <a:gd name="T16" fmla="*/ 575 w 670"/>
                  <a:gd name="T17" fmla="*/ 123 h 288"/>
                  <a:gd name="T18" fmla="*/ 670 w 670"/>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0" h="288">
                    <a:moveTo>
                      <a:pt x="670" y="0"/>
                    </a:moveTo>
                    <a:lnTo>
                      <a:pt x="223" y="0"/>
                    </a:lnTo>
                    <a:lnTo>
                      <a:pt x="16" y="264"/>
                    </a:lnTo>
                    <a:lnTo>
                      <a:pt x="0" y="285"/>
                    </a:lnTo>
                    <a:lnTo>
                      <a:pt x="1" y="286"/>
                    </a:lnTo>
                    <a:lnTo>
                      <a:pt x="223" y="0"/>
                    </a:lnTo>
                    <a:lnTo>
                      <a:pt x="446" y="288"/>
                    </a:lnTo>
                    <a:lnTo>
                      <a:pt x="575" y="123"/>
                    </a:lnTo>
                    <a:lnTo>
                      <a:pt x="575" y="123"/>
                    </a:lnTo>
                    <a:lnTo>
                      <a:pt x="670" y="0"/>
                    </a:lnTo>
                    <a:close/>
                  </a:path>
                </a:pathLst>
              </a:custGeom>
              <a:solidFill>
                <a:schemeClr val="accent3"/>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30" name="Freeform 105">
                <a:extLst>
                  <a:ext uri="{FF2B5EF4-FFF2-40B4-BE49-F238E27FC236}">
                    <a16:creationId xmlns:a16="http://schemas.microsoft.com/office/drawing/2014/main" id="{3270A463-E57B-5D39-8D5B-8BCFA8C3F7E5}"/>
                  </a:ext>
                </a:extLst>
              </p:cNvPr>
              <p:cNvSpPr>
                <a:spLocks/>
              </p:cNvSpPr>
              <p:nvPr/>
            </p:nvSpPr>
            <p:spPr bwMode="auto">
              <a:xfrm>
                <a:off x="6292279" y="3941998"/>
                <a:ext cx="706438" cy="900113"/>
              </a:xfrm>
              <a:custGeom>
                <a:avLst/>
                <a:gdLst>
                  <a:gd name="T0" fmla="*/ 222 w 445"/>
                  <a:gd name="T1" fmla="*/ 0 h 567"/>
                  <a:gd name="T2" fmla="*/ 0 w 445"/>
                  <a:gd name="T3" fmla="*/ 286 h 567"/>
                  <a:gd name="T4" fmla="*/ 222 w 445"/>
                  <a:gd name="T5" fmla="*/ 567 h 567"/>
                  <a:gd name="T6" fmla="*/ 228 w 445"/>
                  <a:gd name="T7" fmla="*/ 567 h 567"/>
                  <a:gd name="T8" fmla="*/ 444 w 445"/>
                  <a:gd name="T9" fmla="*/ 289 h 567"/>
                  <a:gd name="T10" fmla="*/ 445 w 445"/>
                  <a:gd name="T11" fmla="*/ 288 h 567"/>
                  <a:gd name="T12" fmla="*/ 222 w 445"/>
                  <a:gd name="T13" fmla="*/ 0 h 567"/>
                </a:gdLst>
                <a:ahLst/>
                <a:cxnLst>
                  <a:cxn ang="0">
                    <a:pos x="T0" y="T1"/>
                  </a:cxn>
                  <a:cxn ang="0">
                    <a:pos x="T2" y="T3"/>
                  </a:cxn>
                  <a:cxn ang="0">
                    <a:pos x="T4" y="T5"/>
                  </a:cxn>
                  <a:cxn ang="0">
                    <a:pos x="T6" y="T7"/>
                  </a:cxn>
                  <a:cxn ang="0">
                    <a:pos x="T8" y="T9"/>
                  </a:cxn>
                  <a:cxn ang="0">
                    <a:pos x="T10" y="T11"/>
                  </a:cxn>
                  <a:cxn ang="0">
                    <a:pos x="T12" y="T13"/>
                  </a:cxn>
                </a:cxnLst>
                <a:rect l="0" t="0" r="r" b="b"/>
                <a:pathLst>
                  <a:path w="445" h="567">
                    <a:moveTo>
                      <a:pt x="222" y="0"/>
                    </a:moveTo>
                    <a:lnTo>
                      <a:pt x="0" y="286"/>
                    </a:lnTo>
                    <a:lnTo>
                      <a:pt x="222" y="567"/>
                    </a:lnTo>
                    <a:lnTo>
                      <a:pt x="228" y="567"/>
                    </a:lnTo>
                    <a:lnTo>
                      <a:pt x="444" y="289"/>
                    </a:lnTo>
                    <a:lnTo>
                      <a:pt x="445" y="288"/>
                    </a:lnTo>
                    <a:lnTo>
                      <a:pt x="222" y="0"/>
                    </a:lnTo>
                    <a:close/>
                  </a:path>
                </a:pathLst>
              </a:custGeom>
              <a:solidFill>
                <a:schemeClr val="accent3"/>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grpSp>
        <p:grpSp>
          <p:nvGrpSpPr>
            <p:cNvPr id="14" name="Group 299">
              <a:extLst>
                <a:ext uri="{FF2B5EF4-FFF2-40B4-BE49-F238E27FC236}">
                  <a16:creationId xmlns:a16="http://schemas.microsoft.com/office/drawing/2014/main" id="{B5646E97-FE3F-1E96-DAE6-C94F5FA7C4D7}"/>
                </a:ext>
              </a:extLst>
            </p:cNvPr>
            <p:cNvGrpSpPr/>
            <p:nvPr/>
          </p:nvGrpSpPr>
          <p:grpSpPr>
            <a:xfrm>
              <a:off x="2705176" y="2491378"/>
              <a:ext cx="2627710" cy="1168004"/>
              <a:chOff x="769288" y="1041635"/>
              <a:chExt cx="3503613" cy="1557338"/>
            </a:xfrm>
          </p:grpSpPr>
          <p:sp>
            <p:nvSpPr>
              <p:cNvPr id="16" name="Freeform 47">
                <a:extLst>
                  <a:ext uri="{FF2B5EF4-FFF2-40B4-BE49-F238E27FC236}">
                    <a16:creationId xmlns:a16="http://schemas.microsoft.com/office/drawing/2014/main" id="{56FA3C8A-4AB2-6F8D-F223-6E3D0BC0F40A}"/>
                  </a:ext>
                </a:extLst>
              </p:cNvPr>
              <p:cNvSpPr>
                <a:spLocks noEditPoints="1"/>
              </p:cNvSpPr>
              <p:nvPr/>
            </p:nvSpPr>
            <p:spPr bwMode="auto">
              <a:xfrm>
                <a:off x="2279001" y="1367072"/>
                <a:ext cx="1639888" cy="917575"/>
              </a:xfrm>
              <a:custGeom>
                <a:avLst/>
                <a:gdLst>
                  <a:gd name="T0" fmla="*/ 225 w 1033"/>
                  <a:gd name="T1" fmla="*/ 292 h 578"/>
                  <a:gd name="T2" fmla="*/ 225 w 1033"/>
                  <a:gd name="T3" fmla="*/ 292 h 578"/>
                  <a:gd name="T4" fmla="*/ 225 w 1033"/>
                  <a:gd name="T5" fmla="*/ 292 h 578"/>
                  <a:gd name="T6" fmla="*/ 225 w 1033"/>
                  <a:gd name="T7" fmla="*/ 292 h 578"/>
                  <a:gd name="T8" fmla="*/ 225 w 1033"/>
                  <a:gd name="T9" fmla="*/ 292 h 578"/>
                  <a:gd name="T10" fmla="*/ 225 w 1033"/>
                  <a:gd name="T11" fmla="*/ 292 h 578"/>
                  <a:gd name="T12" fmla="*/ 225 w 1033"/>
                  <a:gd name="T13" fmla="*/ 292 h 578"/>
                  <a:gd name="T14" fmla="*/ 225 w 1033"/>
                  <a:gd name="T15" fmla="*/ 292 h 578"/>
                  <a:gd name="T16" fmla="*/ 225 w 1033"/>
                  <a:gd name="T17" fmla="*/ 292 h 578"/>
                  <a:gd name="T18" fmla="*/ 228 w 1033"/>
                  <a:gd name="T19" fmla="*/ 290 h 578"/>
                  <a:gd name="T20" fmla="*/ 228 w 1033"/>
                  <a:gd name="T21" fmla="*/ 290 h 578"/>
                  <a:gd name="T22" fmla="*/ 228 w 1033"/>
                  <a:gd name="T23" fmla="*/ 290 h 578"/>
                  <a:gd name="T24" fmla="*/ 228 w 1033"/>
                  <a:gd name="T25" fmla="*/ 290 h 578"/>
                  <a:gd name="T26" fmla="*/ 228 w 1033"/>
                  <a:gd name="T27" fmla="*/ 290 h 578"/>
                  <a:gd name="T28" fmla="*/ 583 w 1033"/>
                  <a:gd name="T29" fmla="*/ 0 h 578"/>
                  <a:gd name="T30" fmla="*/ 2 w 1033"/>
                  <a:gd name="T31" fmla="*/ 0 h 578"/>
                  <a:gd name="T32" fmla="*/ 225 w 1033"/>
                  <a:gd name="T33" fmla="*/ 289 h 578"/>
                  <a:gd name="T34" fmla="*/ 0 w 1033"/>
                  <a:gd name="T35" fmla="*/ 578 h 578"/>
                  <a:gd name="T36" fmla="*/ 581 w 1033"/>
                  <a:gd name="T37" fmla="*/ 578 h 578"/>
                  <a:gd name="T38" fmla="*/ 678 w 1033"/>
                  <a:gd name="T39" fmla="*/ 455 h 578"/>
                  <a:gd name="T40" fmla="*/ 678 w 1033"/>
                  <a:gd name="T41" fmla="*/ 455 h 578"/>
                  <a:gd name="T42" fmla="*/ 808 w 1033"/>
                  <a:gd name="T43" fmla="*/ 290 h 578"/>
                  <a:gd name="T44" fmla="*/ 805 w 1033"/>
                  <a:gd name="T45" fmla="*/ 287 h 578"/>
                  <a:gd name="T46" fmla="*/ 675 w 1033"/>
                  <a:gd name="T47" fmla="*/ 116 h 578"/>
                  <a:gd name="T48" fmla="*/ 675 w 1033"/>
                  <a:gd name="T49" fmla="*/ 116 h 578"/>
                  <a:gd name="T50" fmla="*/ 583 w 1033"/>
                  <a:gd name="T51" fmla="*/ 0 h 578"/>
                  <a:gd name="T52" fmla="*/ 1031 w 1033"/>
                  <a:gd name="T53" fmla="*/ 0 h 578"/>
                  <a:gd name="T54" fmla="*/ 1030 w 1033"/>
                  <a:gd name="T55" fmla="*/ 0 h 578"/>
                  <a:gd name="T56" fmla="*/ 1031 w 1033"/>
                  <a:gd name="T57" fmla="*/ 3 h 578"/>
                  <a:gd name="T58" fmla="*/ 1033 w 1033"/>
                  <a:gd name="T59" fmla="*/ 1 h 578"/>
                  <a:gd name="T60" fmla="*/ 1031 w 1033"/>
                  <a:gd name="T61"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3" h="578">
                    <a:moveTo>
                      <a:pt x="225" y="292"/>
                    </a:moveTo>
                    <a:lnTo>
                      <a:pt x="225" y="292"/>
                    </a:lnTo>
                    <a:lnTo>
                      <a:pt x="225" y="292"/>
                    </a:lnTo>
                    <a:close/>
                    <a:moveTo>
                      <a:pt x="225" y="292"/>
                    </a:moveTo>
                    <a:lnTo>
                      <a:pt x="225" y="292"/>
                    </a:lnTo>
                    <a:lnTo>
                      <a:pt x="225" y="292"/>
                    </a:lnTo>
                    <a:close/>
                    <a:moveTo>
                      <a:pt x="225" y="292"/>
                    </a:moveTo>
                    <a:lnTo>
                      <a:pt x="225" y="292"/>
                    </a:lnTo>
                    <a:lnTo>
                      <a:pt x="225" y="292"/>
                    </a:lnTo>
                    <a:close/>
                    <a:moveTo>
                      <a:pt x="228" y="290"/>
                    </a:moveTo>
                    <a:lnTo>
                      <a:pt x="228" y="290"/>
                    </a:lnTo>
                    <a:lnTo>
                      <a:pt x="228" y="290"/>
                    </a:lnTo>
                    <a:lnTo>
                      <a:pt x="228" y="290"/>
                    </a:lnTo>
                    <a:lnTo>
                      <a:pt x="228" y="290"/>
                    </a:lnTo>
                    <a:close/>
                    <a:moveTo>
                      <a:pt x="583" y="0"/>
                    </a:moveTo>
                    <a:lnTo>
                      <a:pt x="2" y="0"/>
                    </a:lnTo>
                    <a:lnTo>
                      <a:pt x="225" y="289"/>
                    </a:lnTo>
                    <a:lnTo>
                      <a:pt x="0" y="578"/>
                    </a:lnTo>
                    <a:lnTo>
                      <a:pt x="581" y="578"/>
                    </a:lnTo>
                    <a:lnTo>
                      <a:pt x="678" y="455"/>
                    </a:lnTo>
                    <a:lnTo>
                      <a:pt x="678" y="455"/>
                    </a:lnTo>
                    <a:lnTo>
                      <a:pt x="808" y="290"/>
                    </a:lnTo>
                    <a:lnTo>
                      <a:pt x="805" y="287"/>
                    </a:lnTo>
                    <a:lnTo>
                      <a:pt x="675" y="116"/>
                    </a:lnTo>
                    <a:lnTo>
                      <a:pt x="675" y="116"/>
                    </a:lnTo>
                    <a:lnTo>
                      <a:pt x="583" y="0"/>
                    </a:lnTo>
                    <a:close/>
                    <a:moveTo>
                      <a:pt x="1031" y="0"/>
                    </a:moveTo>
                    <a:lnTo>
                      <a:pt x="1030" y="0"/>
                    </a:lnTo>
                    <a:lnTo>
                      <a:pt x="1031" y="3"/>
                    </a:lnTo>
                    <a:lnTo>
                      <a:pt x="1033" y="1"/>
                    </a:lnTo>
                    <a:lnTo>
                      <a:pt x="1031" y="0"/>
                    </a:lnTo>
                    <a:close/>
                  </a:path>
                </a:pathLst>
              </a:custGeom>
              <a:solidFill>
                <a:schemeClr val="accent2">
                  <a:alpha val="70000"/>
                </a:schemeClr>
              </a:solidFill>
              <a:ln>
                <a:noFill/>
              </a:ln>
            </p:spPr>
            <p:txBody>
              <a:bodyPr vert="horz" wrap="square" lIns="150781" tIns="75390" rIns="150781" bIns="75390" numCol="1" anchor="ctr" anchorCtr="0" compatLnSpc="1">
                <a:prstTxWarp prst="textNoShape">
                  <a:avLst/>
                </a:prstTxWarp>
              </a:bodyPr>
              <a:lstStyle/>
              <a:p>
                <a:pPr algn="ctr"/>
                <a:endParaRPr lang="en-US" sz="3958" b="1" dirty="0">
                  <a:solidFill>
                    <a:srgbClr val="FFFFFF"/>
                  </a:solidFill>
                  <a:latin typeface="Bebas Neue" charset="0"/>
                  <a:ea typeface="Bebas Neue" charset="0"/>
                  <a:cs typeface="Bebas Neue" charset="0"/>
                </a:endParaRPr>
              </a:p>
            </p:txBody>
          </p:sp>
          <p:sp>
            <p:nvSpPr>
              <p:cNvPr id="17" name="Freeform 57">
                <a:extLst>
                  <a:ext uri="{FF2B5EF4-FFF2-40B4-BE49-F238E27FC236}">
                    <a16:creationId xmlns:a16="http://schemas.microsoft.com/office/drawing/2014/main" id="{F1EF9B07-B03D-9547-8C62-6DF2B4475DFB}"/>
                  </a:ext>
                </a:extLst>
              </p:cNvPr>
              <p:cNvSpPr>
                <a:spLocks/>
              </p:cNvSpPr>
              <p:nvPr/>
            </p:nvSpPr>
            <p:spPr bwMode="auto">
              <a:xfrm>
                <a:off x="2952101" y="1041635"/>
                <a:ext cx="962025" cy="325438"/>
              </a:xfrm>
              <a:custGeom>
                <a:avLst/>
                <a:gdLst>
                  <a:gd name="T0" fmla="*/ 448 w 606"/>
                  <a:gd name="T1" fmla="*/ 0 h 205"/>
                  <a:gd name="T2" fmla="*/ 0 w 606"/>
                  <a:gd name="T3" fmla="*/ 0 h 205"/>
                  <a:gd name="T4" fmla="*/ 159 w 606"/>
                  <a:gd name="T5" fmla="*/ 205 h 205"/>
                  <a:gd name="T6" fmla="*/ 606 w 606"/>
                  <a:gd name="T7" fmla="*/ 205 h 205"/>
                  <a:gd name="T8" fmla="*/ 448 w 606"/>
                  <a:gd name="T9" fmla="*/ 0 h 205"/>
                </a:gdLst>
                <a:ahLst/>
                <a:cxnLst>
                  <a:cxn ang="0">
                    <a:pos x="T0" y="T1"/>
                  </a:cxn>
                  <a:cxn ang="0">
                    <a:pos x="T2" y="T3"/>
                  </a:cxn>
                  <a:cxn ang="0">
                    <a:pos x="T4" y="T5"/>
                  </a:cxn>
                  <a:cxn ang="0">
                    <a:pos x="T6" y="T7"/>
                  </a:cxn>
                  <a:cxn ang="0">
                    <a:pos x="T8" y="T9"/>
                  </a:cxn>
                </a:cxnLst>
                <a:rect l="0" t="0" r="r" b="b"/>
                <a:pathLst>
                  <a:path w="606" h="205">
                    <a:moveTo>
                      <a:pt x="448" y="0"/>
                    </a:moveTo>
                    <a:lnTo>
                      <a:pt x="0" y="0"/>
                    </a:lnTo>
                    <a:lnTo>
                      <a:pt x="159" y="205"/>
                    </a:lnTo>
                    <a:lnTo>
                      <a:pt x="606" y="205"/>
                    </a:lnTo>
                    <a:lnTo>
                      <a:pt x="448" y="0"/>
                    </a:lnTo>
                    <a:close/>
                  </a:path>
                </a:pathLst>
              </a:custGeom>
              <a:solidFill>
                <a:schemeClr val="accent2"/>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18" name="Freeform 59">
                <a:extLst>
                  <a:ext uri="{FF2B5EF4-FFF2-40B4-BE49-F238E27FC236}">
                    <a16:creationId xmlns:a16="http://schemas.microsoft.com/office/drawing/2014/main" id="{B297CD3A-158A-9D60-3DAA-55867D30E6AC}"/>
                  </a:ext>
                </a:extLst>
              </p:cNvPr>
              <p:cNvSpPr>
                <a:spLocks/>
              </p:cNvSpPr>
              <p:nvPr/>
            </p:nvSpPr>
            <p:spPr bwMode="auto">
              <a:xfrm>
                <a:off x="3204513" y="1367072"/>
                <a:ext cx="711200" cy="460375"/>
              </a:xfrm>
              <a:custGeom>
                <a:avLst/>
                <a:gdLst>
                  <a:gd name="T0" fmla="*/ 447 w 448"/>
                  <a:gd name="T1" fmla="*/ 0 h 290"/>
                  <a:gd name="T2" fmla="*/ 0 w 448"/>
                  <a:gd name="T3" fmla="*/ 0 h 290"/>
                  <a:gd name="T4" fmla="*/ 92 w 448"/>
                  <a:gd name="T5" fmla="*/ 116 h 290"/>
                  <a:gd name="T6" fmla="*/ 92 w 448"/>
                  <a:gd name="T7" fmla="*/ 116 h 290"/>
                  <a:gd name="T8" fmla="*/ 222 w 448"/>
                  <a:gd name="T9" fmla="*/ 287 h 290"/>
                  <a:gd name="T10" fmla="*/ 225 w 448"/>
                  <a:gd name="T11" fmla="*/ 290 h 290"/>
                  <a:gd name="T12" fmla="*/ 225 w 448"/>
                  <a:gd name="T13" fmla="*/ 289 h 290"/>
                  <a:gd name="T14" fmla="*/ 448 w 448"/>
                  <a:gd name="T15" fmla="*/ 3 h 290"/>
                  <a:gd name="T16" fmla="*/ 447 w 448"/>
                  <a:gd name="T1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290">
                    <a:moveTo>
                      <a:pt x="447" y="0"/>
                    </a:moveTo>
                    <a:lnTo>
                      <a:pt x="0" y="0"/>
                    </a:lnTo>
                    <a:lnTo>
                      <a:pt x="92" y="116"/>
                    </a:lnTo>
                    <a:lnTo>
                      <a:pt x="92" y="116"/>
                    </a:lnTo>
                    <a:lnTo>
                      <a:pt x="222" y="287"/>
                    </a:lnTo>
                    <a:lnTo>
                      <a:pt x="225" y="290"/>
                    </a:lnTo>
                    <a:lnTo>
                      <a:pt x="225" y="289"/>
                    </a:lnTo>
                    <a:lnTo>
                      <a:pt x="448" y="3"/>
                    </a:lnTo>
                    <a:lnTo>
                      <a:pt x="447" y="0"/>
                    </a:lnTo>
                    <a:close/>
                  </a:path>
                </a:pathLst>
              </a:custGeom>
              <a:solidFill>
                <a:schemeClr val="accent2"/>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19" name="Freeform 71">
                <a:extLst>
                  <a:ext uri="{FF2B5EF4-FFF2-40B4-BE49-F238E27FC236}">
                    <a16:creationId xmlns:a16="http://schemas.microsoft.com/office/drawing/2014/main" id="{46FD1B49-7C3B-F38C-8027-CE6AA71DAF1B}"/>
                  </a:ext>
                </a:extLst>
              </p:cNvPr>
              <p:cNvSpPr>
                <a:spLocks noEditPoints="1"/>
              </p:cNvSpPr>
              <p:nvPr/>
            </p:nvSpPr>
            <p:spPr bwMode="auto">
              <a:xfrm>
                <a:off x="2956863" y="1822685"/>
                <a:ext cx="1316038" cy="776288"/>
              </a:xfrm>
              <a:custGeom>
                <a:avLst/>
                <a:gdLst>
                  <a:gd name="T0" fmla="*/ 601 w 829"/>
                  <a:gd name="T1" fmla="*/ 291 h 489"/>
                  <a:gd name="T2" fmla="*/ 154 w 829"/>
                  <a:gd name="T3" fmla="*/ 291 h 489"/>
                  <a:gd name="T4" fmla="*/ 0 w 829"/>
                  <a:gd name="T5" fmla="*/ 489 h 489"/>
                  <a:gd name="T6" fmla="*/ 448 w 829"/>
                  <a:gd name="T7" fmla="*/ 489 h 489"/>
                  <a:gd name="T8" fmla="*/ 603 w 829"/>
                  <a:gd name="T9" fmla="*/ 292 h 489"/>
                  <a:gd name="T10" fmla="*/ 601 w 829"/>
                  <a:gd name="T11" fmla="*/ 291 h 489"/>
                  <a:gd name="T12" fmla="*/ 829 w 829"/>
                  <a:gd name="T13" fmla="*/ 0 h 489"/>
                  <a:gd name="T14" fmla="*/ 829 w 829"/>
                  <a:gd name="T15" fmla="*/ 2 h 489"/>
                  <a:gd name="T16" fmla="*/ 829 w 829"/>
                  <a:gd name="T17" fmla="*/ 2 h 489"/>
                  <a:gd name="T18" fmla="*/ 829 w 829"/>
                  <a:gd name="T19"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489">
                    <a:moveTo>
                      <a:pt x="601" y="291"/>
                    </a:moveTo>
                    <a:lnTo>
                      <a:pt x="154" y="291"/>
                    </a:lnTo>
                    <a:lnTo>
                      <a:pt x="0" y="489"/>
                    </a:lnTo>
                    <a:lnTo>
                      <a:pt x="448" y="489"/>
                    </a:lnTo>
                    <a:lnTo>
                      <a:pt x="603" y="292"/>
                    </a:lnTo>
                    <a:lnTo>
                      <a:pt x="601" y="291"/>
                    </a:lnTo>
                    <a:close/>
                    <a:moveTo>
                      <a:pt x="829" y="0"/>
                    </a:moveTo>
                    <a:lnTo>
                      <a:pt x="829" y="2"/>
                    </a:lnTo>
                    <a:lnTo>
                      <a:pt x="829" y="2"/>
                    </a:lnTo>
                    <a:lnTo>
                      <a:pt x="829" y="0"/>
                    </a:lnTo>
                    <a:close/>
                  </a:path>
                </a:pathLst>
              </a:custGeom>
              <a:solidFill>
                <a:schemeClr val="accent2"/>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0" name="Freeform 73">
                <a:extLst>
                  <a:ext uri="{FF2B5EF4-FFF2-40B4-BE49-F238E27FC236}">
                    <a16:creationId xmlns:a16="http://schemas.microsoft.com/office/drawing/2014/main" id="{57E71AB4-9BFC-56DC-6F30-4565A775287B}"/>
                  </a:ext>
                </a:extLst>
              </p:cNvPr>
              <p:cNvSpPr>
                <a:spLocks/>
              </p:cNvSpPr>
              <p:nvPr/>
            </p:nvSpPr>
            <p:spPr bwMode="auto">
              <a:xfrm>
                <a:off x="3201338" y="1827447"/>
                <a:ext cx="709613" cy="457200"/>
              </a:xfrm>
              <a:custGeom>
                <a:avLst/>
                <a:gdLst>
                  <a:gd name="T0" fmla="*/ 227 w 447"/>
                  <a:gd name="T1" fmla="*/ 0 h 288"/>
                  <a:gd name="T2" fmla="*/ 97 w 447"/>
                  <a:gd name="T3" fmla="*/ 165 h 288"/>
                  <a:gd name="T4" fmla="*/ 97 w 447"/>
                  <a:gd name="T5" fmla="*/ 165 h 288"/>
                  <a:gd name="T6" fmla="*/ 0 w 447"/>
                  <a:gd name="T7" fmla="*/ 288 h 288"/>
                  <a:gd name="T8" fmla="*/ 447 w 447"/>
                  <a:gd name="T9" fmla="*/ 288 h 288"/>
                  <a:gd name="T10" fmla="*/ 227 w 447"/>
                  <a:gd name="T11" fmla="*/ 0 h 288"/>
                </a:gdLst>
                <a:ahLst/>
                <a:cxnLst>
                  <a:cxn ang="0">
                    <a:pos x="T0" y="T1"/>
                  </a:cxn>
                  <a:cxn ang="0">
                    <a:pos x="T2" y="T3"/>
                  </a:cxn>
                  <a:cxn ang="0">
                    <a:pos x="T4" y="T5"/>
                  </a:cxn>
                  <a:cxn ang="0">
                    <a:pos x="T6" y="T7"/>
                  </a:cxn>
                  <a:cxn ang="0">
                    <a:pos x="T8" y="T9"/>
                  </a:cxn>
                  <a:cxn ang="0">
                    <a:pos x="T10" y="T11"/>
                  </a:cxn>
                </a:cxnLst>
                <a:rect l="0" t="0" r="r" b="b"/>
                <a:pathLst>
                  <a:path w="447" h="288">
                    <a:moveTo>
                      <a:pt x="227" y="0"/>
                    </a:moveTo>
                    <a:lnTo>
                      <a:pt x="97" y="165"/>
                    </a:lnTo>
                    <a:lnTo>
                      <a:pt x="97" y="165"/>
                    </a:lnTo>
                    <a:lnTo>
                      <a:pt x="0" y="288"/>
                    </a:lnTo>
                    <a:lnTo>
                      <a:pt x="447" y="288"/>
                    </a:lnTo>
                    <a:lnTo>
                      <a:pt x="227" y="0"/>
                    </a:lnTo>
                    <a:close/>
                  </a:path>
                </a:pathLst>
              </a:custGeom>
              <a:solidFill>
                <a:schemeClr val="accent2"/>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1" name="Freeform 77">
                <a:extLst>
                  <a:ext uri="{FF2B5EF4-FFF2-40B4-BE49-F238E27FC236}">
                    <a16:creationId xmlns:a16="http://schemas.microsoft.com/office/drawing/2014/main" id="{BE6C6F5D-6C04-4749-E250-3BA9A6834688}"/>
                  </a:ext>
                </a:extLst>
              </p:cNvPr>
              <p:cNvSpPr>
                <a:spLocks/>
              </p:cNvSpPr>
              <p:nvPr/>
            </p:nvSpPr>
            <p:spPr bwMode="auto">
              <a:xfrm>
                <a:off x="3561701" y="1371835"/>
                <a:ext cx="706438" cy="912813"/>
              </a:xfrm>
              <a:custGeom>
                <a:avLst/>
                <a:gdLst>
                  <a:gd name="T0" fmla="*/ 223 w 445"/>
                  <a:gd name="T1" fmla="*/ 0 h 575"/>
                  <a:gd name="T2" fmla="*/ 0 w 445"/>
                  <a:gd name="T3" fmla="*/ 286 h 575"/>
                  <a:gd name="T4" fmla="*/ 0 w 445"/>
                  <a:gd name="T5" fmla="*/ 287 h 575"/>
                  <a:gd name="T6" fmla="*/ 220 w 445"/>
                  <a:gd name="T7" fmla="*/ 575 h 575"/>
                  <a:gd name="T8" fmla="*/ 222 w 445"/>
                  <a:gd name="T9" fmla="*/ 575 h 575"/>
                  <a:gd name="T10" fmla="*/ 445 w 445"/>
                  <a:gd name="T11" fmla="*/ 286 h 575"/>
                  <a:gd name="T12" fmla="*/ 223 w 445"/>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45" h="575">
                    <a:moveTo>
                      <a:pt x="223" y="0"/>
                    </a:moveTo>
                    <a:lnTo>
                      <a:pt x="0" y="286"/>
                    </a:lnTo>
                    <a:lnTo>
                      <a:pt x="0" y="287"/>
                    </a:lnTo>
                    <a:lnTo>
                      <a:pt x="220" y="575"/>
                    </a:lnTo>
                    <a:lnTo>
                      <a:pt x="222" y="575"/>
                    </a:lnTo>
                    <a:lnTo>
                      <a:pt x="445" y="286"/>
                    </a:lnTo>
                    <a:lnTo>
                      <a:pt x="223" y="0"/>
                    </a:lnTo>
                    <a:close/>
                  </a:path>
                </a:pathLst>
              </a:custGeom>
              <a:solidFill>
                <a:schemeClr val="accent2"/>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2" name="Freeform 200">
                <a:extLst>
                  <a:ext uri="{FF2B5EF4-FFF2-40B4-BE49-F238E27FC236}">
                    <a16:creationId xmlns:a16="http://schemas.microsoft.com/office/drawing/2014/main" id="{3BCCA66C-C6D2-3080-423A-D59932083658}"/>
                  </a:ext>
                </a:extLst>
              </p:cNvPr>
              <p:cNvSpPr>
                <a:spLocks noEditPoints="1"/>
              </p:cNvSpPr>
              <p:nvPr/>
            </p:nvSpPr>
            <p:spPr bwMode="auto">
              <a:xfrm>
                <a:off x="1658288" y="1357547"/>
                <a:ext cx="809625" cy="927100"/>
              </a:xfrm>
              <a:custGeom>
                <a:avLst/>
                <a:gdLst>
                  <a:gd name="T0" fmla="*/ 223 w 510"/>
                  <a:gd name="T1" fmla="*/ 293 h 584"/>
                  <a:gd name="T2" fmla="*/ 223 w 510"/>
                  <a:gd name="T3" fmla="*/ 293 h 584"/>
                  <a:gd name="T4" fmla="*/ 223 w 510"/>
                  <a:gd name="T5" fmla="*/ 293 h 584"/>
                  <a:gd name="T6" fmla="*/ 223 w 510"/>
                  <a:gd name="T7" fmla="*/ 293 h 584"/>
                  <a:gd name="T8" fmla="*/ 223 w 510"/>
                  <a:gd name="T9" fmla="*/ 293 h 584"/>
                  <a:gd name="T10" fmla="*/ 223 w 510"/>
                  <a:gd name="T11" fmla="*/ 293 h 584"/>
                  <a:gd name="T12" fmla="*/ 223 w 510"/>
                  <a:gd name="T13" fmla="*/ 293 h 584"/>
                  <a:gd name="T14" fmla="*/ 223 w 510"/>
                  <a:gd name="T15" fmla="*/ 293 h 584"/>
                  <a:gd name="T16" fmla="*/ 223 w 510"/>
                  <a:gd name="T17" fmla="*/ 293 h 584"/>
                  <a:gd name="T18" fmla="*/ 226 w 510"/>
                  <a:gd name="T19" fmla="*/ 293 h 584"/>
                  <a:gd name="T20" fmla="*/ 226 w 510"/>
                  <a:gd name="T21" fmla="*/ 293 h 584"/>
                  <a:gd name="T22" fmla="*/ 226 w 510"/>
                  <a:gd name="T23" fmla="*/ 293 h 584"/>
                  <a:gd name="T24" fmla="*/ 226 w 510"/>
                  <a:gd name="T25" fmla="*/ 293 h 584"/>
                  <a:gd name="T26" fmla="*/ 226 w 510"/>
                  <a:gd name="T27" fmla="*/ 293 h 584"/>
                  <a:gd name="T28" fmla="*/ 286 w 510"/>
                  <a:gd name="T29" fmla="*/ 0 h 584"/>
                  <a:gd name="T30" fmla="*/ 2 w 510"/>
                  <a:gd name="T31" fmla="*/ 0 h 584"/>
                  <a:gd name="T32" fmla="*/ 223 w 510"/>
                  <a:gd name="T33" fmla="*/ 292 h 584"/>
                  <a:gd name="T34" fmla="*/ 0 w 510"/>
                  <a:gd name="T35" fmla="*/ 584 h 584"/>
                  <a:gd name="T36" fmla="*/ 285 w 510"/>
                  <a:gd name="T37" fmla="*/ 584 h 584"/>
                  <a:gd name="T38" fmla="*/ 510 w 510"/>
                  <a:gd name="T39" fmla="*/ 292 h 584"/>
                  <a:gd name="T40" fmla="*/ 286 w 510"/>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0"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286" y="0"/>
                    </a:moveTo>
                    <a:lnTo>
                      <a:pt x="2" y="0"/>
                    </a:lnTo>
                    <a:lnTo>
                      <a:pt x="223" y="292"/>
                    </a:lnTo>
                    <a:lnTo>
                      <a:pt x="0" y="584"/>
                    </a:lnTo>
                    <a:lnTo>
                      <a:pt x="285" y="584"/>
                    </a:lnTo>
                    <a:lnTo>
                      <a:pt x="510" y="292"/>
                    </a:lnTo>
                    <a:lnTo>
                      <a:pt x="286" y="0"/>
                    </a:lnTo>
                  </a:path>
                </a:pathLst>
              </a:custGeom>
              <a:solidFill>
                <a:schemeClr val="accent2">
                  <a:alpha val="6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3" name="Freeform 217">
                <a:extLst>
                  <a:ext uri="{FF2B5EF4-FFF2-40B4-BE49-F238E27FC236}">
                    <a16:creationId xmlns:a16="http://schemas.microsoft.com/office/drawing/2014/main" id="{9D994D91-3232-E53F-E5FF-152A2313E587}"/>
                  </a:ext>
                </a:extLst>
              </p:cNvPr>
              <p:cNvSpPr>
                <a:spLocks noEditPoints="1"/>
              </p:cNvSpPr>
              <p:nvPr/>
            </p:nvSpPr>
            <p:spPr bwMode="auto">
              <a:xfrm>
                <a:off x="1204263" y="1357547"/>
                <a:ext cx="614363" cy="927100"/>
              </a:xfrm>
              <a:custGeom>
                <a:avLst/>
                <a:gdLst>
                  <a:gd name="T0" fmla="*/ 223 w 387"/>
                  <a:gd name="T1" fmla="*/ 293 h 584"/>
                  <a:gd name="T2" fmla="*/ 223 w 387"/>
                  <a:gd name="T3" fmla="*/ 293 h 584"/>
                  <a:gd name="T4" fmla="*/ 223 w 387"/>
                  <a:gd name="T5" fmla="*/ 293 h 584"/>
                  <a:gd name="T6" fmla="*/ 223 w 387"/>
                  <a:gd name="T7" fmla="*/ 293 h 584"/>
                  <a:gd name="T8" fmla="*/ 223 w 387"/>
                  <a:gd name="T9" fmla="*/ 293 h 584"/>
                  <a:gd name="T10" fmla="*/ 223 w 387"/>
                  <a:gd name="T11" fmla="*/ 293 h 584"/>
                  <a:gd name="T12" fmla="*/ 223 w 387"/>
                  <a:gd name="T13" fmla="*/ 293 h 584"/>
                  <a:gd name="T14" fmla="*/ 223 w 387"/>
                  <a:gd name="T15" fmla="*/ 293 h 584"/>
                  <a:gd name="T16" fmla="*/ 223 w 387"/>
                  <a:gd name="T17" fmla="*/ 293 h 584"/>
                  <a:gd name="T18" fmla="*/ 226 w 387"/>
                  <a:gd name="T19" fmla="*/ 293 h 584"/>
                  <a:gd name="T20" fmla="*/ 226 w 387"/>
                  <a:gd name="T21" fmla="*/ 293 h 584"/>
                  <a:gd name="T22" fmla="*/ 226 w 387"/>
                  <a:gd name="T23" fmla="*/ 293 h 584"/>
                  <a:gd name="T24" fmla="*/ 226 w 387"/>
                  <a:gd name="T25" fmla="*/ 293 h 584"/>
                  <a:gd name="T26" fmla="*/ 226 w 387"/>
                  <a:gd name="T27" fmla="*/ 293 h 584"/>
                  <a:gd name="T28" fmla="*/ 163 w 387"/>
                  <a:gd name="T29" fmla="*/ 0 h 584"/>
                  <a:gd name="T30" fmla="*/ 1 w 387"/>
                  <a:gd name="T31" fmla="*/ 0 h 584"/>
                  <a:gd name="T32" fmla="*/ 223 w 387"/>
                  <a:gd name="T33" fmla="*/ 292 h 584"/>
                  <a:gd name="T34" fmla="*/ 0 w 387"/>
                  <a:gd name="T35" fmla="*/ 584 h 584"/>
                  <a:gd name="T36" fmla="*/ 162 w 387"/>
                  <a:gd name="T37" fmla="*/ 584 h 584"/>
                  <a:gd name="T38" fmla="*/ 387 w 387"/>
                  <a:gd name="T39" fmla="*/ 292 h 584"/>
                  <a:gd name="T40" fmla="*/ 163 w 387"/>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7"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7" y="292"/>
                    </a:lnTo>
                    <a:lnTo>
                      <a:pt x="163" y="0"/>
                    </a:lnTo>
                  </a:path>
                </a:pathLst>
              </a:custGeom>
              <a:solidFill>
                <a:schemeClr val="accent2">
                  <a:alpha val="5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sp>
            <p:nvSpPr>
              <p:cNvPr id="24" name="Freeform 233">
                <a:extLst>
                  <a:ext uri="{FF2B5EF4-FFF2-40B4-BE49-F238E27FC236}">
                    <a16:creationId xmlns:a16="http://schemas.microsoft.com/office/drawing/2014/main" id="{48762C8A-344D-675C-A2D8-A103CA976726}"/>
                  </a:ext>
                </a:extLst>
              </p:cNvPr>
              <p:cNvSpPr>
                <a:spLocks noEditPoints="1"/>
              </p:cNvSpPr>
              <p:nvPr/>
            </p:nvSpPr>
            <p:spPr bwMode="auto">
              <a:xfrm>
                <a:off x="769288" y="1357547"/>
                <a:ext cx="612775" cy="927100"/>
              </a:xfrm>
              <a:custGeom>
                <a:avLst/>
                <a:gdLst>
                  <a:gd name="T0" fmla="*/ 223 w 386"/>
                  <a:gd name="T1" fmla="*/ 293 h 584"/>
                  <a:gd name="T2" fmla="*/ 223 w 386"/>
                  <a:gd name="T3" fmla="*/ 293 h 584"/>
                  <a:gd name="T4" fmla="*/ 223 w 386"/>
                  <a:gd name="T5" fmla="*/ 293 h 584"/>
                  <a:gd name="T6" fmla="*/ 223 w 386"/>
                  <a:gd name="T7" fmla="*/ 293 h 584"/>
                  <a:gd name="T8" fmla="*/ 223 w 386"/>
                  <a:gd name="T9" fmla="*/ 293 h 584"/>
                  <a:gd name="T10" fmla="*/ 223 w 386"/>
                  <a:gd name="T11" fmla="*/ 293 h 584"/>
                  <a:gd name="T12" fmla="*/ 223 w 386"/>
                  <a:gd name="T13" fmla="*/ 293 h 584"/>
                  <a:gd name="T14" fmla="*/ 223 w 386"/>
                  <a:gd name="T15" fmla="*/ 293 h 584"/>
                  <a:gd name="T16" fmla="*/ 223 w 386"/>
                  <a:gd name="T17" fmla="*/ 293 h 584"/>
                  <a:gd name="T18" fmla="*/ 226 w 386"/>
                  <a:gd name="T19" fmla="*/ 293 h 584"/>
                  <a:gd name="T20" fmla="*/ 226 w 386"/>
                  <a:gd name="T21" fmla="*/ 293 h 584"/>
                  <a:gd name="T22" fmla="*/ 226 w 386"/>
                  <a:gd name="T23" fmla="*/ 293 h 584"/>
                  <a:gd name="T24" fmla="*/ 226 w 386"/>
                  <a:gd name="T25" fmla="*/ 293 h 584"/>
                  <a:gd name="T26" fmla="*/ 226 w 386"/>
                  <a:gd name="T27" fmla="*/ 293 h 584"/>
                  <a:gd name="T28" fmla="*/ 163 w 386"/>
                  <a:gd name="T29" fmla="*/ 0 h 584"/>
                  <a:gd name="T30" fmla="*/ 1 w 386"/>
                  <a:gd name="T31" fmla="*/ 0 h 584"/>
                  <a:gd name="T32" fmla="*/ 223 w 386"/>
                  <a:gd name="T33" fmla="*/ 292 h 584"/>
                  <a:gd name="T34" fmla="*/ 0 w 386"/>
                  <a:gd name="T35" fmla="*/ 584 h 584"/>
                  <a:gd name="T36" fmla="*/ 162 w 386"/>
                  <a:gd name="T37" fmla="*/ 584 h 584"/>
                  <a:gd name="T38" fmla="*/ 386 w 386"/>
                  <a:gd name="T39" fmla="*/ 292 h 584"/>
                  <a:gd name="T40" fmla="*/ 163 w 386"/>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6"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6" y="292"/>
                    </a:lnTo>
                    <a:lnTo>
                      <a:pt x="163" y="0"/>
                    </a:lnTo>
                  </a:path>
                </a:pathLst>
              </a:custGeom>
              <a:solidFill>
                <a:schemeClr val="accent2">
                  <a:alpha val="40000"/>
                </a:schemeClr>
              </a:solidFill>
              <a:ln>
                <a:noFill/>
              </a:ln>
            </p:spPr>
            <p:txBody>
              <a:bodyPr vert="horz" wrap="square" lIns="150781" tIns="75390" rIns="150781" bIns="75390" numCol="1" anchor="t" anchorCtr="0" compatLnSpc="1">
                <a:prstTxWarp prst="textNoShape">
                  <a:avLst/>
                </a:prstTxWarp>
              </a:bodyPr>
              <a:lstStyle/>
              <a:p>
                <a:endParaRPr lang="en-US" sz="2968" b="1" dirty="0">
                  <a:latin typeface="Bebas Neue" charset="0"/>
                  <a:ea typeface="Bebas Neue" charset="0"/>
                  <a:cs typeface="Bebas Neue" charset="0"/>
                </a:endParaRPr>
              </a:p>
            </p:txBody>
          </p:sp>
        </p:grpSp>
        <p:sp>
          <p:nvSpPr>
            <p:cNvPr id="15" name="Rectangle 305">
              <a:extLst>
                <a:ext uri="{FF2B5EF4-FFF2-40B4-BE49-F238E27FC236}">
                  <a16:creationId xmlns:a16="http://schemas.microsoft.com/office/drawing/2014/main" id="{5A26355A-A677-8AAE-C04E-2F52256B45D7}"/>
                </a:ext>
              </a:extLst>
            </p:cNvPr>
            <p:cNvSpPr/>
            <p:nvPr/>
          </p:nvSpPr>
          <p:spPr>
            <a:xfrm>
              <a:off x="1919711" y="1910108"/>
              <a:ext cx="2774447" cy="1952414"/>
            </a:xfrm>
            <a:prstGeom prst="rect">
              <a:avLst/>
            </a:prstGeom>
          </p:spPr>
          <p:txBody>
            <a:bodyPr wrap="square" lIns="150781" tIns="56543" rIns="150781" bIns="75390">
              <a:spAutoFit/>
            </a:bodyPr>
            <a:lstStyle/>
            <a:p>
              <a:pPr algn="r">
                <a:lnSpc>
                  <a:spcPct val="89000"/>
                </a:lnSpc>
              </a:pPr>
              <a:r>
                <a:rPr lang="es-ES" sz="3298" dirty="0">
                  <a:latin typeface="Bebas Neue" charset="0"/>
                  <a:ea typeface="Bebas Neue" charset="0"/>
                  <a:cs typeface="Bebas Neue" charset="0"/>
                </a:rPr>
                <a:t>PEOPLE</a:t>
              </a:r>
            </a:p>
            <a:p>
              <a:pPr algn="r">
                <a:lnSpc>
                  <a:spcPct val="89000"/>
                </a:lnSpc>
              </a:pPr>
              <a:r>
                <a:rPr lang="en-US" sz="2309" dirty="0">
                  <a:latin typeface="Source Sans Pro" charset="0"/>
                </a:rPr>
                <a:t>With special attention to the most vulnerable groups</a:t>
              </a:r>
              <a:endParaRPr lang="es-ES" sz="2309" dirty="0">
                <a:latin typeface="Source Sans Pro" charset="0"/>
              </a:endParaRPr>
            </a:p>
          </p:txBody>
        </p:sp>
      </p:grpSp>
      <p:sp>
        <p:nvSpPr>
          <p:cNvPr id="54" name="Rectangle 305">
            <a:extLst>
              <a:ext uri="{FF2B5EF4-FFF2-40B4-BE49-F238E27FC236}">
                <a16:creationId xmlns:a16="http://schemas.microsoft.com/office/drawing/2014/main" id="{CA8718E0-FD5B-EB8A-969E-E3E0762B3E89}"/>
              </a:ext>
            </a:extLst>
          </p:cNvPr>
          <p:cNvSpPr/>
          <p:nvPr/>
        </p:nvSpPr>
        <p:spPr>
          <a:xfrm>
            <a:off x="9720764" y="7831603"/>
            <a:ext cx="2542463" cy="867012"/>
          </a:xfrm>
          <a:prstGeom prst="rect">
            <a:avLst/>
          </a:prstGeom>
        </p:spPr>
        <p:txBody>
          <a:bodyPr wrap="square" lIns="150781" tIns="56543" rIns="150781" bIns="75390">
            <a:spAutoFit/>
          </a:bodyPr>
          <a:lstStyle/>
          <a:p>
            <a:pPr algn="r">
              <a:lnSpc>
                <a:spcPct val="89000"/>
              </a:lnSpc>
            </a:pPr>
            <a:r>
              <a:rPr lang="es-ES" sz="2638" dirty="0">
                <a:latin typeface="Bebas Neue" charset="0"/>
                <a:ea typeface="Bebas Neue" charset="0"/>
                <a:cs typeface="Bebas Neue" charset="0"/>
              </a:rPr>
              <a:t>COMPANIES AND SECTORS</a:t>
            </a:r>
            <a:endParaRPr lang="es-ES" sz="1814" dirty="0">
              <a:latin typeface="Source Sans Pro" charset="0"/>
            </a:endParaRPr>
          </a:p>
        </p:txBody>
      </p:sp>
      <p:sp>
        <p:nvSpPr>
          <p:cNvPr id="55" name="Freeform 5">
            <a:extLst>
              <a:ext uri="{FF2B5EF4-FFF2-40B4-BE49-F238E27FC236}">
                <a16:creationId xmlns:a16="http://schemas.microsoft.com/office/drawing/2014/main" id="{0A4E753E-9F76-447D-C38A-415985518CF8}"/>
              </a:ext>
            </a:extLst>
          </p:cNvPr>
          <p:cNvSpPr>
            <a:spLocks/>
          </p:cNvSpPr>
          <p:nvPr/>
        </p:nvSpPr>
        <p:spPr bwMode="auto">
          <a:xfrm>
            <a:off x="3844340" y="5000840"/>
            <a:ext cx="3837275" cy="2037941"/>
          </a:xfrm>
          <a:custGeom>
            <a:avLst/>
            <a:gdLst>
              <a:gd name="T0" fmla="*/ 1248 w 1248"/>
              <a:gd name="T1" fmla="*/ 705 h 705"/>
              <a:gd name="T2" fmla="*/ 1233 w 1248"/>
              <a:gd name="T3" fmla="*/ 519 h 705"/>
              <a:gd name="T4" fmla="*/ 1192 w 1248"/>
              <a:gd name="T5" fmla="*/ 567 h 705"/>
              <a:gd name="T6" fmla="*/ 1182 w 1248"/>
              <a:gd name="T7" fmla="*/ 542 h 705"/>
              <a:gd name="T8" fmla="*/ 623 w 1248"/>
              <a:gd name="T9" fmla="*/ 281 h 705"/>
              <a:gd name="T10" fmla="*/ 312 w 1248"/>
              <a:gd name="T11" fmla="*/ 0 h 705"/>
              <a:gd name="T12" fmla="*/ 0 w 1248"/>
              <a:gd name="T13" fmla="*/ 312 h 705"/>
              <a:gd name="T14" fmla="*/ 226 w 1248"/>
              <a:gd name="T15" fmla="*/ 612 h 705"/>
              <a:gd name="T16" fmla="*/ 226 w 1248"/>
              <a:gd name="T17" fmla="*/ 612 h 705"/>
              <a:gd name="T18" fmla="*/ 250 w 1248"/>
              <a:gd name="T19" fmla="*/ 618 h 705"/>
              <a:gd name="T20" fmla="*/ 251 w 1248"/>
              <a:gd name="T21" fmla="*/ 618 h 705"/>
              <a:gd name="T22" fmla="*/ 251 w 1248"/>
              <a:gd name="T23" fmla="*/ 618 h 705"/>
              <a:gd name="T24" fmla="*/ 511 w 1248"/>
              <a:gd name="T25" fmla="*/ 368 h 705"/>
              <a:gd name="T26" fmla="*/ 627 w 1248"/>
              <a:gd name="T27" fmla="*/ 328 h 705"/>
              <a:gd name="T28" fmla="*/ 1181 w 1248"/>
              <a:gd name="T29" fmla="*/ 571 h 705"/>
              <a:gd name="T30" fmla="*/ 1117 w 1248"/>
              <a:gd name="T31" fmla="*/ 572 h 705"/>
              <a:gd name="T32" fmla="*/ 1248 w 1248"/>
              <a:gd name="T33" fmla="*/ 705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5">
                <a:moveTo>
                  <a:pt x="1248" y="705"/>
                </a:moveTo>
                <a:cubicBezTo>
                  <a:pt x="1233" y="519"/>
                  <a:pt x="1233" y="519"/>
                  <a:pt x="1233" y="519"/>
                </a:cubicBezTo>
                <a:cubicBezTo>
                  <a:pt x="1192" y="567"/>
                  <a:pt x="1192" y="567"/>
                  <a:pt x="1192" y="567"/>
                </a:cubicBezTo>
                <a:cubicBezTo>
                  <a:pt x="1188" y="556"/>
                  <a:pt x="1187" y="553"/>
                  <a:pt x="1182" y="542"/>
                </a:cubicBezTo>
                <a:cubicBezTo>
                  <a:pt x="1087" y="335"/>
                  <a:pt x="851" y="233"/>
                  <a:pt x="623" y="281"/>
                </a:cubicBezTo>
                <a:cubicBezTo>
                  <a:pt x="607" y="123"/>
                  <a:pt x="474" y="0"/>
                  <a:pt x="312" y="0"/>
                </a:cubicBezTo>
                <a:cubicBezTo>
                  <a:pt x="140" y="0"/>
                  <a:pt x="0" y="139"/>
                  <a:pt x="0" y="312"/>
                </a:cubicBezTo>
                <a:cubicBezTo>
                  <a:pt x="0" y="454"/>
                  <a:pt x="96" y="574"/>
                  <a:pt x="226" y="612"/>
                </a:cubicBezTo>
                <a:cubicBezTo>
                  <a:pt x="226" y="612"/>
                  <a:pt x="226" y="612"/>
                  <a:pt x="226" y="612"/>
                </a:cubicBezTo>
                <a:cubicBezTo>
                  <a:pt x="234" y="614"/>
                  <a:pt x="242" y="616"/>
                  <a:pt x="250" y="618"/>
                </a:cubicBezTo>
                <a:cubicBezTo>
                  <a:pt x="251" y="618"/>
                  <a:pt x="251" y="618"/>
                  <a:pt x="251" y="618"/>
                </a:cubicBezTo>
                <a:cubicBezTo>
                  <a:pt x="251" y="618"/>
                  <a:pt x="251" y="618"/>
                  <a:pt x="251" y="618"/>
                </a:cubicBezTo>
                <a:cubicBezTo>
                  <a:pt x="303" y="513"/>
                  <a:pt x="393" y="423"/>
                  <a:pt x="511" y="368"/>
                </a:cubicBezTo>
                <a:cubicBezTo>
                  <a:pt x="580" y="336"/>
                  <a:pt x="626" y="328"/>
                  <a:pt x="627" y="328"/>
                </a:cubicBezTo>
                <a:cubicBezTo>
                  <a:pt x="853" y="278"/>
                  <a:pt x="1082" y="370"/>
                  <a:pt x="1181" y="571"/>
                </a:cubicBezTo>
                <a:cubicBezTo>
                  <a:pt x="1117" y="572"/>
                  <a:pt x="1117" y="572"/>
                  <a:pt x="1117" y="572"/>
                </a:cubicBezTo>
                <a:lnTo>
                  <a:pt x="1248" y="705"/>
                </a:lnTo>
                <a:close/>
              </a:path>
            </a:pathLst>
          </a:custGeom>
          <a:solidFill>
            <a:schemeClr val="accent4">
              <a:lumMod val="60000"/>
              <a:lumOff val="40000"/>
            </a:schemeClr>
          </a:solidFill>
          <a:ln>
            <a:noFill/>
          </a:ln>
        </p:spPr>
        <p:txBody>
          <a:bodyPr vert="horz" wrap="square" lIns="452342" tIns="56543" rIns="113086" bIns="452342" numCol="1" anchor="ctr" anchorCtr="0" compatLnSpc="1">
            <a:prstTxWarp prst="textNoShape">
              <a:avLst/>
            </a:prstTxWarp>
          </a:bodyPr>
          <a:lstStyle/>
          <a:p>
            <a:r>
              <a:rPr lang="en-US" sz="1979" b="1" dirty="0">
                <a:ea typeface="Bebas Neue" charset="0"/>
                <a:cs typeface="Bebas Neue" charset="0"/>
              </a:rPr>
              <a:t>PUBLIC EMPLOYMENT AGENTS</a:t>
            </a:r>
          </a:p>
        </p:txBody>
      </p:sp>
      <p:sp>
        <p:nvSpPr>
          <p:cNvPr id="56" name="CuadroTexto 55">
            <a:extLst>
              <a:ext uri="{FF2B5EF4-FFF2-40B4-BE49-F238E27FC236}">
                <a16:creationId xmlns:a16="http://schemas.microsoft.com/office/drawing/2014/main" id="{489163D6-D7B6-B43B-A114-754EB5AC2AAB}"/>
              </a:ext>
            </a:extLst>
          </p:cNvPr>
          <p:cNvSpPr txBox="1"/>
          <p:nvPr/>
        </p:nvSpPr>
        <p:spPr>
          <a:xfrm>
            <a:off x="2053208" y="6119647"/>
            <a:ext cx="3837276" cy="1447832"/>
          </a:xfrm>
          <a:prstGeom prst="rect">
            <a:avLst/>
          </a:prstGeom>
          <a:noFill/>
        </p:spPr>
        <p:txBody>
          <a:bodyPr wrap="square">
            <a:spAutoFit/>
          </a:bodyPr>
          <a:lstStyle/>
          <a:p>
            <a:pPr indent="-301569" algn="r">
              <a:lnSpc>
                <a:spcPct val="89000"/>
              </a:lnSpc>
              <a:tabLst>
                <a:tab pos="12269675" algn="l"/>
              </a:tabLst>
            </a:pPr>
            <a:r>
              <a:rPr lang="en-US" sz="1979" dirty="0">
                <a:latin typeface="Source Sans Pro" charset="0"/>
              </a:rPr>
              <a:t>City councils</a:t>
            </a:r>
          </a:p>
          <a:p>
            <a:pPr indent="-301569" algn="r">
              <a:lnSpc>
                <a:spcPct val="89000"/>
              </a:lnSpc>
              <a:tabLst>
                <a:tab pos="12269675" algn="l"/>
              </a:tabLst>
            </a:pPr>
            <a:r>
              <a:rPr lang="en-US" sz="1979" dirty="0" err="1">
                <a:latin typeface="Source Sans Pro" charset="0"/>
              </a:rPr>
              <a:t>Behargintza</a:t>
            </a:r>
            <a:endParaRPr lang="en-US" sz="1979" dirty="0">
              <a:latin typeface="Source Sans Pro" charset="0"/>
            </a:endParaRPr>
          </a:p>
          <a:p>
            <a:pPr indent="-301569" algn="r">
              <a:lnSpc>
                <a:spcPct val="89000"/>
              </a:lnSpc>
              <a:tabLst>
                <a:tab pos="12269675" algn="l"/>
              </a:tabLst>
            </a:pPr>
            <a:r>
              <a:rPr lang="en-US" sz="1979" dirty="0">
                <a:latin typeface="Source Sans Pro" charset="0"/>
              </a:rPr>
              <a:t>Local Development Agencies</a:t>
            </a:r>
          </a:p>
          <a:p>
            <a:pPr indent="-301569" algn="r">
              <a:lnSpc>
                <a:spcPct val="89000"/>
              </a:lnSpc>
              <a:tabLst>
                <a:tab pos="12269675" algn="l"/>
              </a:tabLst>
            </a:pPr>
            <a:r>
              <a:rPr lang="en-US" sz="1979" dirty="0" err="1">
                <a:latin typeface="Source Sans Pro" charset="0"/>
              </a:rPr>
              <a:t>Lanbide</a:t>
            </a:r>
            <a:endParaRPr lang="en-US" sz="1979" dirty="0">
              <a:latin typeface="Source Sans Pro" charset="0"/>
            </a:endParaRPr>
          </a:p>
          <a:p>
            <a:pPr indent="-301569" algn="r">
              <a:lnSpc>
                <a:spcPct val="89000"/>
              </a:lnSpc>
              <a:tabLst>
                <a:tab pos="12269675" algn="l"/>
              </a:tabLst>
            </a:pPr>
            <a:r>
              <a:rPr lang="en-US" sz="1979" dirty="0">
                <a:latin typeface="Source Sans Pro" charset="0"/>
              </a:rPr>
              <a:t>Basque Government</a:t>
            </a:r>
            <a:endParaRPr lang="es-ES" sz="1979" dirty="0">
              <a:latin typeface="Source Sans Pro" charset="0"/>
            </a:endParaRPr>
          </a:p>
        </p:txBody>
      </p:sp>
      <p:sp>
        <p:nvSpPr>
          <p:cNvPr id="57" name="Freeform 7">
            <a:extLst>
              <a:ext uri="{FF2B5EF4-FFF2-40B4-BE49-F238E27FC236}">
                <a16:creationId xmlns:a16="http://schemas.microsoft.com/office/drawing/2014/main" id="{6D02489E-CA2B-ECB1-1C66-8BB014DB4C47}"/>
              </a:ext>
            </a:extLst>
          </p:cNvPr>
          <p:cNvSpPr>
            <a:spLocks/>
          </p:cNvSpPr>
          <p:nvPr/>
        </p:nvSpPr>
        <p:spPr bwMode="auto">
          <a:xfrm>
            <a:off x="11503539" y="4888515"/>
            <a:ext cx="2409032" cy="2857661"/>
          </a:xfrm>
          <a:custGeom>
            <a:avLst/>
            <a:gdLst>
              <a:gd name="T0" fmla="*/ 0 w 705"/>
              <a:gd name="T1" fmla="*/ 1249 h 1249"/>
              <a:gd name="T2" fmla="*/ 186 w 705"/>
              <a:gd name="T3" fmla="*/ 1234 h 1249"/>
              <a:gd name="T4" fmla="*/ 139 w 705"/>
              <a:gd name="T5" fmla="*/ 1192 h 1249"/>
              <a:gd name="T6" fmla="*/ 164 w 705"/>
              <a:gd name="T7" fmla="*/ 1182 h 1249"/>
              <a:gd name="T8" fmla="*/ 424 w 705"/>
              <a:gd name="T9" fmla="*/ 623 h 1249"/>
              <a:gd name="T10" fmla="*/ 705 w 705"/>
              <a:gd name="T11" fmla="*/ 312 h 1249"/>
              <a:gd name="T12" fmla="*/ 393 w 705"/>
              <a:gd name="T13" fmla="*/ 0 h 1249"/>
              <a:gd name="T14" fmla="*/ 93 w 705"/>
              <a:gd name="T15" fmla="*/ 227 h 1249"/>
              <a:gd name="T16" fmla="*/ 93 w 705"/>
              <a:gd name="T17" fmla="*/ 227 h 1249"/>
              <a:gd name="T18" fmla="*/ 87 w 705"/>
              <a:gd name="T19" fmla="*/ 251 h 1249"/>
              <a:gd name="T20" fmla="*/ 87 w 705"/>
              <a:gd name="T21" fmla="*/ 251 h 1249"/>
              <a:gd name="T22" fmla="*/ 87 w 705"/>
              <a:gd name="T23" fmla="*/ 252 h 1249"/>
              <a:gd name="T24" fmla="*/ 337 w 705"/>
              <a:gd name="T25" fmla="*/ 512 h 1249"/>
              <a:gd name="T26" fmla="*/ 377 w 705"/>
              <a:gd name="T27" fmla="*/ 627 h 1249"/>
              <a:gd name="T28" fmla="*/ 135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9" y="1192"/>
                  <a:pt x="139" y="1192"/>
                  <a:pt x="139" y="1192"/>
                </a:cubicBezTo>
                <a:cubicBezTo>
                  <a:pt x="150" y="1188"/>
                  <a:pt x="153" y="1187"/>
                  <a:pt x="164" y="1182"/>
                </a:cubicBezTo>
                <a:cubicBezTo>
                  <a:pt x="370" y="1087"/>
                  <a:pt x="473" y="851"/>
                  <a:pt x="424" y="623"/>
                </a:cubicBezTo>
                <a:cubicBezTo>
                  <a:pt x="582" y="608"/>
                  <a:pt x="705" y="474"/>
                  <a:pt x="705" y="312"/>
                </a:cubicBezTo>
                <a:cubicBezTo>
                  <a:pt x="705" y="140"/>
                  <a:pt x="565" y="0"/>
                  <a:pt x="393" y="0"/>
                </a:cubicBezTo>
                <a:cubicBezTo>
                  <a:pt x="250" y="1"/>
                  <a:pt x="130" y="96"/>
                  <a:pt x="93" y="227"/>
                </a:cubicBezTo>
                <a:cubicBezTo>
                  <a:pt x="93" y="227"/>
                  <a:pt x="93" y="227"/>
                  <a:pt x="93" y="227"/>
                </a:cubicBezTo>
                <a:cubicBezTo>
                  <a:pt x="90" y="235"/>
                  <a:pt x="88" y="243"/>
                  <a:pt x="87" y="251"/>
                </a:cubicBezTo>
                <a:cubicBezTo>
                  <a:pt x="87" y="251"/>
                  <a:pt x="87" y="251"/>
                  <a:pt x="87" y="251"/>
                </a:cubicBezTo>
                <a:cubicBezTo>
                  <a:pt x="87" y="252"/>
                  <a:pt x="87" y="252"/>
                  <a:pt x="87" y="252"/>
                </a:cubicBezTo>
                <a:cubicBezTo>
                  <a:pt x="192" y="304"/>
                  <a:pt x="282" y="394"/>
                  <a:pt x="337" y="512"/>
                </a:cubicBezTo>
                <a:cubicBezTo>
                  <a:pt x="369" y="580"/>
                  <a:pt x="377" y="626"/>
                  <a:pt x="377" y="627"/>
                </a:cubicBezTo>
                <a:cubicBezTo>
                  <a:pt x="428" y="854"/>
                  <a:pt x="336" y="1083"/>
                  <a:pt x="135" y="1182"/>
                </a:cubicBezTo>
                <a:cubicBezTo>
                  <a:pt x="133" y="1118"/>
                  <a:pt x="133" y="1118"/>
                  <a:pt x="133" y="1118"/>
                </a:cubicBezTo>
                <a:lnTo>
                  <a:pt x="0" y="1249"/>
                </a:lnTo>
                <a:close/>
              </a:path>
            </a:pathLst>
          </a:custGeom>
          <a:solidFill>
            <a:schemeClr val="tx2">
              <a:lumMod val="50000"/>
              <a:lumOff val="50000"/>
            </a:schemeClr>
          </a:solidFill>
          <a:ln>
            <a:noFill/>
          </a:ln>
        </p:spPr>
        <p:txBody>
          <a:bodyPr vert="horz" wrap="square" lIns="452342" tIns="0" rIns="113086" bIns="1922455" numCol="1" anchor="ctr" anchorCtr="0" compatLnSpc="1">
            <a:prstTxWarp prst="textNoShape">
              <a:avLst/>
            </a:prstTxWarp>
          </a:bodyPr>
          <a:lstStyle/>
          <a:p>
            <a:pPr algn="ctr"/>
            <a:endParaRPr lang="en-US" sz="4947" b="1" dirty="0">
              <a:solidFill>
                <a:srgbClr val="FFFFFF"/>
              </a:solidFill>
              <a:latin typeface="Bebas Neue" charset="0"/>
              <a:ea typeface="Bebas Neue" charset="0"/>
              <a:cs typeface="Bebas Neue" charset="0"/>
            </a:endParaRPr>
          </a:p>
        </p:txBody>
      </p:sp>
      <p:sp>
        <p:nvSpPr>
          <p:cNvPr id="58" name="Freeform 9">
            <a:extLst>
              <a:ext uri="{FF2B5EF4-FFF2-40B4-BE49-F238E27FC236}">
                <a16:creationId xmlns:a16="http://schemas.microsoft.com/office/drawing/2014/main" id="{9CC5583A-042B-C244-C8B5-AB27ECA1C8CD}"/>
              </a:ext>
            </a:extLst>
          </p:cNvPr>
          <p:cNvSpPr>
            <a:spLocks/>
          </p:cNvSpPr>
          <p:nvPr/>
        </p:nvSpPr>
        <p:spPr bwMode="auto">
          <a:xfrm>
            <a:off x="5258723" y="7219024"/>
            <a:ext cx="1963888" cy="3103467"/>
          </a:xfrm>
          <a:custGeom>
            <a:avLst/>
            <a:gdLst>
              <a:gd name="T0" fmla="*/ 672 w 672"/>
              <a:gd name="T1" fmla="*/ 0 h 1271"/>
              <a:gd name="T2" fmla="*/ 487 w 672"/>
              <a:gd name="T3" fmla="*/ 23 h 1271"/>
              <a:gd name="T4" fmla="*/ 536 w 672"/>
              <a:gd name="T5" fmla="*/ 62 h 1271"/>
              <a:gd name="T6" fmla="*/ 511 w 672"/>
              <a:gd name="T7" fmla="*/ 73 h 1271"/>
              <a:gd name="T8" fmla="*/ 274 w 672"/>
              <a:gd name="T9" fmla="*/ 643 h 1271"/>
              <a:gd name="T10" fmla="*/ 6 w 672"/>
              <a:gd name="T11" fmla="*/ 965 h 1271"/>
              <a:gd name="T12" fmla="*/ 331 w 672"/>
              <a:gd name="T13" fmla="*/ 1264 h 1271"/>
              <a:gd name="T14" fmla="*/ 622 w 672"/>
              <a:gd name="T15" fmla="*/ 1025 h 1271"/>
              <a:gd name="T16" fmla="*/ 622 w 672"/>
              <a:gd name="T17" fmla="*/ 1025 h 1271"/>
              <a:gd name="T18" fmla="*/ 627 w 672"/>
              <a:gd name="T19" fmla="*/ 1000 h 1271"/>
              <a:gd name="T20" fmla="*/ 627 w 672"/>
              <a:gd name="T21" fmla="*/ 1000 h 1271"/>
              <a:gd name="T22" fmla="*/ 627 w 672"/>
              <a:gd name="T23" fmla="*/ 1000 h 1271"/>
              <a:gd name="T24" fmla="*/ 366 w 672"/>
              <a:gd name="T25" fmla="*/ 750 h 1271"/>
              <a:gd name="T26" fmla="*/ 321 w 672"/>
              <a:gd name="T27" fmla="*/ 637 h 1271"/>
              <a:gd name="T28" fmla="*/ 540 w 672"/>
              <a:gd name="T29" fmla="*/ 73 h 1271"/>
              <a:gd name="T30" fmla="*/ 545 w 672"/>
              <a:gd name="T31" fmla="*/ 137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6" y="417"/>
                  <a:pt x="274" y="643"/>
                </a:cubicBezTo>
                <a:cubicBezTo>
                  <a:pt x="117" y="665"/>
                  <a:pt x="0" y="803"/>
                  <a:pt x="6" y="965"/>
                </a:cubicBezTo>
                <a:cubicBezTo>
                  <a:pt x="14" y="1137"/>
                  <a:pt x="159" y="1271"/>
                  <a:pt x="331" y="1264"/>
                </a:cubicBezTo>
                <a:cubicBezTo>
                  <a:pt x="474" y="1258"/>
                  <a:pt x="590" y="1157"/>
                  <a:pt x="622" y="1025"/>
                </a:cubicBezTo>
                <a:cubicBezTo>
                  <a:pt x="622" y="1025"/>
                  <a:pt x="622" y="1025"/>
                  <a:pt x="622" y="1025"/>
                </a:cubicBezTo>
                <a:cubicBezTo>
                  <a:pt x="624" y="1017"/>
                  <a:pt x="625" y="1009"/>
                  <a:pt x="627" y="1000"/>
                </a:cubicBezTo>
                <a:cubicBezTo>
                  <a:pt x="627" y="1000"/>
                  <a:pt x="627" y="1000"/>
                  <a:pt x="627" y="1000"/>
                </a:cubicBezTo>
                <a:cubicBezTo>
                  <a:pt x="627" y="1000"/>
                  <a:pt x="627" y="1000"/>
                  <a:pt x="627" y="1000"/>
                </a:cubicBezTo>
                <a:cubicBezTo>
                  <a:pt x="520" y="952"/>
                  <a:pt x="426" y="866"/>
                  <a:pt x="366" y="750"/>
                </a:cubicBezTo>
                <a:cubicBezTo>
                  <a:pt x="331" y="683"/>
                  <a:pt x="322" y="638"/>
                  <a:pt x="321" y="637"/>
                </a:cubicBezTo>
                <a:cubicBezTo>
                  <a:pt x="261" y="413"/>
                  <a:pt x="344" y="180"/>
                  <a:pt x="540" y="73"/>
                </a:cubicBezTo>
                <a:cubicBezTo>
                  <a:pt x="545" y="137"/>
                  <a:pt x="545" y="137"/>
                  <a:pt x="545" y="137"/>
                </a:cubicBezTo>
                <a:lnTo>
                  <a:pt x="672" y="0"/>
                </a:lnTo>
                <a:close/>
              </a:path>
            </a:pathLst>
          </a:custGeom>
          <a:solidFill>
            <a:srgbClr val="FFC000"/>
          </a:solidFill>
          <a:ln>
            <a:noFill/>
          </a:ln>
        </p:spPr>
        <p:txBody>
          <a:bodyPr vert="horz" wrap="square" lIns="113086" tIns="56543" rIns="339257" bIns="452342" numCol="1" anchor="b" anchorCtr="0" compatLnSpc="1">
            <a:prstTxWarp prst="textNoShape">
              <a:avLst/>
            </a:prstTxWarp>
          </a:bodyPr>
          <a:lstStyle/>
          <a:p>
            <a:pPr algn="ctr"/>
            <a:endParaRPr lang="en-US" sz="4947" b="1" dirty="0">
              <a:solidFill>
                <a:srgbClr val="FFFFFF"/>
              </a:solidFill>
              <a:latin typeface="Bebas Neue" charset="0"/>
              <a:ea typeface="Bebas Neue" charset="0"/>
              <a:cs typeface="Bebas Neue" charset="0"/>
            </a:endParaRPr>
          </a:p>
        </p:txBody>
      </p:sp>
      <p:sp>
        <p:nvSpPr>
          <p:cNvPr id="59" name="CuadroTexto 58">
            <a:extLst>
              <a:ext uri="{FF2B5EF4-FFF2-40B4-BE49-F238E27FC236}">
                <a16:creationId xmlns:a16="http://schemas.microsoft.com/office/drawing/2014/main" id="{842E580A-8791-2FB4-06D8-A185C10F3C0C}"/>
              </a:ext>
            </a:extLst>
          </p:cNvPr>
          <p:cNvSpPr txBox="1"/>
          <p:nvPr/>
        </p:nvSpPr>
        <p:spPr>
          <a:xfrm>
            <a:off x="4728638" y="9274284"/>
            <a:ext cx="3260499" cy="396904"/>
          </a:xfrm>
          <a:prstGeom prst="rect">
            <a:avLst/>
          </a:prstGeom>
          <a:noFill/>
        </p:spPr>
        <p:txBody>
          <a:bodyPr wrap="square">
            <a:spAutoFit/>
          </a:bodyPr>
          <a:lstStyle/>
          <a:p>
            <a:r>
              <a:rPr lang="en-US" sz="1979" b="1" dirty="0"/>
              <a:t>THIRD SECTOR ENTITIES</a:t>
            </a:r>
          </a:p>
        </p:txBody>
      </p:sp>
      <p:sp>
        <p:nvSpPr>
          <p:cNvPr id="60" name="CuadroTexto 59">
            <a:extLst>
              <a:ext uri="{FF2B5EF4-FFF2-40B4-BE49-F238E27FC236}">
                <a16:creationId xmlns:a16="http://schemas.microsoft.com/office/drawing/2014/main" id="{865F7A01-0136-8F97-DF52-C7E446D70987}"/>
              </a:ext>
            </a:extLst>
          </p:cNvPr>
          <p:cNvSpPr txBox="1"/>
          <p:nvPr/>
        </p:nvSpPr>
        <p:spPr>
          <a:xfrm>
            <a:off x="1602418" y="8576492"/>
            <a:ext cx="3249469" cy="905633"/>
          </a:xfrm>
          <a:prstGeom prst="rect">
            <a:avLst/>
          </a:prstGeom>
          <a:noFill/>
        </p:spPr>
        <p:txBody>
          <a:bodyPr wrap="square">
            <a:spAutoFit/>
          </a:bodyPr>
          <a:lstStyle/>
          <a:p>
            <a:pPr indent="-301569" algn="r">
              <a:lnSpc>
                <a:spcPct val="89000"/>
              </a:lnSpc>
              <a:tabLst>
                <a:tab pos="12269675" algn="l"/>
              </a:tabLst>
            </a:pPr>
            <a:r>
              <a:rPr lang="es-ES" sz="1979" dirty="0">
                <a:latin typeface="Source Sans Pro" charset="0"/>
              </a:rPr>
              <a:t>Social </a:t>
            </a:r>
            <a:r>
              <a:rPr lang="es-ES" sz="1979" dirty="0" err="1">
                <a:latin typeface="Source Sans Pro" charset="0"/>
              </a:rPr>
              <a:t>economy</a:t>
            </a:r>
            <a:r>
              <a:rPr lang="es-ES" sz="1979" dirty="0">
                <a:latin typeface="Source Sans Pro" charset="0"/>
              </a:rPr>
              <a:t> </a:t>
            </a:r>
            <a:r>
              <a:rPr lang="es-ES" sz="1979" dirty="0" err="1">
                <a:latin typeface="Source Sans Pro" charset="0"/>
              </a:rPr>
              <a:t>entities</a:t>
            </a:r>
            <a:endParaRPr lang="es-ES" sz="1979" dirty="0">
              <a:latin typeface="Source Sans Pro" charset="0"/>
            </a:endParaRPr>
          </a:p>
          <a:p>
            <a:pPr indent="-301569" algn="r">
              <a:lnSpc>
                <a:spcPct val="89000"/>
              </a:lnSpc>
              <a:tabLst>
                <a:tab pos="12269675" algn="l"/>
              </a:tabLst>
            </a:pPr>
            <a:r>
              <a:rPr lang="es-ES" sz="1979" dirty="0" err="1">
                <a:latin typeface="Source Sans Pro" charset="0"/>
              </a:rPr>
              <a:t>NGOs</a:t>
            </a:r>
            <a:endParaRPr lang="es-ES" sz="1979" dirty="0">
              <a:latin typeface="Source Sans Pro" charset="0"/>
            </a:endParaRPr>
          </a:p>
          <a:p>
            <a:pPr indent="-301569" algn="r">
              <a:lnSpc>
                <a:spcPct val="89000"/>
              </a:lnSpc>
              <a:tabLst>
                <a:tab pos="12269675" algn="l"/>
              </a:tabLst>
            </a:pPr>
            <a:r>
              <a:rPr lang="es-ES" sz="1979" dirty="0" err="1">
                <a:latin typeface="Source Sans Pro" charset="0"/>
              </a:rPr>
              <a:t>Group</a:t>
            </a:r>
            <a:r>
              <a:rPr lang="es-ES" sz="1979" dirty="0">
                <a:latin typeface="Source Sans Pro" charset="0"/>
              </a:rPr>
              <a:t> </a:t>
            </a:r>
            <a:r>
              <a:rPr lang="es-ES" sz="1979" dirty="0" err="1">
                <a:latin typeface="Source Sans Pro" charset="0"/>
              </a:rPr>
              <a:t>associations</a:t>
            </a:r>
            <a:endParaRPr lang="es-ES" sz="1979" dirty="0">
              <a:latin typeface="Source Sans Pro" charset="0"/>
            </a:endParaRPr>
          </a:p>
        </p:txBody>
      </p:sp>
      <p:sp>
        <p:nvSpPr>
          <p:cNvPr id="61" name="CuadroTexto 60">
            <a:extLst>
              <a:ext uri="{FF2B5EF4-FFF2-40B4-BE49-F238E27FC236}">
                <a16:creationId xmlns:a16="http://schemas.microsoft.com/office/drawing/2014/main" id="{AE9F7EAB-23D2-3A5A-1AB0-9D9780DAF9F4}"/>
              </a:ext>
            </a:extLst>
          </p:cNvPr>
          <p:cNvSpPr txBox="1"/>
          <p:nvPr/>
        </p:nvSpPr>
        <p:spPr>
          <a:xfrm>
            <a:off x="11266942" y="5157807"/>
            <a:ext cx="3175666" cy="396904"/>
          </a:xfrm>
          <a:prstGeom prst="rect">
            <a:avLst/>
          </a:prstGeom>
          <a:noFill/>
        </p:spPr>
        <p:txBody>
          <a:bodyPr wrap="square">
            <a:spAutoFit/>
          </a:bodyPr>
          <a:lstStyle/>
          <a:p>
            <a:r>
              <a:rPr lang="en-US" sz="1979" b="1" dirty="0"/>
              <a:t>SOCIOECONOMIC AGENTS</a:t>
            </a:r>
          </a:p>
        </p:txBody>
      </p:sp>
      <p:sp>
        <p:nvSpPr>
          <p:cNvPr id="62" name="CuadroTexto 61">
            <a:extLst>
              <a:ext uri="{FF2B5EF4-FFF2-40B4-BE49-F238E27FC236}">
                <a16:creationId xmlns:a16="http://schemas.microsoft.com/office/drawing/2014/main" id="{55C5AECD-4B55-B89A-DEDB-3A3EE8025DAF}"/>
              </a:ext>
            </a:extLst>
          </p:cNvPr>
          <p:cNvSpPr txBox="1"/>
          <p:nvPr/>
        </p:nvSpPr>
        <p:spPr>
          <a:xfrm>
            <a:off x="13986485" y="5011685"/>
            <a:ext cx="4278047" cy="1718932"/>
          </a:xfrm>
          <a:prstGeom prst="rect">
            <a:avLst/>
          </a:prstGeom>
          <a:noFill/>
        </p:spPr>
        <p:txBody>
          <a:bodyPr wrap="square">
            <a:spAutoFit/>
          </a:bodyPr>
          <a:lstStyle/>
          <a:p>
            <a:pPr indent="-301569" algn="r">
              <a:lnSpc>
                <a:spcPct val="89000"/>
              </a:lnSpc>
              <a:tabLst>
                <a:tab pos="12269675" algn="l"/>
              </a:tabLst>
            </a:pPr>
            <a:r>
              <a:rPr lang="en-US" sz="1979" dirty="0">
                <a:latin typeface="Source Sans Pro" charset="0"/>
              </a:rPr>
              <a:t>Business associations</a:t>
            </a:r>
          </a:p>
          <a:p>
            <a:pPr indent="-301569" algn="r">
              <a:lnSpc>
                <a:spcPct val="89000"/>
              </a:lnSpc>
              <a:tabLst>
                <a:tab pos="12269675" algn="l"/>
              </a:tabLst>
            </a:pPr>
            <a:r>
              <a:rPr lang="en-US" sz="1979" dirty="0">
                <a:latin typeface="Source Sans Pro" charset="0"/>
              </a:rPr>
              <a:t>Clusters</a:t>
            </a:r>
          </a:p>
          <a:p>
            <a:pPr indent="-301569" algn="r">
              <a:lnSpc>
                <a:spcPct val="89000"/>
              </a:lnSpc>
              <a:tabLst>
                <a:tab pos="12269675" algn="l"/>
              </a:tabLst>
            </a:pPr>
            <a:r>
              <a:rPr lang="en-US" sz="1979" dirty="0">
                <a:latin typeface="Source Sans Pro" charset="0"/>
              </a:rPr>
              <a:t>Unions</a:t>
            </a:r>
          </a:p>
          <a:p>
            <a:pPr indent="-301569" algn="r">
              <a:lnSpc>
                <a:spcPct val="89000"/>
              </a:lnSpc>
              <a:tabLst>
                <a:tab pos="12269675" algn="l"/>
              </a:tabLst>
            </a:pPr>
            <a:r>
              <a:rPr lang="en-US" sz="1979" dirty="0">
                <a:latin typeface="Source Sans Pro" charset="0"/>
              </a:rPr>
              <a:t>Professional associations</a:t>
            </a:r>
          </a:p>
          <a:p>
            <a:pPr indent="-301569" algn="r">
              <a:lnSpc>
                <a:spcPct val="89000"/>
              </a:lnSpc>
              <a:tabLst>
                <a:tab pos="12269675" algn="l"/>
              </a:tabLst>
            </a:pPr>
            <a:r>
              <a:rPr lang="en-US" sz="1979" dirty="0">
                <a:latin typeface="Source Sans Pro" charset="0"/>
              </a:rPr>
              <a:t>Employment agencies</a:t>
            </a:r>
          </a:p>
          <a:p>
            <a:pPr indent="-301569" algn="r">
              <a:lnSpc>
                <a:spcPct val="89000"/>
              </a:lnSpc>
              <a:tabLst>
                <a:tab pos="12269675" algn="l"/>
              </a:tabLst>
            </a:pPr>
            <a:r>
              <a:rPr lang="en-US" sz="1979" dirty="0">
                <a:latin typeface="Source Sans Pro" charset="0"/>
              </a:rPr>
              <a:t>Employment and HR consulting firms</a:t>
            </a:r>
            <a:endParaRPr lang="es-ES" sz="1979" dirty="0">
              <a:latin typeface="Source Sans Pro" charset="0"/>
            </a:endParaRPr>
          </a:p>
        </p:txBody>
      </p:sp>
      <p:sp>
        <p:nvSpPr>
          <p:cNvPr id="63" name="Freeform 8">
            <a:extLst>
              <a:ext uri="{FF2B5EF4-FFF2-40B4-BE49-F238E27FC236}">
                <a16:creationId xmlns:a16="http://schemas.microsoft.com/office/drawing/2014/main" id="{D10A9CDB-F72D-0D4A-38A9-0484E05A61D5}"/>
              </a:ext>
            </a:extLst>
          </p:cNvPr>
          <p:cNvSpPr>
            <a:spLocks/>
          </p:cNvSpPr>
          <p:nvPr/>
        </p:nvSpPr>
        <p:spPr bwMode="auto">
          <a:xfrm>
            <a:off x="10221834" y="8219552"/>
            <a:ext cx="3673671" cy="1946252"/>
          </a:xfrm>
          <a:custGeom>
            <a:avLst/>
            <a:gdLst>
              <a:gd name="T0" fmla="*/ 0 w 1270"/>
              <a:gd name="T1" fmla="*/ 0 h 673"/>
              <a:gd name="T2" fmla="*/ 22 w 1270"/>
              <a:gd name="T3" fmla="*/ 185 h 673"/>
              <a:gd name="T4" fmla="*/ 62 w 1270"/>
              <a:gd name="T5" fmla="*/ 136 h 673"/>
              <a:gd name="T6" fmla="*/ 73 w 1270"/>
              <a:gd name="T7" fmla="*/ 161 h 673"/>
              <a:gd name="T8" fmla="*/ 642 w 1270"/>
              <a:gd name="T9" fmla="*/ 398 h 673"/>
              <a:gd name="T10" fmla="*/ 964 w 1270"/>
              <a:gd name="T11" fmla="*/ 666 h 673"/>
              <a:gd name="T12" fmla="*/ 1263 w 1270"/>
              <a:gd name="T13" fmla="*/ 342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2" y="185"/>
                  <a:pt x="22" y="185"/>
                  <a:pt x="22" y="185"/>
                </a:cubicBezTo>
                <a:cubicBezTo>
                  <a:pt x="62" y="136"/>
                  <a:pt x="62" y="136"/>
                  <a:pt x="62" y="136"/>
                </a:cubicBezTo>
                <a:cubicBezTo>
                  <a:pt x="66" y="147"/>
                  <a:pt x="67" y="150"/>
                  <a:pt x="73" y="161"/>
                </a:cubicBezTo>
                <a:cubicBezTo>
                  <a:pt x="176" y="363"/>
                  <a:pt x="416" y="456"/>
                  <a:pt x="642" y="398"/>
                </a:cubicBezTo>
                <a:cubicBezTo>
                  <a:pt x="664" y="555"/>
                  <a:pt x="802" y="673"/>
                  <a:pt x="964" y="666"/>
                </a:cubicBezTo>
                <a:cubicBezTo>
                  <a:pt x="1136" y="659"/>
                  <a:pt x="1270" y="514"/>
                  <a:pt x="1263" y="342"/>
                </a:cubicBezTo>
                <a:cubicBezTo>
                  <a:pt x="1257" y="199"/>
                  <a:pt x="1156" y="83"/>
                  <a:pt x="1025" y="51"/>
                </a:cubicBezTo>
                <a:cubicBezTo>
                  <a:pt x="1025" y="51"/>
                  <a:pt x="1025" y="51"/>
                  <a:pt x="1025" y="51"/>
                </a:cubicBezTo>
                <a:cubicBezTo>
                  <a:pt x="1017" y="49"/>
                  <a:pt x="1008" y="47"/>
                  <a:pt x="1000" y="46"/>
                </a:cubicBezTo>
                <a:cubicBezTo>
                  <a:pt x="1000" y="46"/>
                  <a:pt x="1000" y="46"/>
                  <a:pt x="1000" y="46"/>
                </a:cubicBezTo>
                <a:cubicBezTo>
                  <a:pt x="1000" y="46"/>
                  <a:pt x="999" y="46"/>
                  <a:pt x="999" y="46"/>
                </a:cubicBezTo>
                <a:cubicBezTo>
                  <a:pt x="951" y="153"/>
                  <a:pt x="865" y="247"/>
                  <a:pt x="750" y="306"/>
                </a:cubicBezTo>
                <a:cubicBezTo>
                  <a:pt x="682" y="341"/>
                  <a:pt x="637" y="351"/>
                  <a:pt x="636" y="351"/>
                </a:cubicBezTo>
                <a:cubicBezTo>
                  <a:pt x="412" y="411"/>
                  <a:pt x="179" y="328"/>
                  <a:pt x="72" y="131"/>
                </a:cubicBezTo>
                <a:cubicBezTo>
                  <a:pt x="136" y="127"/>
                  <a:pt x="136" y="127"/>
                  <a:pt x="136" y="127"/>
                </a:cubicBezTo>
                <a:lnTo>
                  <a:pt x="0" y="0"/>
                </a:lnTo>
                <a:close/>
              </a:path>
            </a:pathLst>
          </a:custGeom>
          <a:solidFill>
            <a:schemeClr val="accent6">
              <a:lumMod val="90000"/>
            </a:schemeClr>
          </a:solidFill>
          <a:ln>
            <a:noFill/>
          </a:ln>
        </p:spPr>
        <p:txBody>
          <a:bodyPr vert="horz" wrap="square" lIns="2035540" tIns="339257" rIns="113086" bIns="0" numCol="1" anchor="ctr" anchorCtr="0" compatLnSpc="1">
            <a:prstTxWarp prst="textNoShape">
              <a:avLst/>
            </a:prstTxWarp>
          </a:bodyPr>
          <a:lstStyle/>
          <a:p>
            <a:pPr algn="ctr"/>
            <a:endParaRPr lang="en-US" sz="4947" b="1" dirty="0">
              <a:solidFill>
                <a:srgbClr val="FFFFFF"/>
              </a:solidFill>
              <a:latin typeface="Bebas Neue" charset="0"/>
              <a:ea typeface="Bebas Neue" charset="0"/>
              <a:cs typeface="Bebas Neue" charset="0"/>
            </a:endParaRPr>
          </a:p>
        </p:txBody>
      </p:sp>
      <p:sp>
        <p:nvSpPr>
          <p:cNvPr id="64" name="CuadroTexto 63">
            <a:extLst>
              <a:ext uri="{FF2B5EF4-FFF2-40B4-BE49-F238E27FC236}">
                <a16:creationId xmlns:a16="http://schemas.microsoft.com/office/drawing/2014/main" id="{161BD477-9359-605C-56EC-44F8D757F2A8}"/>
              </a:ext>
            </a:extLst>
          </p:cNvPr>
          <p:cNvSpPr txBox="1"/>
          <p:nvPr/>
        </p:nvSpPr>
        <p:spPr>
          <a:xfrm>
            <a:off x="11589202" y="9166021"/>
            <a:ext cx="3574803" cy="701474"/>
          </a:xfrm>
          <a:prstGeom prst="rect">
            <a:avLst/>
          </a:prstGeom>
          <a:noFill/>
        </p:spPr>
        <p:txBody>
          <a:bodyPr wrap="square">
            <a:spAutoFit/>
          </a:bodyPr>
          <a:lstStyle/>
          <a:p>
            <a:r>
              <a:rPr lang="en-US" sz="1979" b="1" dirty="0"/>
              <a:t>TRAINING ENTITIES AND AGENTS</a:t>
            </a:r>
          </a:p>
        </p:txBody>
      </p:sp>
      <p:sp>
        <p:nvSpPr>
          <p:cNvPr id="65" name="CuadroTexto 64">
            <a:extLst>
              <a:ext uri="{FF2B5EF4-FFF2-40B4-BE49-F238E27FC236}">
                <a16:creationId xmlns:a16="http://schemas.microsoft.com/office/drawing/2014/main" id="{C5564DAF-EBC0-9985-D65E-0CE48847CB89}"/>
              </a:ext>
            </a:extLst>
          </p:cNvPr>
          <p:cNvSpPr txBox="1"/>
          <p:nvPr/>
        </p:nvSpPr>
        <p:spPr>
          <a:xfrm>
            <a:off x="14129565" y="8219552"/>
            <a:ext cx="4089769" cy="905633"/>
          </a:xfrm>
          <a:prstGeom prst="rect">
            <a:avLst/>
          </a:prstGeom>
          <a:noFill/>
        </p:spPr>
        <p:txBody>
          <a:bodyPr wrap="square">
            <a:spAutoFit/>
          </a:bodyPr>
          <a:lstStyle/>
          <a:p>
            <a:pPr indent="-301569" algn="r">
              <a:lnSpc>
                <a:spcPct val="89000"/>
              </a:lnSpc>
              <a:tabLst>
                <a:tab pos="12269675" algn="l"/>
              </a:tabLst>
            </a:pPr>
            <a:r>
              <a:rPr lang="en-US" sz="1979" dirty="0">
                <a:latin typeface="Source Sans Pro" charset="0"/>
              </a:rPr>
              <a:t>Universities</a:t>
            </a:r>
          </a:p>
          <a:p>
            <a:pPr indent="-301569" algn="r">
              <a:lnSpc>
                <a:spcPct val="89000"/>
              </a:lnSpc>
              <a:tabLst>
                <a:tab pos="12269675" algn="l"/>
              </a:tabLst>
            </a:pPr>
            <a:r>
              <a:rPr lang="en-US" sz="1979" dirty="0">
                <a:latin typeface="Source Sans Pro" charset="0"/>
              </a:rPr>
              <a:t>Vocational training centers</a:t>
            </a:r>
          </a:p>
          <a:p>
            <a:pPr indent="-301569" algn="r">
              <a:lnSpc>
                <a:spcPct val="89000"/>
              </a:lnSpc>
              <a:tabLst>
                <a:tab pos="12269675" algn="l"/>
              </a:tabLst>
            </a:pPr>
            <a:r>
              <a:rPr lang="en-US" sz="1979" dirty="0">
                <a:latin typeface="Source Sans Pro" charset="0"/>
              </a:rPr>
              <a:t>Other training agents</a:t>
            </a:r>
            <a:endParaRPr lang="es-ES" sz="1979" dirty="0">
              <a:latin typeface="Source Sans Pro" charset="0"/>
            </a:endParaRPr>
          </a:p>
        </p:txBody>
      </p:sp>
      <p:grpSp>
        <p:nvGrpSpPr>
          <p:cNvPr id="66" name="Group 39">
            <a:extLst>
              <a:ext uri="{FF2B5EF4-FFF2-40B4-BE49-F238E27FC236}">
                <a16:creationId xmlns:a16="http://schemas.microsoft.com/office/drawing/2014/main" id="{FB8F79A2-E0F5-32C5-A232-EB01C93318A8}"/>
              </a:ext>
            </a:extLst>
          </p:cNvPr>
          <p:cNvGrpSpPr/>
          <p:nvPr/>
        </p:nvGrpSpPr>
        <p:grpSpPr>
          <a:xfrm>
            <a:off x="1884759" y="2739978"/>
            <a:ext cx="12905058" cy="1140805"/>
            <a:chOff x="0" y="1661400"/>
            <a:chExt cx="5843984" cy="545649"/>
          </a:xfrm>
        </p:grpSpPr>
        <p:sp>
          <p:nvSpPr>
            <p:cNvPr id="67" name="Freeform 36">
              <a:extLst>
                <a:ext uri="{FF2B5EF4-FFF2-40B4-BE49-F238E27FC236}">
                  <a16:creationId xmlns:a16="http://schemas.microsoft.com/office/drawing/2014/main" id="{D1FB7AFB-B339-652E-5C79-44B892D7769F}"/>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68" name="Freeform 36">
              <a:extLst>
                <a:ext uri="{FF2B5EF4-FFF2-40B4-BE49-F238E27FC236}">
                  <a16:creationId xmlns:a16="http://schemas.microsoft.com/office/drawing/2014/main" id="{BABA7659-35DC-8E5A-5558-AF1F6D7B5C7D}"/>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COLLABORATIVE GOVERNANCE WITH THE EMPLOYMENT ECOSYSTEM OF BIZKAIA</a:t>
              </a:r>
              <a:endParaRPr lang="es-ES" sz="3958" b="1" dirty="0">
                <a:solidFill>
                  <a:srgbClr val="000000"/>
                </a:solidFill>
                <a:latin typeface="Arial" pitchFamily="34"/>
                <a:ea typeface="Bebas Neue"/>
                <a:cs typeface="Arial" pitchFamily="34"/>
              </a:endParaRPr>
            </a:p>
          </p:txBody>
        </p:sp>
      </p:grpSp>
      <p:pic>
        <p:nvPicPr>
          <p:cNvPr id="69" name="Imagen 14" descr="Texto&#10;&#10;Descripción generada automáticamente">
            <a:extLst>
              <a:ext uri="{FF2B5EF4-FFF2-40B4-BE49-F238E27FC236}">
                <a16:creationId xmlns:a16="http://schemas.microsoft.com/office/drawing/2014/main" id="{12C7A608-8EEF-919A-A37E-09507240DBAB}"/>
              </a:ext>
            </a:extLst>
          </p:cNvPr>
          <p:cNvPicPr>
            <a:picLocks noChangeAspect="1"/>
          </p:cNvPicPr>
          <p:nvPr/>
        </p:nvPicPr>
        <p:blipFill>
          <a:blip r:embed="rId2"/>
          <a:stretch>
            <a:fillRect/>
          </a:stretch>
        </p:blipFill>
        <p:spPr>
          <a:xfrm>
            <a:off x="1884759" y="24331"/>
            <a:ext cx="16334575" cy="2348590"/>
          </a:xfrm>
          <a:prstGeom prst="rect">
            <a:avLst/>
          </a:prstGeom>
          <a:noFill/>
          <a:ln cap="flat">
            <a:noFill/>
          </a:ln>
        </p:spPr>
      </p:pic>
    </p:spTree>
    <p:extLst>
      <p:ext uri="{BB962C8B-B14F-4D97-AF65-F5344CB8AC3E}">
        <p14:creationId xmlns:p14="http://schemas.microsoft.com/office/powerpoint/2010/main" val="20083528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2000">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14:bounceEnd="52000">
                                          <p:cBhvr additive="base">
                                            <p:cTn id="7" dur="1250" fill="hold"/>
                                            <p:tgtEl>
                                              <p:spTgt spid="55"/>
                                            </p:tgtEl>
                                            <p:attrNameLst>
                                              <p:attrName>ppt_x</p:attrName>
                                            </p:attrNameLst>
                                          </p:cBhvr>
                                          <p:tavLst>
                                            <p:tav tm="0">
                                              <p:val>
                                                <p:strVal val="0-#ppt_w/2"/>
                                              </p:val>
                                            </p:tav>
                                            <p:tav tm="100000">
                                              <p:val>
                                                <p:strVal val="#ppt_x"/>
                                              </p:val>
                                            </p:tav>
                                          </p:tavLst>
                                        </p:anim>
                                        <p:anim calcmode="lin" valueType="num" p14:bounceEnd="52000">
                                          <p:cBhvr additive="base">
                                            <p:cTn id="8" dur="1250" fill="hold"/>
                                            <p:tgtEl>
                                              <p:spTgt spid="5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2000">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14:bounceEnd="52000">
                                          <p:cBhvr additive="base">
                                            <p:cTn id="11" dur="1250" fill="hold"/>
                                            <p:tgtEl>
                                              <p:spTgt spid="57"/>
                                            </p:tgtEl>
                                            <p:attrNameLst>
                                              <p:attrName>ppt_x</p:attrName>
                                            </p:attrNameLst>
                                          </p:cBhvr>
                                          <p:tavLst>
                                            <p:tav tm="0">
                                              <p:val>
                                                <p:strVal val="1+#ppt_w/2"/>
                                              </p:val>
                                            </p:tav>
                                            <p:tav tm="100000">
                                              <p:val>
                                                <p:strVal val="#ppt_x"/>
                                              </p:val>
                                            </p:tav>
                                          </p:tavLst>
                                        </p:anim>
                                        <p:anim calcmode="lin" valueType="num" p14:bounceEnd="52000">
                                          <p:cBhvr additive="base">
                                            <p:cTn id="12" dur="1250" fill="hold"/>
                                            <p:tgtEl>
                                              <p:spTgt spid="57"/>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14:presetBounceEnd="52000">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14:bounceEnd="52000">
                                          <p:cBhvr additive="base">
                                            <p:cTn id="15" dur="1250" fill="hold"/>
                                            <p:tgtEl>
                                              <p:spTgt spid="58"/>
                                            </p:tgtEl>
                                            <p:attrNameLst>
                                              <p:attrName>ppt_x</p:attrName>
                                            </p:attrNameLst>
                                          </p:cBhvr>
                                          <p:tavLst>
                                            <p:tav tm="0">
                                              <p:val>
                                                <p:strVal val="0-#ppt_w/2"/>
                                              </p:val>
                                            </p:tav>
                                            <p:tav tm="100000">
                                              <p:val>
                                                <p:strVal val="#ppt_x"/>
                                              </p:val>
                                            </p:tav>
                                          </p:tavLst>
                                        </p:anim>
                                        <p:anim calcmode="lin" valueType="num" p14:bounceEnd="52000">
                                          <p:cBhvr additive="base">
                                            <p:cTn id="16" dur="1250" fill="hold"/>
                                            <p:tgtEl>
                                              <p:spTgt spid="5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14:presetBounceEnd="52000">
                                      <p:stCondLst>
                                        <p:cond delay="750"/>
                                      </p:stCondLst>
                                      <p:childTnLst>
                                        <p:set>
                                          <p:cBhvr>
                                            <p:cTn id="18" dur="1" fill="hold">
                                              <p:stCondLst>
                                                <p:cond delay="0"/>
                                              </p:stCondLst>
                                            </p:cTn>
                                            <p:tgtEl>
                                              <p:spTgt spid="63"/>
                                            </p:tgtEl>
                                            <p:attrNameLst>
                                              <p:attrName>style.visibility</p:attrName>
                                            </p:attrNameLst>
                                          </p:cBhvr>
                                          <p:to>
                                            <p:strVal val="visible"/>
                                          </p:to>
                                        </p:set>
                                        <p:anim calcmode="lin" valueType="num" p14:bounceEnd="52000">
                                          <p:cBhvr additive="base">
                                            <p:cTn id="19" dur="1250" fill="hold"/>
                                            <p:tgtEl>
                                              <p:spTgt spid="63"/>
                                            </p:tgtEl>
                                            <p:attrNameLst>
                                              <p:attrName>ppt_x</p:attrName>
                                            </p:attrNameLst>
                                          </p:cBhvr>
                                          <p:tavLst>
                                            <p:tav tm="0">
                                              <p:val>
                                                <p:strVal val="1+#ppt_w/2"/>
                                              </p:val>
                                            </p:tav>
                                            <p:tav tm="100000">
                                              <p:val>
                                                <p:strVal val="#ppt_x"/>
                                              </p:val>
                                            </p:tav>
                                          </p:tavLst>
                                        </p:anim>
                                        <p:anim calcmode="lin" valueType="num" p14:bounceEnd="52000">
                                          <p:cBhvr additive="base">
                                            <p:cTn id="20" dur="1250" fill="hold"/>
                                            <p:tgtEl>
                                              <p:spTgt spid="63"/>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8" grpId="0" animBg="1"/>
          <p:bldP spid="6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1250" fill="hold"/>
                                            <p:tgtEl>
                                              <p:spTgt spid="55"/>
                                            </p:tgtEl>
                                            <p:attrNameLst>
                                              <p:attrName>ppt_x</p:attrName>
                                            </p:attrNameLst>
                                          </p:cBhvr>
                                          <p:tavLst>
                                            <p:tav tm="0">
                                              <p:val>
                                                <p:strVal val="0-#ppt_w/2"/>
                                              </p:val>
                                            </p:tav>
                                            <p:tav tm="100000">
                                              <p:val>
                                                <p:strVal val="#ppt_x"/>
                                              </p:val>
                                            </p:tav>
                                          </p:tavLst>
                                        </p:anim>
                                        <p:anim calcmode="lin" valueType="num">
                                          <p:cBhvr additive="base">
                                            <p:cTn id="8" dur="1250" fill="hold"/>
                                            <p:tgtEl>
                                              <p:spTgt spid="55"/>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1250" fill="hold"/>
                                            <p:tgtEl>
                                              <p:spTgt spid="57"/>
                                            </p:tgtEl>
                                            <p:attrNameLst>
                                              <p:attrName>ppt_x</p:attrName>
                                            </p:attrNameLst>
                                          </p:cBhvr>
                                          <p:tavLst>
                                            <p:tav tm="0">
                                              <p:val>
                                                <p:strVal val="1+#ppt_w/2"/>
                                              </p:val>
                                            </p:tav>
                                            <p:tav tm="100000">
                                              <p:val>
                                                <p:strVal val="#ppt_x"/>
                                              </p:val>
                                            </p:tav>
                                          </p:tavLst>
                                        </p:anim>
                                        <p:anim calcmode="lin" valueType="num">
                                          <p:cBhvr additive="base">
                                            <p:cTn id="12" dur="1250" fill="hold"/>
                                            <p:tgtEl>
                                              <p:spTgt spid="57"/>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1250" fill="hold"/>
                                            <p:tgtEl>
                                              <p:spTgt spid="58"/>
                                            </p:tgtEl>
                                            <p:attrNameLst>
                                              <p:attrName>ppt_x</p:attrName>
                                            </p:attrNameLst>
                                          </p:cBhvr>
                                          <p:tavLst>
                                            <p:tav tm="0">
                                              <p:val>
                                                <p:strVal val="0-#ppt_w/2"/>
                                              </p:val>
                                            </p:tav>
                                            <p:tav tm="100000">
                                              <p:val>
                                                <p:strVal val="#ppt_x"/>
                                              </p:val>
                                            </p:tav>
                                          </p:tavLst>
                                        </p:anim>
                                        <p:anim calcmode="lin" valueType="num">
                                          <p:cBhvr additive="base">
                                            <p:cTn id="16" dur="1250" fill="hold"/>
                                            <p:tgtEl>
                                              <p:spTgt spid="5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75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250" fill="hold"/>
                                            <p:tgtEl>
                                              <p:spTgt spid="63"/>
                                            </p:tgtEl>
                                            <p:attrNameLst>
                                              <p:attrName>ppt_x</p:attrName>
                                            </p:attrNameLst>
                                          </p:cBhvr>
                                          <p:tavLst>
                                            <p:tav tm="0">
                                              <p:val>
                                                <p:strVal val="1+#ppt_w/2"/>
                                              </p:val>
                                            </p:tav>
                                            <p:tav tm="100000">
                                              <p:val>
                                                <p:strVal val="#ppt_x"/>
                                              </p:val>
                                            </p:tav>
                                          </p:tavLst>
                                        </p:anim>
                                        <p:anim calcmode="lin" valueType="num">
                                          <p:cBhvr additive="base">
                                            <p:cTn id="20" dur="1250" fill="hold"/>
                                            <p:tgtEl>
                                              <p:spTgt spid="63"/>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8" grpId="0" animBg="1"/>
          <p:bldP spid="6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ángulo: esquinas redondeadas 34">
            <a:extLst>
              <a:ext uri="{FF2B5EF4-FFF2-40B4-BE49-F238E27FC236}">
                <a16:creationId xmlns:a16="http://schemas.microsoft.com/office/drawing/2014/main" id="{8D84AD23-BFE6-13CC-AAEF-89FA4DCB48F1}"/>
              </a:ext>
            </a:extLst>
          </p:cNvPr>
          <p:cNvSpPr/>
          <p:nvPr/>
        </p:nvSpPr>
        <p:spPr>
          <a:xfrm>
            <a:off x="5210806" y="4545993"/>
            <a:ext cx="10539075" cy="5654278"/>
          </a:xfrm>
          <a:prstGeom prst="roundRect">
            <a:avLst/>
          </a:prstGeom>
          <a:solidFill>
            <a:srgbClr val="CC0000">
              <a:alpha val="10000"/>
            </a:srgbClr>
          </a:solidFill>
          <a:ln cap="flat">
            <a:noFill/>
            <a:prstDash val="solid"/>
          </a:ln>
        </p:spPr>
        <p:txBody>
          <a:bodyPr vert="horz" wrap="square" lIns="150781" tIns="75390" rIns="150781" bIns="75390" anchor="ctr" anchorCtr="1" compatLnSpc="1">
            <a:noAutofit/>
          </a:bodyPr>
          <a:lstStyle/>
          <a:p>
            <a:pPr algn="ctr"/>
            <a:endParaRPr lang="es-ES" sz="4617" b="1" i="1" kern="0">
              <a:solidFill>
                <a:srgbClr val="FFFFFF"/>
              </a:solidFill>
              <a:effectLst>
                <a:outerShdw dist="38096" dir="2700000">
                  <a:srgbClr val="000000"/>
                </a:outerShdw>
              </a:effectLst>
              <a:latin typeface="Arial" pitchFamily="34"/>
              <a:cs typeface="Arial" pitchFamily="34"/>
            </a:endParaRPr>
          </a:p>
        </p:txBody>
      </p:sp>
      <p:sp>
        <p:nvSpPr>
          <p:cNvPr id="6" name="CuadroTexto 55">
            <a:extLst>
              <a:ext uri="{FF2B5EF4-FFF2-40B4-BE49-F238E27FC236}">
                <a16:creationId xmlns:a16="http://schemas.microsoft.com/office/drawing/2014/main" id="{4ACFE567-7554-EDBB-2AAE-51B45FA21B1A}"/>
              </a:ext>
            </a:extLst>
          </p:cNvPr>
          <p:cNvSpPr txBox="1"/>
          <p:nvPr/>
        </p:nvSpPr>
        <p:spPr>
          <a:xfrm>
            <a:off x="23057889" y="10434275"/>
            <a:ext cx="728165" cy="456823"/>
          </a:xfrm>
          <a:prstGeom prst="rect">
            <a:avLst/>
          </a:prstGeom>
          <a:noFill/>
          <a:ln cap="flat">
            <a:noFill/>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s-ES" sz="1979" b="1">
                <a:solidFill>
                  <a:srgbClr val="000000"/>
                </a:solidFill>
                <a:latin typeface="Arial" pitchFamily="34"/>
                <a:cs typeface="Arial" pitchFamily="34"/>
              </a:rPr>
              <a:t>4</a:t>
            </a:r>
          </a:p>
        </p:txBody>
      </p:sp>
      <p:grpSp>
        <p:nvGrpSpPr>
          <p:cNvPr id="31" name="Grupo 30">
            <a:extLst>
              <a:ext uri="{FF2B5EF4-FFF2-40B4-BE49-F238E27FC236}">
                <a16:creationId xmlns:a16="http://schemas.microsoft.com/office/drawing/2014/main" id="{D2614CBB-5FE2-9A0D-EC0B-033E38CB0093}"/>
              </a:ext>
            </a:extLst>
          </p:cNvPr>
          <p:cNvGrpSpPr/>
          <p:nvPr/>
        </p:nvGrpSpPr>
        <p:grpSpPr>
          <a:xfrm>
            <a:off x="5541063" y="5113079"/>
            <a:ext cx="13189162" cy="4140783"/>
            <a:chOff x="1573582" y="3215790"/>
            <a:chExt cx="8805576" cy="2853384"/>
          </a:xfrm>
        </p:grpSpPr>
        <p:grpSp>
          <p:nvGrpSpPr>
            <p:cNvPr id="8" name="Grupo 55">
              <a:extLst>
                <a:ext uri="{FF2B5EF4-FFF2-40B4-BE49-F238E27FC236}">
                  <a16:creationId xmlns:a16="http://schemas.microsoft.com/office/drawing/2014/main" id="{402D7300-024F-2F71-4D5B-49889C49815D}"/>
                </a:ext>
              </a:extLst>
            </p:cNvPr>
            <p:cNvGrpSpPr/>
            <p:nvPr/>
          </p:nvGrpSpPr>
          <p:grpSpPr>
            <a:xfrm>
              <a:off x="1573582" y="3216540"/>
              <a:ext cx="8805576" cy="2852634"/>
              <a:chOff x="430581" y="3216539"/>
              <a:chExt cx="8805576" cy="2852634"/>
            </a:xfrm>
          </p:grpSpPr>
          <p:grpSp>
            <p:nvGrpSpPr>
              <p:cNvPr id="9" name="Group 13">
                <a:extLst>
                  <a:ext uri="{FF2B5EF4-FFF2-40B4-BE49-F238E27FC236}">
                    <a16:creationId xmlns:a16="http://schemas.microsoft.com/office/drawing/2014/main" id="{A8820A26-88AF-2444-6383-5741C7BF455B}"/>
                  </a:ext>
                </a:extLst>
              </p:cNvPr>
              <p:cNvGrpSpPr/>
              <p:nvPr/>
            </p:nvGrpSpPr>
            <p:grpSpPr>
              <a:xfrm>
                <a:off x="430581" y="3216539"/>
                <a:ext cx="1989789" cy="2614037"/>
                <a:chOff x="430581" y="3216539"/>
                <a:chExt cx="1989789" cy="2614037"/>
              </a:xfrm>
            </p:grpSpPr>
            <p:sp>
              <p:nvSpPr>
                <p:cNvPr id="10" name="Freeform 5">
                  <a:extLst>
                    <a:ext uri="{FF2B5EF4-FFF2-40B4-BE49-F238E27FC236}">
                      <a16:creationId xmlns:a16="http://schemas.microsoft.com/office/drawing/2014/main" id="{5D328787-7CBC-BE9C-29DB-3B36432A6740}"/>
                    </a:ext>
                  </a:extLst>
                </p:cNvPr>
                <p:cNvSpPr/>
                <p:nvPr/>
              </p:nvSpPr>
              <p:spPr>
                <a:xfrm>
                  <a:off x="508598" y="3216539"/>
                  <a:ext cx="1576690" cy="795747"/>
                </a:xfrm>
                <a:custGeom>
                  <a:avLst/>
                  <a:gdLst>
                    <a:gd name="f0" fmla="val 10800000"/>
                    <a:gd name="f1" fmla="val 5400000"/>
                    <a:gd name="f2" fmla="val 180"/>
                    <a:gd name="f3" fmla="val w"/>
                    <a:gd name="f4" fmla="val h"/>
                    <a:gd name="f5" fmla="val 0"/>
                    <a:gd name="f6" fmla="val 2370"/>
                    <a:gd name="f7" fmla="val 964"/>
                    <a:gd name="f8" fmla="val 479"/>
                    <a:gd name="f9" fmla="val 1891"/>
                    <a:gd name="f10" fmla="+- 0 0 -90"/>
                    <a:gd name="f11" fmla="*/ f3 1 2370"/>
                    <a:gd name="f12" fmla="*/ f4 1 964"/>
                    <a:gd name="f13" fmla="+- f7 0 f5"/>
                    <a:gd name="f14" fmla="+- f6 0 f5"/>
                    <a:gd name="f15" fmla="*/ f10 f0 1"/>
                    <a:gd name="f16" fmla="*/ f14 1 2370"/>
                    <a:gd name="f17" fmla="*/ f13 1 964"/>
                    <a:gd name="f18" fmla="*/ 479 f14 1"/>
                    <a:gd name="f19" fmla="*/ 0 f13 1"/>
                    <a:gd name="f20" fmla="*/ 0 f14 1"/>
                    <a:gd name="f21" fmla="*/ 1891 f14 1"/>
                    <a:gd name="f22" fmla="*/ 964 f13 1"/>
                    <a:gd name="f23" fmla="*/ 2370 f14 1"/>
                    <a:gd name="f24" fmla="*/ f15 1 f2"/>
                    <a:gd name="f25" fmla="*/ f18 1 2370"/>
                    <a:gd name="f26" fmla="*/ f19 1 964"/>
                    <a:gd name="f27" fmla="*/ f20 1 2370"/>
                    <a:gd name="f28" fmla="*/ f21 1 2370"/>
                    <a:gd name="f29" fmla="*/ f22 1 964"/>
                    <a:gd name="f30" fmla="*/ f23 1 2370"/>
                    <a:gd name="f31" fmla="*/ 0 1 f16"/>
                    <a:gd name="f32" fmla="*/ f6 1 f16"/>
                    <a:gd name="f33" fmla="*/ 0 1 f17"/>
                    <a:gd name="f34" fmla="*/ f7 1 f17"/>
                    <a:gd name="f35" fmla="+- f24 0 f1"/>
                    <a:gd name="f36" fmla="*/ f25 1 f16"/>
                    <a:gd name="f37" fmla="*/ f26 1 f17"/>
                    <a:gd name="f38" fmla="*/ f27 1 f16"/>
                    <a:gd name="f39" fmla="*/ f28 1 f16"/>
                    <a:gd name="f40" fmla="*/ f29 1 f17"/>
                    <a:gd name="f41" fmla="*/ f30 1 f16"/>
                    <a:gd name="f42" fmla="*/ f31 f11 1"/>
                    <a:gd name="f43" fmla="*/ f32 f11 1"/>
                    <a:gd name="f44" fmla="*/ f34 f12 1"/>
                    <a:gd name="f45" fmla="*/ f33 f12 1"/>
                    <a:gd name="f46" fmla="*/ f36 f11 1"/>
                    <a:gd name="f47" fmla="*/ f37 f12 1"/>
                    <a:gd name="f48" fmla="*/ f38 f11 1"/>
                    <a:gd name="f49" fmla="*/ f39 f11 1"/>
                    <a:gd name="f50" fmla="*/ f40 f12 1"/>
                    <a:gd name="f51" fmla="*/ f41 f11 1"/>
                  </a:gdLst>
                  <a:ahLst/>
                  <a:cxnLst>
                    <a:cxn ang="3cd4">
                      <a:pos x="hc" y="t"/>
                    </a:cxn>
                    <a:cxn ang="0">
                      <a:pos x="r" y="vc"/>
                    </a:cxn>
                    <a:cxn ang="cd4">
                      <a:pos x="hc" y="b"/>
                    </a:cxn>
                    <a:cxn ang="cd2">
                      <a:pos x="l" y="vc"/>
                    </a:cxn>
                    <a:cxn ang="f35">
                      <a:pos x="f46" y="f47"/>
                    </a:cxn>
                    <a:cxn ang="f35">
                      <a:pos x="f48" y="f47"/>
                    </a:cxn>
                    <a:cxn ang="f35">
                      <a:pos x="f49" y="f50"/>
                    </a:cxn>
                    <a:cxn ang="f35">
                      <a:pos x="f51" y="f50"/>
                    </a:cxn>
                    <a:cxn ang="f35">
                      <a:pos x="f46" y="f47"/>
                    </a:cxn>
                  </a:cxnLst>
                  <a:rect l="f42" t="f45" r="f43" b="f44"/>
                  <a:pathLst>
                    <a:path w="2370" h="964">
                      <a:moveTo>
                        <a:pt x="f8" y="f5"/>
                      </a:moveTo>
                      <a:lnTo>
                        <a:pt x="f5" y="f5"/>
                      </a:lnTo>
                      <a:lnTo>
                        <a:pt x="f9" y="f7"/>
                      </a:lnTo>
                      <a:lnTo>
                        <a:pt x="f6" y="f7"/>
                      </a:lnTo>
                      <a:lnTo>
                        <a:pt x="f8" y="f5"/>
                      </a:lnTo>
                      <a:close/>
                    </a:path>
                  </a:pathLst>
                </a:custGeom>
                <a:solidFill>
                  <a:srgbClr val="203864"/>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309">
                    <a:solidFill>
                      <a:srgbClr val="000000"/>
                    </a:solidFill>
                    <a:latin typeface="Source Sans Pro"/>
                  </a:endParaRPr>
                </a:p>
              </p:txBody>
            </p:sp>
            <p:sp>
              <p:nvSpPr>
                <p:cNvPr id="12" name="Rectangle 3">
                  <a:extLst>
                    <a:ext uri="{FF2B5EF4-FFF2-40B4-BE49-F238E27FC236}">
                      <a16:creationId xmlns:a16="http://schemas.microsoft.com/office/drawing/2014/main" id="{A58AC987-E7F2-08D9-E68C-C750E970B684}"/>
                    </a:ext>
                  </a:extLst>
                </p:cNvPr>
                <p:cNvSpPr/>
                <p:nvPr/>
              </p:nvSpPr>
              <p:spPr>
                <a:xfrm>
                  <a:off x="722156" y="3999119"/>
                  <a:ext cx="1698214" cy="1831457"/>
                </a:xfrm>
                <a:prstGeom prst="rect">
                  <a:avLst/>
                </a:prstGeom>
                <a:solidFill>
                  <a:srgbClr val="DAE3F3"/>
                </a:solidFill>
                <a:ln cap="flat">
                  <a:noFill/>
                  <a:prstDash val="solid"/>
                </a:ln>
              </p:spPr>
              <p:txBody>
                <a:bodyPr vert="horz" wrap="square" lIns="301562" tIns="301562" rIns="301562" bIns="301562" anchor="t" anchorCtr="0" compatLnSpc="1">
                  <a:spAutoFit/>
                </a:bodyPr>
                <a:lstStyle/>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WITH THE GROUP OF AGENTS THAT ARE PART OF THE BIZKAIA EMPLOYMENT ECOSYSTEM</a:t>
                  </a:r>
                </a:p>
              </p:txBody>
            </p:sp>
            <p:sp>
              <p:nvSpPr>
                <p:cNvPr id="13" name="TextBox 4">
                  <a:extLst>
                    <a:ext uri="{FF2B5EF4-FFF2-40B4-BE49-F238E27FC236}">
                      <a16:creationId xmlns:a16="http://schemas.microsoft.com/office/drawing/2014/main" id="{27D2566B-13C9-4BEC-F34E-5B9052287085}"/>
                    </a:ext>
                  </a:extLst>
                </p:cNvPr>
                <p:cNvSpPr txBox="1"/>
                <p:nvPr/>
              </p:nvSpPr>
              <p:spPr>
                <a:xfrm>
                  <a:off x="722156" y="3317488"/>
                  <a:ext cx="1698214" cy="884215"/>
                </a:xfrm>
                <a:prstGeom prst="rect">
                  <a:avLst/>
                </a:prstGeom>
                <a:solidFill>
                  <a:srgbClr val="4472C4"/>
                </a:solidFill>
                <a:ln cap="flat">
                  <a:noFill/>
                </a:ln>
              </p:spPr>
              <p:txBody>
                <a:bodyPr vert="horz" wrap="square" lIns="402087" tIns="201034" rIns="402087" bIns="201034" anchor="t" anchorCtr="0" compatLnSpc="1">
                  <a:spAutoFit/>
                </a:bodyPr>
                <a:lstStyle/>
                <a:p>
                  <a:pPr>
                    <a:defRPr sz="1800" b="0" i="0" u="none" strike="noStrike" kern="0" cap="none" spc="0" baseline="0">
                      <a:solidFill>
                        <a:srgbClr val="000000"/>
                      </a:solidFill>
                      <a:uFillTx/>
                    </a:defRPr>
                  </a:pPr>
                  <a:r>
                    <a:rPr lang="en-US" sz="1900" b="1" dirty="0">
                      <a:solidFill>
                        <a:srgbClr val="FFFFFF"/>
                      </a:solidFill>
                      <a:latin typeface="Arial" pitchFamily="34"/>
                      <a:ea typeface="Bebas Neue"/>
                      <a:cs typeface="Arial" pitchFamily="34"/>
                    </a:rPr>
                    <a:t>NETWORK FOR EMPLOYMENT</a:t>
                  </a:r>
                </a:p>
              </p:txBody>
            </p:sp>
            <p:sp>
              <p:nvSpPr>
                <p:cNvPr id="14" name="Freeform 6">
                  <a:extLst>
                    <a:ext uri="{FF2B5EF4-FFF2-40B4-BE49-F238E27FC236}">
                      <a16:creationId xmlns:a16="http://schemas.microsoft.com/office/drawing/2014/main" id="{0647E8DB-CC01-6F38-479C-4508AA5F0D2B}"/>
                    </a:ext>
                  </a:extLst>
                </p:cNvPr>
                <p:cNvSpPr/>
                <p:nvPr/>
              </p:nvSpPr>
              <p:spPr>
                <a:xfrm>
                  <a:off x="430581" y="3216539"/>
                  <a:ext cx="390147" cy="600925"/>
                </a:xfrm>
                <a:custGeom>
                  <a:avLst/>
                  <a:gdLst>
                    <a:gd name="f0" fmla="val 10800000"/>
                    <a:gd name="f1" fmla="val 5400000"/>
                    <a:gd name="f2" fmla="val 180"/>
                    <a:gd name="f3" fmla="val w"/>
                    <a:gd name="f4" fmla="val h"/>
                    <a:gd name="f5" fmla="val 0"/>
                    <a:gd name="f6" fmla="val 479"/>
                    <a:gd name="f7" fmla="val 728"/>
                    <a:gd name="f8" fmla="val 547"/>
                    <a:gd name="f9" fmla="val 240"/>
                    <a:gd name="f10" fmla="+- 0 0 -90"/>
                    <a:gd name="f11" fmla="*/ f3 1 479"/>
                    <a:gd name="f12" fmla="*/ f4 1 728"/>
                    <a:gd name="f13" fmla="+- f7 0 f5"/>
                    <a:gd name="f14" fmla="+- f6 0 f5"/>
                    <a:gd name="f15" fmla="*/ f10 f0 1"/>
                    <a:gd name="f16" fmla="*/ f14 1 479"/>
                    <a:gd name="f17" fmla="*/ f13 1 728"/>
                    <a:gd name="f18" fmla="*/ 0 f14 1"/>
                    <a:gd name="f19" fmla="*/ 0 f13 1"/>
                    <a:gd name="f20" fmla="*/ 547 f13 1"/>
                    <a:gd name="f21" fmla="*/ 240 f14 1"/>
                    <a:gd name="f22" fmla="*/ 728 f13 1"/>
                    <a:gd name="f23" fmla="*/ 479 f14 1"/>
                    <a:gd name="f24" fmla="*/ f15 1 f2"/>
                    <a:gd name="f25" fmla="*/ f18 1 479"/>
                    <a:gd name="f26" fmla="*/ f19 1 728"/>
                    <a:gd name="f27" fmla="*/ f20 1 728"/>
                    <a:gd name="f28" fmla="*/ f21 1 479"/>
                    <a:gd name="f29" fmla="*/ f22 1 728"/>
                    <a:gd name="f30" fmla="*/ f23 1 479"/>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50"/>
                    </a:cxn>
                    <a:cxn ang="f35">
                      <a:pos x="f51" y="f48"/>
                    </a:cxn>
                    <a:cxn ang="f35">
                      <a:pos x="f51" y="f47"/>
                    </a:cxn>
                    <a:cxn ang="f35">
                      <a:pos x="f46" y="f47"/>
                    </a:cxn>
                  </a:cxnLst>
                  <a:rect l="f42" t="f45" r="f43" b="f44"/>
                  <a:pathLst>
                    <a:path w="479" h="728">
                      <a:moveTo>
                        <a:pt x="f5" y="f5"/>
                      </a:moveTo>
                      <a:lnTo>
                        <a:pt x="f5" y="f8"/>
                      </a:lnTo>
                      <a:lnTo>
                        <a:pt x="f9" y="f7"/>
                      </a:lnTo>
                      <a:lnTo>
                        <a:pt x="f6" y="f8"/>
                      </a:lnTo>
                      <a:lnTo>
                        <a:pt x="f6" y="f5"/>
                      </a:lnTo>
                      <a:lnTo>
                        <a:pt x="f5" y="f5"/>
                      </a:lnTo>
                      <a:close/>
                    </a:path>
                  </a:pathLst>
                </a:custGeom>
                <a:solidFill>
                  <a:srgbClr val="2F5597"/>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1979" b="1" kern="0" dirty="0">
                      <a:solidFill>
                        <a:srgbClr val="FFFFFF"/>
                      </a:solidFill>
                      <a:effectLst>
                        <a:outerShdw blurRad="38100" dist="38100" dir="2700000" algn="tl">
                          <a:srgbClr val="000000">
                            <a:alpha val="43137"/>
                          </a:srgbClr>
                        </a:outerShdw>
                      </a:effectLst>
                      <a:latin typeface="Source Sans Pro"/>
                    </a:rPr>
                    <a:t>02</a:t>
                  </a:r>
                </a:p>
              </p:txBody>
            </p:sp>
          </p:grpSp>
          <p:grpSp>
            <p:nvGrpSpPr>
              <p:cNvPr id="15" name="Group 14">
                <a:extLst>
                  <a:ext uri="{FF2B5EF4-FFF2-40B4-BE49-F238E27FC236}">
                    <a16:creationId xmlns:a16="http://schemas.microsoft.com/office/drawing/2014/main" id="{B9849AB5-7958-59C0-3A41-57F585A06CC2}"/>
                  </a:ext>
                </a:extLst>
              </p:cNvPr>
              <p:cNvGrpSpPr/>
              <p:nvPr/>
            </p:nvGrpSpPr>
            <p:grpSpPr>
              <a:xfrm>
                <a:off x="2770330" y="3216539"/>
                <a:ext cx="1989788" cy="2852634"/>
                <a:chOff x="2770330" y="3216539"/>
                <a:chExt cx="1989788" cy="2852634"/>
              </a:xfrm>
            </p:grpSpPr>
            <p:sp>
              <p:nvSpPr>
                <p:cNvPr id="16" name="Freeform 5">
                  <a:extLst>
                    <a:ext uri="{FF2B5EF4-FFF2-40B4-BE49-F238E27FC236}">
                      <a16:creationId xmlns:a16="http://schemas.microsoft.com/office/drawing/2014/main" id="{ABD5A30E-4387-BCBF-97ED-5E786B4584B0}"/>
                    </a:ext>
                  </a:extLst>
                </p:cNvPr>
                <p:cNvSpPr/>
                <p:nvPr/>
              </p:nvSpPr>
              <p:spPr>
                <a:xfrm>
                  <a:off x="2848337" y="3216539"/>
                  <a:ext cx="1576690" cy="795747"/>
                </a:xfrm>
                <a:custGeom>
                  <a:avLst/>
                  <a:gdLst>
                    <a:gd name="f0" fmla="val 10800000"/>
                    <a:gd name="f1" fmla="val 5400000"/>
                    <a:gd name="f2" fmla="val 180"/>
                    <a:gd name="f3" fmla="val w"/>
                    <a:gd name="f4" fmla="val h"/>
                    <a:gd name="f5" fmla="val 0"/>
                    <a:gd name="f6" fmla="val 2370"/>
                    <a:gd name="f7" fmla="val 964"/>
                    <a:gd name="f8" fmla="val 479"/>
                    <a:gd name="f9" fmla="val 1891"/>
                    <a:gd name="f10" fmla="+- 0 0 -90"/>
                    <a:gd name="f11" fmla="*/ f3 1 2370"/>
                    <a:gd name="f12" fmla="*/ f4 1 964"/>
                    <a:gd name="f13" fmla="+- f7 0 f5"/>
                    <a:gd name="f14" fmla="+- f6 0 f5"/>
                    <a:gd name="f15" fmla="*/ f10 f0 1"/>
                    <a:gd name="f16" fmla="*/ f14 1 2370"/>
                    <a:gd name="f17" fmla="*/ f13 1 964"/>
                    <a:gd name="f18" fmla="*/ 479 f14 1"/>
                    <a:gd name="f19" fmla="*/ 0 f13 1"/>
                    <a:gd name="f20" fmla="*/ 0 f14 1"/>
                    <a:gd name="f21" fmla="*/ 1891 f14 1"/>
                    <a:gd name="f22" fmla="*/ 964 f13 1"/>
                    <a:gd name="f23" fmla="*/ 2370 f14 1"/>
                    <a:gd name="f24" fmla="*/ f15 1 f2"/>
                    <a:gd name="f25" fmla="*/ f18 1 2370"/>
                    <a:gd name="f26" fmla="*/ f19 1 964"/>
                    <a:gd name="f27" fmla="*/ f20 1 2370"/>
                    <a:gd name="f28" fmla="*/ f21 1 2370"/>
                    <a:gd name="f29" fmla="*/ f22 1 964"/>
                    <a:gd name="f30" fmla="*/ f23 1 2370"/>
                    <a:gd name="f31" fmla="*/ 0 1 f16"/>
                    <a:gd name="f32" fmla="*/ f6 1 f16"/>
                    <a:gd name="f33" fmla="*/ 0 1 f17"/>
                    <a:gd name="f34" fmla="*/ f7 1 f17"/>
                    <a:gd name="f35" fmla="+- f24 0 f1"/>
                    <a:gd name="f36" fmla="*/ f25 1 f16"/>
                    <a:gd name="f37" fmla="*/ f26 1 f17"/>
                    <a:gd name="f38" fmla="*/ f27 1 f16"/>
                    <a:gd name="f39" fmla="*/ f28 1 f16"/>
                    <a:gd name="f40" fmla="*/ f29 1 f17"/>
                    <a:gd name="f41" fmla="*/ f30 1 f16"/>
                    <a:gd name="f42" fmla="*/ f31 f11 1"/>
                    <a:gd name="f43" fmla="*/ f32 f11 1"/>
                    <a:gd name="f44" fmla="*/ f34 f12 1"/>
                    <a:gd name="f45" fmla="*/ f33 f12 1"/>
                    <a:gd name="f46" fmla="*/ f36 f11 1"/>
                    <a:gd name="f47" fmla="*/ f37 f12 1"/>
                    <a:gd name="f48" fmla="*/ f38 f11 1"/>
                    <a:gd name="f49" fmla="*/ f39 f11 1"/>
                    <a:gd name="f50" fmla="*/ f40 f12 1"/>
                    <a:gd name="f51" fmla="*/ f41 f11 1"/>
                  </a:gdLst>
                  <a:ahLst/>
                  <a:cxnLst>
                    <a:cxn ang="3cd4">
                      <a:pos x="hc" y="t"/>
                    </a:cxn>
                    <a:cxn ang="0">
                      <a:pos x="r" y="vc"/>
                    </a:cxn>
                    <a:cxn ang="cd4">
                      <a:pos x="hc" y="b"/>
                    </a:cxn>
                    <a:cxn ang="cd2">
                      <a:pos x="l" y="vc"/>
                    </a:cxn>
                    <a:cxn ang="f35">
                      <a:pos x="f46" y="f47"/>
                    </a:cxn>
                    <a:cxn ang="f35">
                      <a:pos x="f48" y="f47"/>
                    </a:cxn>
                    <a:cxn ang="f35">
                      <a:pos x="f49" y="f50"/>
                    </a:cxn>
                    <a:cxn ang="f35">
                      <a:pos x="f51" y="f50"/>
                    </a:cxn>
                    <a:cxn ang="f35">
                      <a:pos x="f46" y="f47"/>
                    </a:cxn>
                  </a:cxnLst>
                  <a:rect l="f42" t="f45" r="f43" b="f44"/>
                  <a:pathLst>
                    <a:path w="2370" h="964">
                      <a:moveTo>
                        <a:pt x="f8" y="f5"/>
                      </a:moveTo>
                      <a:lnTo>
                        <a:pt x="f5" y="f5"/>
                      </a:lnTo>
                      <a:lnTo>
                        <a:pt x="f9" y="f7"/>
                      </a:lnTo>
                      <a:lnTo>
                        <a:pt x="f6" y="f7"/>
                      </a:lnTo>
                      <a:lnTo>
                        <a:pt x="f8" y="f5"/>
                      </a:lnTo>
                      <a:close/>
                    </a:path>
                  </a:pathLst>
                </a:custGeom>
                <a:solidFill>
                  <a:srgbClr val="843C0C"/>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309">
                    <a:solidFill>
                      <a:srgbClr val="000000"/>
                    </a:solidFill>
                    <a:latin typeface="Source Sans Pro"/>
                  </a:endParaRPr>
                </a:p>
              </p:txBody>
            </p:sp>
            <p:sp>
              <p:nvSpPr>
                <p:cNvPr id="18" name="Rectangle 17">
                  <a:extLst>
                    <a:ext uri="{FF2B5EF4-FFF2-40B4-BE49-F238E27FC236}">
                      <a16:creationId xmlns:a16="http://schemas.microsoft.com/office/drawing/2014/main" id="{BA730D35-49F8-F687-0649-F0003C5DCC09}"/>
                    </a:ext>
                  </a:extLst>
                </p:cNvPr>
                <p:cNvSpPr/>
                <p:nvPr/>
              </p:nvSpPr>
              <p:spPr>
                <a:xfrm>
                  <a:off x="3061904" y="3999119"/>
                  <a:ext cx="1698214" cy="2070054"/>
                </a:xfrm>
                <a:prstGeom prst="rect">
                  <a:avLst/>
                </a:prstGeom>
                <a:solidFill>
                  <a:srgbClr val="FBE5D6"/>
                </a:solidFill>
                <a:ln cap="flat">
                  <a:noFill/>
                  <a:prstDash val="solid"/>
                </a:ln>
              </p:spPr>
              <p:txBody>
                <a:bodyPr vert="horz" wrap="square" lIns="118723" tIns="301562" rIns="118723" bIns="301562" anchor="t" anchorCtr="0" compatLnSpc="1">
                  <a:spAutoFit/>
                </a:bodyPr>
                <a:lstStyle/>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WITH THE CITY COUNCILS OF BIZKAIA THAT ALLOW US A REGIONAL LOOK AND RESPONSE TO THE DIVERSITY THAT EXISTS IN BIZKAIA</a:t>
                  </a:r>
                </a:p>
              </p:txBody>
            </p:sp>
            <p:sp>
              <p:nvSpPr>
                <p:cNvPr id="19" name="TextBox 18">
                  <a:extLst>
                    <a:ext uri="{FF2B5EF4-FFF2-40B4-BE49-F238E27FC236}">
                      <a16:creationId xmlns:a16="http://schemas.microsoft.com/office/drawing/2014/main" id="{17FB4F6F-9FF8-8798-C343-7525289B3BD7}"/>
                    </a:ext>
                  </a:extLst>
                </p:cNvPr>
                <p:cNvSpPr txBox="1"/>
                <p:nvPr/>
              </p:nvSpPr>
              <p:spPr>
                <a:xfrm>
                  <a:off x="3061904" y="3317488"/>
                  <a:ext cx="1698214" cy="769511"/>
                </a:xfrm>
                <a:prstGeom prst="rect">
                  <a:avLst/>
                </a:prstGeom>
                <a:solidFill>
                  <a:srgbClr val="CC0000"/>
                </a:solidFill>
                <a:ln cap="flat">
                  <a:noFill/>
                </a:ln>
              </p:spPr>
              <p:txBody>
                <a:bodyPr vert="horz" wrap="square" lIns="402087" tIns="201034" rIns="118723" bIns="201034" anchor="t" anchorCtr="0" compatLnSpc="1">
                  <a:spAutoFit/>
                </a:bodyPr>
                <a:lstStyle/>
                <a:p>
                  <a:pPr>
                    <a:defRPr sz="1800" b="0" i="0" u="none" strike="noStrike" kern="0" cap="none" spc="0" baseline="0">
                      <a:solidFill>
                        <a:srgbClr val="000000"/>
                      </a:solidFill>
                      <a:uFillTx/>
                    </a:defRPr>
                  </a:pPr>
                  <a:r>
                    <a:rPr lang="en-US" sz="2309" b="1" dirty="0">
                      <a:solidFill>
                        <a:srgbClr val="FFFFFF"/>
                      </a:solidFill>
                      <a:latin typeface="Arial" pitchFamily="34"/>
                      <a:cs typeface="Arial" pitchFamily="34"/>
                    </a:rPr>
                    <a:t>TERRITORIAL COMMISSION</a:t>
                  </a:r>
                </a:p>
              </p:txBody>
            </p:sp>
            <p:sp>
              <p:nvSpPr>
                <p:cNvPr id="20" name="Freeform 6">
                  <a:extLst>
                    <a:ext uri="{FF2B5EF4-FFF2-40B4-BE49-F238E27FC236}">
                      <a16:creationId xmlns:a16="http://schemas.microsoft.com/office/drawing/2014/main" id="{C82247C7-C4FF-6BC2-5460-D0113F5A14B6}"/>
                    </a:ext>
                  </a:extLst>
                </p:cNvPr>
                <p:cNvSpPr/>
                <p:nvPr/>
              </p:nvSpPr>
              <p:spPr>
                <a:xfrm>
                  <a:off x="2770330" y="3216539"/>
                  <a:ext cx="390147" cy="600925"/>
                </a:xfrm>
                <a:custGeom>
                  <a:avLst/>
                  <a:gdLst>
                    <a:gd name="f0" fmla="val 10800000"/>
                    <a:gd name="f1" fmla="val 5400000"/>
                    <a:gd name="f2" fmla="val 180"/>
                    <a:gd name="f3" fmla="val w"/>
                    <a:gd name="f4" fmla="val h"/>
                    <a:gd name="f5" fmla="val 0"/>
                    <a:gd name="f6" fmla="val 479"/>
                    <a:gd name="f7" fmla="val 728"/>
                    <a:gd name="f8" fmla="val 547"/>
                    <a:gd name="f9" fmla="val 240"/>
                    <a:gd name="f10" fmla="+- 0 0 -90"/>
                    <a:gd name="f11" fmla="*/ f3 1 479"/>
                    <a:gd name="f12" fmla="*/ f4 1 728"/>
                    <a:gd name="f13" fmla="+- f7 0 f5"/>
                    <a:gd name="f14" fmla="+- f6 0 f5"/>
                    <a:gd name="f15" fmla="*/ f10 f0 1"/>
                    <a:gd name="f16" fmla="*/ f14 1 479"/>
                    <a:gd name="f17" fmla="*/ f13 1 728"/>
                    <a:gd name="f18" fmla="*/ 0 f14 1"/>
                    <a:gd name="f19" fmla="*/ 0 f13 1"/>
                    <a:gd name="f20" fmla="*/ 547 f13 1"/>
                    <a:gd name="f21" fmla="*/ 240 f14 1"/>
                    <a:gd name="f22" fmla="*/ 728 f13 1"/>
                    <a:gd name="f23" fmla="*/ 479 f14 1"/>
                    <a:gd name="f24" fmla="*/ f15 1 f2"/>
                    <a:gd name="f25" fmla="*/ f18 1 479"/>
                    <a:gd name="f26" fmla="*/ f19 1 728"/>
                    <a:gd name="f27" fmla="*/ f20 1 728"/>
                    <a:gd name="f28" fmla="*/ f21 1 479"/>
                    <a:gd name="f29" fmla="*/ f22 1 728"/>
                    <a:gd name="f30" fmla="*/ f23 1 479"/>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50"/>
                    </a:cxn>
                    <a:cxn ang="f35">
                      <a:pos x="f51" y="f48"/>
                    </a:cxn>
                    <a:cxn ang="f35">
                      <a:pos x="f51" y="f47"/>
                    </a:cxn>
                    <a:cxn ang="f35">
                      <a:pos x="f46" y="f47"/>
                    </a:cxn>
                  </a:cxnLst>
                  <a:rect l="f42" t="f45" r="f43" b="f44"/>
                  <a:pathLst>
                    <a:path w="479" h="728">
                      <a:moveTo>
                        <a:pt x="f5" y="f5"/>
                      </a:moveTo>
                      <a:lnTo>
                        <a:pt x="f5" y="f8"/>
                      </a:lnTo>
                      <a:lnTo>
                        <a:pt x="f9" y="f7"/>
                      </a:lnTo>
                      <a:lnTo>
                        <a:pt x="f6" y="f8"/>
                      </a:lnTo>
                      <a:lnTo>
                        <a:pt x="f6" y="f5"/>
                      </a:lnTo>
                      <a:lnTo>
                        <a:pt x="f5" y="f5"/>
                      </a:lnTo>
                      <a:close/>
                    </a:path>
                  </a:pathLst>
                </a:custGeom>
                <a:solidFill>
                  <a:srgbClr val="990000"/>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1979" b="1" kern="0" dirty="0">
                      <a:solidFill>
                        <a:srgbClr val="FFFFFF"/>
                      </a:solidFill>
                      <a:effectLst>
                        <a:outerShdw blurRad="38100" dist="38100" dir="2700000" algn="tl">
                          <a:srgbClr val="000000">
                            <a:alpha val="43137"/>
                          </a:srgbClr>
                        </a:outerShdw>
                      </a:effectLst>
                      <a:latin typeface="Source Sans Pro"/>
                    </a:rPr>
                    <a:t>03</a:t>
                  </a:r>
                </a:p>
              </p:txBody>
            </p:sp>
          </p:grpSp>
          <p:grpSp>
            <p:nvGrpSpPr>
              <p:cNvPr id="21" name="Group 21">
                <a:extLst>
                  <a:ext uri="{FF2B5EF4-FFF2-40B4-BE49-F238E27FC236}">
                    <a16:creationId xmlns:a16="http://schemas.microsoft.com/office/drawing/2014/main" id="{E3E071AA-7D0D-6A88-9481-CEE4A9D5015D}"/>
                  </a:ext>
                </a:extLst>
              </p:cNvPr>
              <p:cNvGrpSpPr/>
              <p:nvPr/>
            </p:nvGrpSpPr>
            <p:grpSpPr>
              <a:xfrm>
                <a:off x="5188095" y="3216539"/>
                <a:ext cx="4048062" cy="2463809"/>
                <a:chOff x="5188095" y="3216539"/>
                <a:chExt cx="4048062" cy="2463809"/>
              </a:xfrm>
            </p:grpSpPr>
            <p:sp>
              <p:nvSpPr>
                <p:cNvPr id="22" name="Freeform 5">
                  <a:extLst>
                    <a:ext uri="{FF2B5EF4-FFF2-40B4-BE49-F238E27FC236}">
                      <a16:creationId xmlns:a16="http://schemas.microsoft.com/office/drawing/2014/main" id="{2E57EE93-E362-4F6B-A95F-A03B5DE8D4A0}"/>
                    </a:ext>
                  </a:extLst>
                </p:cNvPr>
                <p:cNvSpPr/>
                <p:nvPr/>
              </p:nvSpPr>
              <p:spPr>
                <a:xfrm>
                  <a:off x="5188095" y="3216539"/>
                  <a:ext cx="1576690" cy="795747"/>
                </a:xfrm>
                <a:custGeom>
                  <a:avLst/>
                  <a:gdLst>
                    <a:gd name="f0" fmla="val 10800000"/>
                    <a:gd name="f1" fmla="val 5400000"/>
                    <a:gd name="f2" fmla="val 180"/>
                    <a:gd name="f3" fmla="val w"/>
                    <a:gd name="f4" fmla="val h"/>
                    <a:gd name="f5" fmla="val 0"/>
                    <a:gd name="f6" fmla="val 2370"/>
                    <a:gd name="f7" fmla="val 964"/>
                    <a:gd name="f8" fmla="val 479"/>
                    <a:gd name="f9" fmla="val 1891"/>
                    <a:gd name="f10" fmla="+- 0 0 -90"/>
                    <a:gd name="f11" fmla="*/ f3 1 2370"/>
                    <a:gd name="f12" fmla="*/ f4 1 964"/>
                    <a:gd name="f13" fmla="+- f7 0 f5"/>
                    <a:gd name="f14" fmla="+- f6 0 f5"/>
                    <a:gd name="f15" fmla="*/ f10 f0 1"/>
                    <a:gd name="f16" fmla="*/ f14 1 2370"/>
                    <a:gd name="f17" fmla="*/ f13 1 964"/>
                    <a:gd name="f18" fmla="*/ 479 f14 1"/>
                    <a:gd name="f19" fmla="*/ 0 f13 1"/>
                    <a:gd name="f20" fmla="*/ 0 f14 1"/>
                    <a:gd name="f21" fmla="*/ 1891 f14 1"/>
                    <a:gd name="f22" fmla="*/ 964 f13 1"/>
                    <a:gd name="f23" fmla="*/ 2370 f14 1"/>
                    <a:gd name="f24" fmla="*/ f15 1 f2"/>
                    <a:gd name="f25" fmla="*/ f18 1 2370"/>
                    <a:gd name="f26" fmla="*/ f19 1 964"/>
                    <a:gd name="f27" fmla="*/ f20 1 2370"/>
                    <a:gd name="f28" fmla="*/ f21 1 2370"/>
                    <a:gd name="f29" fmla="*/ f22 1 964"/>
                    <a:gd name="f30" fmla="*/ f23 1 2370"/>
                    <a:gd name="f31" fmla="*/ 0 1 f16"/>
                    <a:gd name="f32" fmla="*/ f6 1 f16"/>
                    <a:gd name="f33" fmla="*/ 0 1 f17"/>
                    <a:gd name="f34" fmla="*/ f7 1 f17"/>
                    <a:gd name="f35" fmla="+- f24 0 f1"/>
                    <a:gd name="f36" fmla="*/ f25 1 f16"/>
                    <a:gd name="f37" fmla="*/ f26 1 f17"/>
                    <a:gd name="f38" fmla="*/ f27 1 f16"/>
                    <a:gd name="f39" fmla="*/ f28 1 f16"/>
                    <a:gd name="f40" fmla="*/ f29 1 f17"/>
                    <a:gd name="f41" fmla="*/ f30 1 f16"/>
                    <a:gd name="f42" fmla="*/ f31 f11 1"/>
                    <a:gd name="f43" fmla="*/ f32 f11 1"/>
                    <a:gd name="f44" fmla="*/ f34 f12 1"/>
                    <a:gd name="f45" fmla="*/ f33 f12 1"/>
                    <a:gd name="f46" fmla="*/ f36 f11 1"/>
                    <a:gd name="f47" fmla="*/ f37 f12 1"/>
                    <a:gd name="f48" fmla="*/ f38 f11 1"/>
                    <a:gd name="f49" fmla="*/ f39 f11 1"/>
                    <a:gd name="f50" fmla="*/ f40 f12 1"/>
                    <a:gd name="f51" fmla="*/ f41 f11 1"/>
                  </a:gdLst>
                  <a:ahLst/>
                  <a:cxnLst>
                    <a:cxn ang="3cd4">
                      <a:pos x="hc" y="t"/>
                    </a:cxn>
                    <a:cxn ang="0">
                      <a:pos x="r" y="vc"/>
                    </a:cxn>
                    <a:cxn ang="cd4">
                      <a:pos x="hc" y="b"/>
                    </a:cxn>
                    <a:cxn ang="cd2">
                      <a:pos x="l" y="vc"/>
                    </a:cxn>
                    <a:cxn ang="f35">
                      <a:pos x="f46" y="f47"/>
                    </a:cxn>
                    <a:cxn ang="f35">
                      <a:pos x="f48" y="f47"/>
                    </a:cxn>
                    <a:cxn ang="f35">
                      <a:pos x="f49" y="f50"/>
                    </a:cxn>
                    <a:cxn ang="f35">
                      <a:pos x="f51" y="f50"/>
                    </a:cxn>
                    <a:cxn ang="f35">
                      <a:pos x="f46" y="f47"/>
                    </a:cxn>
                  </a:cxnLst>
                  <a:rect l="f42" t="f45" r="f43" b="f44"/>
                  <a:pathLst>
                    <a:path w="2370" h="964">
                      <a:moveTo>
                        <a:pt x="f8" y="f5"/>
                      </a:moveTo>
                      <a:lnTo>
                        <a:pt x="f5" y="f5"/>
                      </a:lnTo>
                      <a:lnTo>
                        <a:pt x="f9" y="f7"/>
                      </a:lnTo>
                      <a:lnTo>
                        <a:pt x="f6" y="f7"/>
                      </a:lnTo>
                      <a:lnTo>
                        <a:pt x="f8" y="f5"/>
                      </a:lnTo>
                      <a:close/>
                    </a:path>
                  </a:pathLst>
                </a:custGeom>
                <a:solidFill>
                  <a:srgbClr val="525252"/>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309">
                    <a:solidFill>
                      <a:srgbClr val="000000"/>
                    </a:solidFill>
                    <a:latin typeface="Source Sans Pro"/>
                  </a:endParaRPr>
                </a:p>
              </p:txBody>
            </p:sp>
            <p:sp>
              <p:nvSpPr>
                <p:cNvPr id="24" name="Rectangle 24">
                  <a:extLst>
                    <a:ext uri="{FF2B5EF4-FFF2-40B4-BE49-F238E27FC236}">
                      <a16:creationId xmlns:a16="http://schemas.microsoft.com/office/drawing/2014/main" id="{AE4DAD8E-0282-9821-8701-70B3690983CF}"/>
                    </a:ext>
                  </a:extLst>
                </p:cNvPr>
                <p:cNvSpPr/>
                <p:nvPr/>
              </p:nvSpPr>
              <p:spPr>
                <a:xfrm>
                  <a:off x="7537945" y="3999119"/>
                  <a:ext cx="1698212" cy="1681229"/>
                </a:xfrm>
                <a:prstGeom prst="rect">
                  <a:avLst/>
                </a:prstGeom>
                <a:solidFill>
                  <a:srgbClr val="EDEDED"/>
                </a:solidFill>
                <a:ln cap="flat">
                  <a:noFill/>
                  <a:prstDash val="solid"/>
                </a:ln>
              </p:spPr>
              <p:txBody>
                <a:bodyPr vert="horz" wrap="square" lIns="301562" tIns="301562" rIns="301562" bIns="301562" anchor="t" anchorCtr="0" compatLnSpc="1">
                  <a:spAutoFit/>
                </a:bodyPr>
                <a:lstStyle/>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KEY ENTITIES AND AGENTS IN BIZKAIA'S ENTREPRENEUR-SHIP</a:t>
                  </a:r>
                </a:p>
                <a:p>
                  <a:pPr>
                    <a:lnSpc>
                      <a:spcPct val="130000"/>
                    </a:lnSpc>
                    <a:spcAft>
                      <a:spcPts val="989"/>
                    </a:spcAft>
                    <a:defRPr sz="1800" b="0" i="0" u="none" strike="noStrike" kern="0" cap="none" spc="0" baseline="0">
                      <a:solidFill>
                        <a:srgbClr val="000000"/>
                      </a:solidFill>
                      <a:uFillTx/>
                    </a:defRPr>
                  </a:pPr>
                  <a:endParaRPr lang="en-US" sz="1731" dirty="0">
                    <a:solidFill>
                      <a:srgbClr val="000000"/>
                    </a:solidFill>
                    <a:latin typeface="Source Sans Pro"/>
                  </a:endParaRPr>
                </a:p>
              </p:txBody>
            </p:sp>
            <p:sp>
              <p:nvSpPr>
                <p:cNvPr id="25" name="TextBox 25">
                  <a:extLst>
                    <a:ext uri="{FF2B5EF4-FFF2-40B4-BE49-F238E27FC236}">
                      <a16:creationId xmlns:a16="http://schemas.microsoft.com/office/drawing/2014/main" id="{F72FF5D3-7673-9034-E4E7-FA4D860A6EC3}"/>
                    </a:ext>
                  </a:extLst>
                </p:cNvPr>
                <p:cNvSpPr txBox="1"/>
                <p:nvPr/>
              </p:nvSpPr>
              <p:spPr>
                <a:xfrm>
                  <a:off x="7537945" y="3317488"/>
                  <a:ext cx="1698212" cy="769511"/>
                </a:xfrm>
                <a:prstGeom prst="rect">
                  <a:avLst/>
                </a:prstGeom>
                <a:solidFill>
                  <a:srgbClr val="A5A5A5"/>
                </a:solidFill>
                <a:ln cap="flat">
                  <a:noFill/>
                </a:ln>
              </p:spPr>
              <p:txBody>
                <a:bodyPr vert="horz" wrap="square" lIns="402087" tIns="201034" rIns="402087" bIns="201034" anchor="t" anchorCtr="0" compatLnSpc="1">
                  <a:spAutoFit/>
                </a:bodyPr>
                <a:lstStyle/>
                <a:p>
                  <a:pPr>
                    <a:defRPr sz="1800" b="0" i="0" u="none" strike="noStrike" kern="0" cap="none" spc="0" baseline="0">
                      <a:solidFill>
                        <a:srgbClr val="000000"/>
                      </a:solidFill>
                      <a:uFillTx/>
                    </a:defRPr>
                  </a:pPr>
                  <a:r>
                    <a:rPr lang="en-US" sz="2309" b="1" dirty="0">
                      <a:solidFill>
                        <a:srgbClr val="FFFFFF"/>
                      </a:solidFill>
                      <a:latin typeface="Arial" pitchFamily="34"/>
                      <a:cs typeface="Arial" pitchFamily="34"/>
                    </a:rPr>
                    <a:t>SAREKIN NETWORK</a:t>
                  </a:r>
                </a:p>
              </p:txBody>
            </p:sp>
            <p:sp>
              <p:nvSpPr>
                <p:cNvPr id="26" name="Freeform 6">
                  <a:extLst>
                    <a:ext uri="{FF2B5EF4-FFF2-40B4-BE49-F238E27FC236}">
                      <a16:creationId xmlns:a16="http://schemas.microsoft.com/office/drawing/2014/main" id="{126B8DCE-4F25-F712-B7CA-B5591C7E0FA6}"/>
                    </a:ext>
                  </a:extLst>
                </p:cNvPr>
                <p:cNvSpPr/>
                <p:nvPr/>
              </p:nvSpPr>
              <p:spPr>
                <a:xfrm>
                  <a:off x="7246369" y="3216539"/>
                  <a:ext cx="390146" cy="600925"/>
                </a:xfrm>
                <a:custGeom>
                  <a:avLst/>
                  <a:gdLst>
                    <a:gd name="f0" fmla="val 10800000"/>
                    <a:gd name="f1" fmla="val 5400000"/>
                    <a:gd name="f2" fmla="val 180"/>
                    <a:gd name="f3" fmla="val w"/>
                    <a:gd name="f4" fmla="val h"/>
                    <a:gd name="f5" fmla="val 0"/>
                    <a:gd name="f6" fmla="val 479"/>
                    <a:gd name="f7" fmla="val 728"/>
                    <a:gd name="f8" fmla="val 547"/>
                    <a:gd name="f9" fmla="val 240"/>
                    <a:gd name="f10" fmla="+- 0 0 -90"/>
                    <a:gd name="f11" fmla="*/ f3 1 479"/>
                    <a:gd name="f12" fmla="*/ f4 1 728"/>
                    <a:gd name="f13" fmla="+- f7 0 f5"/>
                    <a:gd name="f14" fmla="+- f6 0 f5"/>
                    <a:gd name="f15" fmla="*/ f10 f0 1"/>
                    <a:gd name="f16" fmla="*/ f14 1 479"/>
                    <a:gd name="f17" fmla="*/ f13 1 728"/>
                    <a:gd name="f18" fmla="*/ 0 f14 1"/>
                    <a:gd name="f19" fmla="*/ 0 f13 1"/>
                    <a:gd name="f20" fmla="*/ 547 f13 1"/>
                    <a:gd name="f21" fmla="*/ 240 f14 1"/>
                    <a:gd name="f22" fmla="*/ 728 f13 1"/>
                    <a:gd name="f23" fmla="*/ 479 f14 1"/>
                    <a:gd name="f24" fmla="*/ f15 1 f2"/>
                    <a:gd name="f25" fmla="*/ f18 1 479"/>
                    <a:gd name="f26" fmla="*/ f19 1 728"/>
                    <a:gd name="f27" fmla="*/ f20 1 728"/>
                    <a:gd name="f28" fmla="*/ f21 1 479"/>
                    <a:gd name="f29" fmla="*/ f22 1 728"/>
                    <a:gd name="f30" fmla="*/ f23 1 479"/>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50"/>
                    </a:cxn>
                    <a:cxn ang="f35">
                      <a:pos x="f51" y="f48"/>
                    </a:cxn>
                    <a:cxn ang="f35">
                      <a:pos x="f51" y="f47"/>
                    </a:cxn>
                    <a:cxn ang="f35">
                      <a:pos x="f46" y="f47"/>
                    </a:cxn>
                  </a:cxnLst>
                  <a:rect l="f42" t="f45" r="f43" b="f44"/>
                  <a:pathLst>
                    <a:path w="479" h="728">
                      <a:moveTo>
                        <a:pt x="f5" y="f5"/>
                      </a:moveTo>
                      <a:lnTo>
                        <a:pt x="f5" y="f8"/>
                      </a:lnTo>
                      <a:lnTo>
                        <a:pt x="f9" y="f7"/>
                      </a:lnTo>
                      <a:lnTo>
                        <a:pt x="f6" y="f8"/>
                      </a:lnTo>
                      <a:lnTo>
                        <a:pt x="f6" y="f5"/>
                      </a:lnTo>
                      <a:lnTo>
                        <a:pt x="f5" y="f5"/>
                      </a:lnTo>
                      <a:close/>
                    </a:path>
                  </a:pathLst>
                </a:custGeom>
                <a:solidFill>
                  <a:srgbClr val="7C7C7C"/>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1979" b="1" kern="0" dirty="0">
                      <a:solidFill>
                        <a:srgbClr val="FFFFFF"/>
                      </a:solidFill>
                      <a:effectLst>
                        <a:outerShdw blurRad="38100" dist="38100" dir="2700000" algn="tl">
                          <a:srgbClr val="000000">
                            <a:alpha val="43137"/>
                          </a:srgbClr>
                        </a:outerShdw>
                      </a:effectLst>
                      <a:latin typeface="Source Sans Pro"/>
                    </a:rPr>
                    <a:t>05</a:t>
                  </a:r>
                </a:p>
              </p:txBody>
            </p:sp>
          </p:grpSp>
        </p:grpSp>
        <p:sp>
          <p:nvSpPr>
            <p:cNvPr id="28" name="Rectangle 24">
              <a:extLst>
                <a:ext uri="{FF2B5EF4-FFF2-40B4-BE49-F238E27FC236}">
                  <a16:creationId xmlns:a16="http://schemas.microsoft.com/office/drawing/2014/main" id="{4ED64898-1876-2A59-B377-859F57B7C77A}"/>
                </a:ext>
              </a:extLst>
            </p:cNvPr>
            <p:cNvSpPr/>
            <p:nvPr/>
          </p:nvSpPr>
          <p:spPr>
            <a:xfrm>
              <a:off x="6491903" y="3998370"/>
              <a:ext cx="1698214" cy="1681229"/>
            </a:xfrm>
            <a:prstGeom prst="rect">
              <a:avLst/>
            </a:prstGeom>
            <a:solidFill>
              <a:srgbClr val="FFF2CC"/>
            </a:solidFill>
            <a:ln cap="flat">
              <a:noFill/>
              <a:prstDash val="solid"/>
            </a:ln>
          </p:spPr>
          <p:txBody>
            <a:bodyPr vert="horz" wrap="square" lIns="301562" tIns="301562" rIns="301562" bIns="301562" anchor="t" anchorCtr="0" compatLnSpc="1">
              <a:spAutoFit/>
            </a:bodyPr>
            <a:lstStyle/>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CARE SECTOR,  DIGITAL AND GREEN ECONOMY SECTORS</a:t>
              </a:r>
            </a:p>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AD HOC WORKING GROUPS</a:t>
              </a:r>
            </a:p>
          </p:txBody>
        </p:sp>
        <p:sp>
          <p:nvSpPr>
            <p:cNvPr id="29" name="TextBox 25">
              <a:extLst>
                <a:ext uri="{FF2B5EF4-FFF2-40B4-BE49-F238E27FC236}">
                  <a16:creationId xmlns:a16="http://schemas.microsoft.com/office/drawing/2014/main" id="{64DC13AB-AED6-CA58-4BBB-CDF2A4712C4D}"/>
                </a:ext>
              </a:extLst>
            </p:cNvPr>
            <p:cNvSpPr txBox="1"/>
            <p:nvPr/>
          </p:nvSpPr>
          <p:spPr>
            <a:xfrm>
              <a:off x="6491903" y="3316739"/>
              <a:ext cx="1698214" cy="769511"/>
            </a:xfrm>
            <a:prstGeom prst="rect">
              <a:avLst/>
            </a:prstGeom>
            <a:solidFill>
              <a:srgbClr val="FFC000"/>
            </a:solidFill>
            <a:ln cap="flat">
              <a:noFill/>
            </a:ln>
          </p:spPr>
          <p:txBody>
            <a:bodyPr vert="horz" wrap="square" lIns="237448" tIns="201034" rIns="237448" bIns="201034" anchor="t" anchorCtr="0" compatLnSpc="1">
              <a:spAutoFit/>
            </a:bodyPr>
            <a:lstStyle/>
            <a:p>
              <a:pPr>
                <a:defRPr sz="1800" b="0" i="0" u="none" strike="noStrike" kern="0" cap="none" spc="0" baseline="0">
                  <a:solidFill>
                    <a:srgbClr val="000000"/>
                  </a:solidFill>
                  <a:uFillTx/>
                </a:defRPr>
              </a:pPr>
              <a:r>
                <a:rPr lang="en-US" sz="2309" b="1" dirty="0">
                  <a:solidFill>
                    <a:srgbClr val="FFFFFF"/>
                  </a:solidFill>
                  <a:latin typeface="Arial" pitchFamily="34"/>
                  <a:cs typeface="Arial" pitchFamily="34"/>
                </a:rPr>
                <a:t>WORKING GROUPS</a:t>
              </a:r>
            </a:p>
          </p:txBody>
        </p:sp>
        <p:sp>
          <p:nvSpPr>
            <p:cNvPr id="30" name="Freeform 6">
              <a:extLst>
                <a:ext uri="{FF2B5EF4-FFF2-40B4-BE49-F238E27FC236}">
                  <a16:creationId xmlns:a16="http://schemas.microsoft.com/office/drawing/2014/main" id="{76530847-109D-2F68-2E03-D75B11D7FBCF}"/>
                </a:ext>
              </a:extLst>
            </p:cNvPr>
            <p:cNvSpPr/>
            <p:nvPr/>
          </p:nvSpPr>
          <p:spPr>
            <a:xfrm>
              <a:off x="6200331" y="3215790"/>
              <a:ext cx="390147" cy="600925"/>
            </a:xfrm>
            <a:custGeom>
              <a:avLst/>
              <a:gdLst>
                <a:gd name="f0" fmla="val 10800000"/>
                <a:gd name="f1" fmla="val 5400000"/>
                <a:gd name="f2" fmla="val 180"/>
                <a:gd name="f3" fmla="val w"/>
                <a:gd name="f4" fmla="val h"/>
                <a:gd name="f5" fmla="val 0"/>
                <a:gd name="f6" fmla="val 479"/>
                <a:gd name="f7" fmla="val 728"/>
                <a:gd name="f8" fmla="val 547"/>
                <a:gd name="f9" fmla="val 240"/>
                <a:gd name="f10" fmla="+- 0 0 -90"/>
                <a:gd name="f11" fmla="*/ f3 1 479"/>
                <a:gd name="f12" fmla="*/ f4 1 728"/>
                <a:gd name="f13" fmla="+- f7 0 f5"/>
                <a:gd name="f14" fmla="+- f6 0 f5"/>
                <a:gd name="f15" fmla="*/ f10 f0 1"/>
                <a:gd name="f16" fmla="*/ f14 1 479"/>
                <a:gd name="f17" fmla="*/ f13 1 728"/>
                <a:gd name="f18" fmla="*/ 0 f14 1"/>
                <a:gd name="f19" fmla="*/ 0 f13 1"/>
                <a:gd name="f20" fmla="*/ 547 f13 1"/>
                <a:gd name="f21" fmla="*/ 240 f14 1"/>
                <a:gd name="f22" fmla="*/ 728 f13 1"/>
                <a:gd name="f23" fmla="*/ 479 f14 1"/>
                <a:gd name="f24" fmla="*/ f15 1 f2"/>
                <a:gd name="f25" fmla="*/ f18 1 479"/>
                <a:gd name="f26" fmla="*/ f19 1 728"/>
                <a:gd name="f27" fmla="*/ f20 1 728"/>
                <a:gd name="f28" fmla="*/ f21 1 479"/>
                <a:gd name="f29" fmla="*/ f22 1 728"/>
                <a:gd name="f30" fmla="*/ f23 1 479"/>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50"/>
                </a:cxn>
                <a:cxn ang="f35">
                  <a:pos x="f51" y="f48"/>
                </a:cxn>
                <a:cxn ang="f35">
                  <a:pos x="f51" y="f47"/>
                </a:cxn>
                <a:cxn ang="f35">
                  <a:pos x="f46" y="f47"/>
                </a:cxn>
              </a:cxnLst>
              <a:rect l="f42" t="f45" r="f43" b="f44"/>
              <a:pathLst>
                <a:path w="479" h="728">
                  <a:moveTo>
                    <a:pt x="f5" y="f5"/>
                  </a:moveTo>
                  <a:lnTo>
                    <a:pt x="f5" y="f8"/>
                  </a:lnTo>
                  <a:lnTo>
                    <a:pt x="f9" y="f7"/>
                  </a:lnTo>
                  <a:lnTo>
                    <a:pt x="f6" y="f8"/>
                  </a:lnTo>
                  <a:lnTo>
                    <a:pt x="f6" y="f5"/>
                  </a:lnTo>
                  <a:lnTo>
                    <a:pt x="f5" y="f5"/>
                  </a:lnTo>
                  <a:close/>
                </a:path>
              </a:pathLst>
            </a:custGeom>
            <a:solidFill>
              <a:srgbClr val="ED7D31"/>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1979" b="1" kern="0" dirty="0">
                  <a:solidFill>
                    <a:srgbClr val="FFFFFF"/>
                  </a:solidFill>
                  <a:effectLst>
                    <a:outerShdw blurRad="38100" dist="38100" dir="2700000" algn="tl">
                      <a:srgbClr val="000000">
                        <a:alpha val="43137"/>
                      </a:srgbClr>
                    </a:outerShdw>
                  </a:effectLst>
                  <a:latin typeface="Source Sans Pro"/>
                </a:rPr>
                <a:t>04</a:t>
              </a:r>
            </a:p>
          </p:txBody>
        </p:sp>
      </p:grpSp>
      <p:sp>
        <p:nvSpPr>
          <p:cNvPr id="32" name="Rectangle 24">
            <a:extLst>
              <a:ext uri="{FF2B5EF4-FFF2-40B4-BE49-F238E27FC236}">
                <a16:creationId xmlns:a16="http://schemas.microsoft.com/office/drawing/2014/main" id="{6C85A8BB-8951-1474-6604-9D90D95FD519}"/>
              </a:ext>
            </a:extLst>
          </p:cNvPr>
          <p:cNvSpPr/>
          <p:nvPr/>
        </p:nvSpPr>
        <p:spPr>
          <a:xfrm>
            <a:off x="2342194" y="6257417"/>
            <a:ext cx="2543619" cy="3696526"/>
          </a:xfrm>
          <a:prstGeom prst="rect">
            <a:avLst/>
          </a:prstGeom>
          <a:solidFill>
            <a:schemeClr val="accent6">
              <a:lumMod val="20000"/>
              <a:lumOff val="80000"/>
            </a:schemeClr>
          </a:solidFill>
          <a:ln cap="flat">
            <a:noFill/>
            <a:prstDash val="solid"/>
          </a:ln>
        </p:spPr>
        <p:txBody>
          <a:bodyPr vert="horz" wrap="square" lIns="301562" tIns="301562" rIns="301562" bIns="301562" anchor="t" anchorCtr="0" compatLnSpc="1">
            <a:spAutoFit/>
          </a:bodyPr>
          <a:lstStyle/>
          <a:p>
            <a:pPr>
              <a:lnSpc>
                <a:spcPct val="130000"/>
              </a:lnSpc>
              <a:spcAft>
                <a:spcPts val="989"/>
              </a:spcAft>
              <a:defRPr sz="1800" b="0" i="0" u="none" strike="noStrike" kern="0" cap="none" spc="0" baseline="0">
                <a:solidFill>
                  <a:srgbClr val="000000"/>
                </a:solidFill>
                <a:uFillTx/>
              </a:defRPr>
            </a:pPr>
            <a:r>
              <a:rPr lang="en-US" sz="1731" dirty="0">
                <a:solidFill>
                  <a:srgbClr val="000000"/>
                </a:solidFill>
                <a:latin typeface="Source Sans Pro"/>
              </a:rPr>
              <a:t>OPERATIONAL GROUP OF THE EMPLOYMENT DEPARTMENT SOCIAL COHESION AND EQUALITY, LED BY THE EMPLOYMENT DIRECTORATE</a:t>
            </a:r>
          </a:p>
        </p:txBody>
      </p:sp>
      <p:sp>
        <p:nvSpPr>
          <p:cNvPr id="33" name="TextBox 25">
            <a:extLst>
              <a:ext uri="{FF2B5EF4-FFF2-40B4-BE49-F238E27FC236}">
                <a16:creationId xmlns:a16="http://schemas.microsoft.com/office/drawing/2014/main" id="{F98AF98F-394D-CDC5-7B58-D4DD138035F8}"/>
              </a:ext>
            </a:extLst>
          </p:cNvPr>
          <p:cNvSpPr txBox="1"/>
          <p:nvPr/>
        </p:nvSpPr>
        <p:spPr>
          <a:xfrm>
            <a:off x="2342194" y="5268245"/>
            <a:ext cx="2543619" cy="1116702"/>
          </a:xfrm>
          <a:prstGeom prst="rect">
            <a:avLst/>
          </a:prstGeom>
          <a:solidFill>
            <a:schemeClr val="accent6">
              <a:lumMod val="60000"/>
              <a:lumOff val="40000"/>
            </a:schemeClr>
          </a:solidFill>
          <a:ln cap="flat">
            <a:noFill/>
          </a:ln>
        </p:spPr>
        <p:txBody>
          <a:bodyPr vert="horz" wrap="square" lIns="237448" tIns="201034" rIns="237448" bIns="201034" anchor="t" anchorCtr="0" compatLnSpc="1">
            <a:spAutoFit/>
          </a:bodyPr>
          <a:lstStyle/>
          <a:p>
            <a:pPr>
              <a:defRPr sz="1800" b="0" i="0" u="none" strike="noStrike" kern="0" cap="none" spc="0" baseline="0">
                <a:solidFill>
                  <a:srgbClr val="000000"/>
                </a:solidFill>
                <a:uFillTx/>
              </a:defRPr>
            </a:pPr>
            <a:r>
              <a:rPr lang="en-US" sz="2309" b="1" dirty="0">
                <a:solidFill>
                  <a:srgbClr val="FFFFFF"/>
                </a:solidFill>
                <a:latin typeface="Arial" pitchFamily="34"/>
                <a:cs typeface="Arial" pitchFamily="34"/>
              </a:rPr>
              <a:t>PILOTING COMMISSION</a:t>
            </a:r>
          </a:p>
        </p:txBody>
      </p:sp>
      <p:sp>
        <p:nvSpPr>
          <p:cNvPr id="34" name="Freeform 6">
            <a:extLst>
              <a:ext uri="{FF2B5EF4-FFF2-40B4-BE49-F238E27FC236}">
                <a16:creationId xmlns:a16="http://schemas.microsoft.com/office/drawing/2014/main" id="{BA2D865A-AD49-D321-9E3D-2A7F47FEE225}"/>
              </a:ext>
            </a:extLst>
          </p:cNvPr>
          <p:cNvSpPr/>
          <p:nvPr/>
        </p:nvSpPr>
        <p:spPr>
          <a:xfrm>
            <a:off x="1905470" y="5121750"/>
            <a:ext cx="584369" cy="872052"/>
          </a:xfrm>
          <a:custGeom>
            <a:avLst/>
            <a:gdLst>
              <a:gd name="f0" fmla="val 10800000"/>
              <a:gd name="f1" fmla="val 5400000"/>
              <a:gd name="f2" fmla="val 180"/>
              <a:gd name="f3" fmla="val w"/>
              <a:gd name="f4" fmla="val h"/>
              <a:gd name="f5" fmla="val 0"/>
              <a:gd name="f6" fmla="val 479"/>
              <a:gd name="f7" fmla="val 728"/>
              <a:gd name="f8" fmla="val 547"/>
              <a:gd name="f9" fmla="val 240"/>
              <a:gd name="f10" fmla="+- 0 0 -90"/>
              <a:gd name="f11" fmla="*/ f3 1 479"/>
              <a:gd name="f12" fmla="*/ f4 1 728"/>
              <a:gd name="f13" fmla="+- f7 0 f5"/>
              <a:gd name="f14" fmla="+- f6 0 f5"/>
              <a:gd name="f15" fmla="*/ f10 f0 1"/>
              <a:gd name="f16" fmla="*/ f14 1 479"/>
              <a:gd name="f17" fmla="*/ f13 1 728"/>
              <a:gd name="f18" fmla="*/ 0 f14 1"/>
              <a:gd name="f19" fmla="*/ 0 f13 1"/>
              <a:gd name="f20" fmla="*/ 547 f13 1"/>
              <a:gd name="f21" fmla="*/ 240 f14 1"/>
              <a:gd name="f22" fmla="*/ 728 f13 1"/>
              <a:gd name="f23" fmla="*/ 479 f14 1"/>
              <a:gd name="f24" fmla="*/ f15 1 f2"/>
              <a:gd name="f25" fmla="*/ f18 1 479"/>
              <a:gd name="f26" fmla="*/ f19 1 728"/>
              <a:gd name="f27" fmla="*/ f20 1 728"/>
              <a:gd name="f28" fmla="*/ f21 1 479"/>
              <a:gd name="f29" fmla="*/ f22 1 728"/>
              <a:gd name="f30" fmla="*/ f23 1 479"/>
              <a:gd name="f31" fmla="*/ 0 1 f16"/>
              <a:gd name="f32" fmla="*/ f6 1 f16"/>
              <a:gd name="f33" fmla="*/ 0 1 f17"/>
              <a:gd name="f34" fmla="*/ f7 1 f17"/>
              <a:gd name="f35" fmla="+- f24 0 f1"/>
              <a:gd name="f36" fmla="*/ f25 1 f16"/>
              <a:gd name="f37" fmla="*/ f26 1 f17"/>
              <a:gd name="f38" fmla="*/ f27 1 f17"/>
              <a:gd name="f39" fmla="*/ f28 1 f16"/>
              <a:gd name="f40" fmla="*/ f29 1 f17"/>
              <a:gd name="f41" fmla="*/ f30 1 f16"/>
              <a:gd name="f42" fmla="*/ f31 f11 1"/>
              <a:gd name="f43" fmla="*/ f32 f11 1"/>
              <a:gd name="f44" fmla="*/ f34 f12 1"/>
              <a:gd name="f45" fmla="*/ f33 f12 1"/>
              <a:gd name="f46" fmla="*/ f36 f11 1"/>
              <a:gd name="f47" fmla="*/ f37 f12 1"/>
              <a:gd name="f48" fmla="*/ f38 f12 1"/>
              <a:gd name="f49" fmla="*/ f39 f11 1"/>
              <a:gd name="f50" fmla="*/ f40 f12 1"/>
              <a:gd name="f51" fmla="*/ f41 f11 1"/>
            </a:gdLst>
            <a:ahLst/>
            <a:cxnLst>
              <a:cxn ang="3cd4">
                <a:pos x="hc" y="t"/>
              </a:cxn>
              <a:cxn ang="0">
                <a:pos x="r" y="vc"/>
              </a:cxn>
              <a:cxn ang="cd4">
                <a:pos x="hc" y="b"/>
              </a:cxn>
              <a:cxn ang="cd2">
                <a:pos x="l" y="vc"/>
              </a:cxn>
              <a:cxn ang="f35">
                <a:pos x="f46" y="f47"/>
              </a:cxn>
              <a:cxn ang="f35">
                <a:pos x="f46" y="f48"/>
              </a:cxn>
              <a:cxn ang="f35">
                <a:pos x="f49" y="f50"/>
              </a:cxn>
              <a:cxn ang="f35">
                <a:pos x="f51" y="f48"/>
              </a:cxn>
              <a:cxn ang="f35">
                <a:pos x="f51" y="f47"/>
              </a:cxn>
              <a:cxn ang="f35">
                <a:pos x="f46" y="f47"/>
              </a:cxn>
            </a:cxnLst>
            <a:rect l="f42" t="f45" r="f43" b="f44"/>
            <a:pathLst>
              <a:path w="479" h="728">
                <a:moveTo>
                  <a:pt x="f5" y="f5"/>
                </a:moveTo>
                <a:lnTo>
                  <a:pt x="f5" y="f8"/>
                </a:lnTo>
                <a:lnTo>
                  <a:pt x="f9" y="f7"/>
                </a:lnTo>
                <a:lnTo>
                  <a:pt x="f6" y="f8"/>
                </a:lnTo>
                <a:lnTo>
                  <a:pt x="f6" y="f5"/>
                </a:lnTo>
                <a:lnTo>
                  <a:pt x="f5" y="f5"/>
                </a:lnTo>
                <a:close/>
              </a:path>
            </a:pathLst>
          </a:custGeom>
          <a:solidFill>
            <a:schemeClr val="accent6">
              <a:lumMod val="75000"/>
            </a:scheme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1979" b="1" dirty="0">
                <a:solidFill>
                  <a:srgbClr val="FFFFFF"/>
                </a:solidFill>
                <a:effectLst>
                  <a:outerShdw blurRad="38100" dist="38100" dir="2700000" algn="tl">
                    <a:srgbClr val="000000">
                      <a:alpha val="43137"/>
                    </a:srgbClr>
                  </a:outerShdw>
                </a:effectLst>
                <a:latin typeface="Source Sans Pro"/>
              </a:rPr>
              <a:t>01</a:t>
            </a:r>
          </a:p>
        </p:txBody>
      </p:sp>
      <p:grpSp>
        <p:nvGrpSpPr>
          <p:cNvPr id="36" name="Group 39">
            <a:extLst>
              <a:ext uri="{FF2B5EF4-FFF2-40B4-BE49-F238E27FC236}">
                <a16:creationId xmlns:a16="http://schemas.microsoft.com/office/drawing/2014/main" id="{E728EF64-52FC-968D-ACD8-7B89632243C9}"/>
              </a:ext>
            </a:extLst>
          </p:cNvPr>
          <p:cNvGrpSpPr/>
          <p:nvPr/>
        </p:nvGrpSpPr>
        <p:grpSpPr>
          <a:xfrm>
            <a:off x="1884759" y="2739978"/>
            <a:ext cx="13865121" cy="1140805"/>
            <a:chOff x="0" y="1661400"/>
            <a:chExt cx="5843984" cy="545649"/>
          </a:xfrm>
        </p:grpSpPr>
        <p:sp>
          <p:nvSpPr>
            <p:cNvPr id="37" name="Freeform 36">
              <a:extLst>
                <a:ext uri="{FF2B5EF4-FFF2-40B4-BE49-F238E27FC236}">
                  <a16:creationId xmlns:a16="http://schemas.microsoft.com/office/drawing/2014/main" id="{67E83252-C493-C4CB-895B-1A93830BF8D2}"/>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38" name="Freeform 36">
              <a:extLst>
                <a:ext uri="{FF2B5EF4-FFF2-40B4-BE49-F238E27FC236}">
                  <a16:creationId xmlns:a16="http://schemas.microsoft.com/office/drawing/2014/main" id="{4E69DDC4-AA09-53B5-2A8D-A037D6A7E80B}"/>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STRUCTURE AND SPACES OF THE GOVERNANCE MODEL OF THE 2020-2023 EMPLOYMENT PLAN</a:t>
              </a:r>
              <a:endParaRPr lang="es-ES" sz="3958" b="1" dirty="0">
                <a:solidFill>
                  <a:srgbClr val="000000"/>
                </a:solidFill>
                <a:latin typeface="Arial" pitchFamily="34"/>
                <a:ea typeface="Bebas Neue"/>
                <a:cs typeface="Arial" pitchFamily="34"/>
              </a:endParaRPr>
            </a:p>
          </p:txBody>
        </p:sp>
      </p:grpSp>
      <p:pic>
        <p:nvPicPr>
          <p:cNvPr id="39" name="Imagen 14" descr="Texto&#10;&#10;Descripción generada automáticamente">
            <a:extLst>
              <a:ext uri="{FF2B5EF4-FFF2-40B4-BE49-F238E27FC236}">
                <a16:creationId xmlns:a16="http://schemas.microsoft.com/office/drawing/2014/main" id="{9FE3A3F4-2E61-9882-62DC-124768F30DE0}"/>
              </a:ext>
            </a:extLst>
          </p:cNvPr>
          <p:cNvPicPr>
            <a:picLocks noChangeAspect="1"/>
          </p:cNvPicPr>
          <p:nvPr/>
        </p:nvPicPr>
        <p:blipFill>
          <a:blip r:embed="rId2"/>
          <a:stretch>
            <a:fillRect/>
          </a:stretch>
        </p:blipFill>
        <p:spPr>
          <a:xfrm>
            <a:off x="1884759" y="24331"/>
            <a:ext cx="16334575" cy="2348590"/>
          </a:xfrm>
          <a:prstGeom prst="rect">
            <a:avLst/>
          </a:prstGeom>
          <a:noFill/>
          <a:ln cap="flat">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9">
            <a:extLst>
              <a:ext uri="{FF2B5EF4-FFF2-40B4-BE49-F238E27FC236}">
                <a16:creationId xmlns:a16="http://schemas.microsoft.com/office/drawing/2014/main" id="{E728EF64-52FC-968D-ACD8-7B89632243C9}"/>
              </a:ext>
            </a:extLst>
          </p:cNvPr>
          <p:cNvGrpSpPr/>
          <p:nvPr/>
        </p:nvGrpSpPr>
        <p:grpSpPr>
          <a:xfrm>
            <a:off x="1884759" y="2739978"/>
            <a:ext cx="15410680" cy="1140805"/>
            <a:chOff x="0" y="1661400"/>
            <a:chExt cx="5843984" cy="545649"/>
          </a:xfrm>
        </p:grpSpPr>
        <p:sp>
          <p:nvSpPr>
            <p:cNvPr id="37" name="Freeform 36">
              <a:extLst>
                <a:ext uri="{FF2B5EF4-FFF2-40B4-BE49-F238E27FC236}">
                  <a16:creationId xmlns:a16="http://schemas.microsoft.com/office/drawing/2014/main" id="{67E83252-C493-C4CB-895B-1A93830BF8D2}"/>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38" name="Freeform 36">
              <a:extLst>
                <a:ext uri="{FF2B5EF4-FFF2-40B4-BE49-F238E27FC236}">
                  <a16:creationId xmlns:a16="http://schemas.microsoft.com/office/drawing/2014/main" id="{4E69DDC4-AA09-53B5-2A8D-A037D6A7E80B}"/>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CONTENTS ADDRESSED 2021-2024 UNDER THE GOVERNANCE MODEL: I. TECHNICAL KNOWLEDGE</a:t>
              </a:r>
              <a:endParaRPr lang="es-ES" sz="3958" b="1" dirty="0">
                <a:solidFill>
                  <a:srgbClr val="000000"/>
                </a:solidFill>
                <a:latin typeface="Arial" pitchFamily="34"/>
                <a:ea typeface="Bebas Neue"/>
                <a:cs typeface="Arial" pitchFamily="34"/>
              </a:endParaRPr>
            </a:p>
          </p:txBody>
        </p:sp>
      </p:grpSp>
      <p:pic>
        <p:nvPicPr>
          <p:cNvPr id="39" name="Imagen 14" descr="Texto&#10;&#10;Descripción generada automáticamente">
            <a:extLst>
              <a:ext uri="{FF2B5EF4-FFF2-40B4-BE49-F238E27FC236}">
                <a16:creationId xmlns:a16="http://schemas.microsoft.com/office/drawing/2014/main" id="{9FE3A3F4-2E61-9882-62DC-124768F30DE0}"/>
              </a:ext>
            </a:extLst>
          </p:cNvPr>
          <p:cNvPicPr>
            <a:picLocks noChangeAspect="1"/>
          </p:cNvPicPr>
          <p:nvPr/>
        </p:nvPicPr>
        <p:blipFill>
          <a:blip r:embed="rId2"/>
          <a:stretch>
            <a:fillRect/>
          </a:stretch>
        </p:blipFill>
        <p:spPr>
          <a:xfrm>
            <a:off x="1884759" y="24331"/>
            <a:ext cx="16334575" cy="2348590"/>
          </a:xfrm>
          <a:prstGeom prst="rect">
            <a:avLst/>
          </a:prstGeom>
          <a:noFill/>
          <a:ln cap="flat">
            <a:noFill/>
          </a:ln>
        </p:spPr>
      </p:pic>
      <p:grpSp>
        <p:nvGrpSpPr>
          <p:cNvPr id="3" name="Grupo 2">
            <a:extLst>
              <a:ext uri="{FF2B5EF4-FFF2-40B4-BE49-F238E27FC236}">
                <a16:creationId xmlns:a16="http://schemas.microsoft.com/office/drawing/2014/main" id="{8DB90B2C-1C00-43FF-FA88-766F9BC32B60}"/>
              </a:ext>
            </a:extLst>
          </p:cNvPr>
          <p:cNvGrpSpPr/>
          <p:nvPr/>
        </p:nvGrpSpPr>
        <p:grpSpPr>
          <a:xfrm>
            <a:off x="2686990" y="4417138"/>
            <a:ext cx="15377485" cy="5979002"/>
            <a:chOff x="3128064" y="1860725"/>
            <a:chExt cx="8987003" cy="3773569"/>
          </a:xfrm>
        </p:grpSpPr>
        <p:sp>
          <p:nvSpPr>
            <p:cNvPr id="4" name="Freeform 31">
              <a:extLst>
                <a:ext uri="{FF2B5EF4-FFF2-40B4-BE49-F238E27FC236}">
                  <a16:creationId xmlns:a16="http://schemas.microsoft.com/office/drawing/2014/main" id="{713BA752-EDFF-7770-7186-6D433EDA2291}"/>
                </a:ext>
              </a:extLst>
            </p:cNvPr>
            <p:cNvSpPr/>
            <p:nvPr/>
          </p:nvSpPr>
          <p:spPr>
            <a:xfrm>
              <a:off x="7252507" y="4238611"/>
              <a:ext cx="534105" cy="600798"/>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tx1">
                  <a:lumMod val="25000"/>
                  <a:lumOff val="75000"/>
                </a:schemeClr>
              </a:solidFill>
              <a:headEnd type="oval" w="lg" len="lg"/>
              <a:tailEnd type="none" w="lg" len="lg"/>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5" name="CuadroTexto 4">
              <a:extLst>
                <a:ext uri="{FF2B5EF4-FFF2-40B4-BE49-F238E27FC236}">
                  <a16:creationId xmlns:a16="http://schemas.microsoft.com/office/drawing/2014/main" id="{108EF04B-3E83-4FE1-4DEF-FDDFAC92A018}"/>
                </a:ext>
              </a:extLst>
            </p:cNvPr>
            <p:cNvSpPr txBox="1"/>
            <p:nvPr/>
          </p:nvSpPr>
          <p:spPr>
            <a:xfrm>
              <a:off x="3188845" y="2083370"/>
              <a:ext cx="3041459" cy="391210"/>
            </a:xfrm>
            <a:prstGeom prst="rect">
              <a:avLst/>
            </a:prstGeom>
            <a:noFill/>
          </p:spPr>
          <p:txBody>
            <a:bodyPr wrap="square">
              <a:spAutoFit/>
            </a:bodyPr>
            <a:lstStyle>
              <a:defPPr>
                <a:defRPr lang="es-ES"/>
              </a:defPPr>
              <a:lvl1pPr>
                <a:lnSpc>
                  <a:spcPct val="107000"/>
                </a:lnSpc>
                <a:spcAft>
                  <a:spcPts val="800"/>
                </a:spcAft>
                <a:defRPr sz="1000">
                  <a:effectLst/>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PRESENTATION OF THE EMPLOYMENT PLAN AND GOVERNANCE OBJECTIVES</a:t>
              </a:r>
              <a:endParaRPr lang="es-ES" sz="1649" dirty="0">
                <a:solidFill>
                  <a:srgbClr val="0C0C0C"/>
                </a:solidFill>
                <a:latin typeface="Montserrat"/>
              </a:endParaRPr>
            </a:p>
          </p:txBody>
        </p:sp>
        <p:sp>
          <p:nvSpPr>
            <p:cNvPr id="6" name="CuadroTexto 5">
              <a:extLst>
                <a:ext uri="{FF2B5EF4-FFF2-40B4-BE49-F238E27FC236}">
                  <a16:creationId xmlns:a16="http://schemas.microsoft.com/office/drawing/2014/main" id="{C8E05BFB-A69C-EA1D-0944-32E530C95966}"/>
                </a:ext>
              </a:extLst>
            </p:cNvPr>
            <p:cNvSpPr txBox="1"/>
            <p:nvPr/>
          </p:nvSpPr>
          <p:spPr>
            <a:xfrm>
              <a:off x="3128064" y="4941810"/>
              <a:ext cx="3716271" cy="391210"/>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ANALYSIS OF THE EMPLOYMENT SITUATION AFTER THE PANDEMIC</a:t>
              </a:r>
              <a:endParaRPr lang="es-ES" sz="1649" dirty="0">
                <a:solidFill>
                  <a:srgbClr val="0C0C0C"/>
                </a:solidFill>
                <a:latin typeface="Montserrat"/>
              </a:endParaRPr>
            </a:p>
          </p:txBody>
        </p:sp>
        <p:sp>
          <p:nvSpPr>
            <p:cNvPr id="7" name="CuadroTexto 6">
              <a:extLst>
                <a:ext uri="{FF2B5EF4-FFF2-40B4-BE49-F238E27FC236}">
                  <a16:creationId xmlns:a16="http://schemas.microsoft.com/office/drawing/2014/main" id="{610AA124-B63F-F58D-CC8C-5EA3BA464BF4}"/>
                </a:ext>
              </a:extLst>
            </p:cNvPr>
            <p:cNvSpPr txBox="1"/>
            <p:nvPr/>
          </p:nvSpPr>
          <p:spPr>
            <a:xfrm>
              <a:off x="3128064" y="5414469"/>
              <a:ext cx="3820352" cy="219825"/>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s-ES" sz="1649" dirty="0">
                  <a:solidFill>
                    <a:srgbClr val="0C0C0C"/>
                  </a:solidFill>
                  <a:latin typeface="Montserrat"/>
                </a:rPr>
                <a:t>TERRITORIAL LABOUR GAPS IN BIZKAIA</a:t>
              </a:r>
            </a:p>
          </p:txBody>
        </p:sp>
        <p:grpSp>
          <p:nvGrpSpPr>
            <p:cNvPr id="8" name="Grupo 7">
              <a:extLst>
                <a:ext uri="{FF2B5EF4-FFF2-40B4-BE49-F238E27FC236}">
                  <a16:creationId xmlns:a16="http://schemas.microsoft.com/office/drawing/2014/main" id="{99FA0201-4FA7-707E-6E7D-91111BDAF338}"/>
                </a:ext>
              </a:extLst>
            </p:cNvPr>
            <p:cNvGrpSpPr/>
            <p:nvPr/>
          </p:nvGrpSpPr>
          <p:grpSpPr>
            <a:xfrm>
              <a:off x="3128064" y="2296618"/>
              <a:ext cx="8987003" cy="2845979"/>
              <a:chOff x="-535722" y="2152461"/>
              <a:chExt cx="12514812" cy="3918546"/>
            </a:xfrm>
          </p:grpSpPr>
          <p:sp>
            <p:nvSpPr>
              <p:cNvPr id="14" name="Freeform 31">
                <a:extLst>
                  <a:ext uri="{FF2B5EF4-FFF2-40B4-BE49-F238E27FC236}">
                    <a16:creationId xmlns:a16="http://schemas.microsoft.com/office/drawing/2014/main" id="{02FE61B0-DB12-49B1-88FE-898FDEEF3A3C}"/>
                  </a:ext>
                </a:extLst>
              </p:cNvPr>
              <p:cNvSpPr/>
              <p:nvPr/>
            </p:nvSpPr>
            <p:spPr>
              <a:xfrm rot="10800000">
                <a:off x="3599584" y="2365737"/>
                <a:ext cx="743766" cy="827221"/>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rgbClr val="00B050"/>
                </a:solidFill>
                <a:headEnd type="oval" w="lg" len="lg"/>
                <a:tailEnd type="none" w="lg" len="lg"/>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5" name="Arc 3">
                <a:extLst>
                  <a:ext uri="{FF2B5EF4-FFF2-40B4-BE49-F238E27FC236}">
                    <a16:creationId xmlns:a16="http://schemas.microsoft.com/office/drawing/2014/main" id="{DBCB4BD0-76B1-5A83-5028-68D165EDF50F}"/>
                  </a:ext>
                </a:extLst>
              </p:cNvPr>
              <p:cNvSpPr/>
              <p:nvPr/>
            </p:nvSpPr>
            <p:spPr>
              <a:xfrm rot="10800000">
                <a:off x="4587740" y="3846402"/>
                <a:ext cx="1257796" cy="1332650"/>
              </a:xfrm>
              <a:prstGeom prst="arc">
                <a:avLst>
                  <a:gd name="adj1" fmla="val 7914138"/>
                  <a:gd name="adj2" fmla="val 2868450"/>
                </a:avLst>
              </a:prstGeom>
              <a:ln w="317500">
                <a:solidFill>
                  <a:schemeClr val="tx2">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6" name="Arc 4">
                <a:extLst>
                  <a:ext uri="{FF2B5EF4-FFF2-40B4-BE49-F238E27FC236}">
                    <a16:creationId xmlns:a16="http://schemas.microsoft.com/office/drawing/2014/main" id="{C9D2901F-E002-6CCB-88C8-E7F40390B11C}"/>
                  </a:ext>
                </a:extLst>
              </p:cNvPr>
              <p:cNvSpPr/>
              <p:nvPr/>
            </p:nvSpPr>
            <p:spPr>
              <a:xfrm>
                <a:off x="3734398" y="2864266"/>
                <a:ext cx="1257796" cy="1332650"/>
              </a:xfrm>
              <a:prstGeom prst="arc">
                <a:avLst>
                  <a:gd name="adj1" fmla="val 7914138"/>
                  <a:gd name="adj2" fmla="val 2868450"/>
                </a:avLst>
              </a:prstGeom>
              <a:ln w="317500">
                <a:solidFill>
                  <a:srgbClr val="00CC00"/>
                </a:solidFill>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7" name="Arc 5">
                <a:extLst>
                  <a:ext uri="{FF2B5EF4-FFF2-40B4-BE49-F238E27FC236}">
                    <a16:creationId xmlns:a16="http://schemas.microsoft.com/office/drawing/2014/main" id="{10E24F5F-6100-B6D5-73F5-113AC586B306}"/>
                  </a:ext>
                </a:extLst>
              </p:cNvPr>
              <p:cNvSpPr/>
              <p:nvPr/>
            </p:nvSpPr>
            <p:spPr>
              <a:xfrm>
                <a:off x="5438125" y="2864266"/>
                <a:ext cx="1257796" cy="1332650"/>
              </a:xfrm>
              <a:prstGeom prst="arc">
                <a:avLst>
                  <a:gd name="adj1" fmla="val 7914138"/>
                  <a:gd name="adj2" fmla="val 2868450"/>
                </a:avLst>
              </a:prstGeom>
              <a:ln w="317500">
                <a:solidFill>
                  <a:srgbClr val="FFC000"/>
                </a:solidFill>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8" name="Arc 7">
                <a:extLst>
                  <a:ext uri="{FF2B5EF4-FFF2-40B4-BE49-F238E27FC236}">
                    <a16:creationId xmlns:a16="http://schemas.microsoft.com/office/drawing/2014/main" id="{09C97BB9-3576-9610-2194-2B3E3F2D628B}"/>
                  </a:ext>
                </a:extLst>
              </p:cNvPr>
              <p:cNvSpPr/>
              <p:nvPr/>
            </p:nvSpPr>
            <p:spPr>
              <a:xfrm rot="10800000">
                <a:off x="2885109" y="3846402"/>
                <a:ext cx="1257796" cy="1332650"/>
              </a:xfrm>
              <a:prstGeom prst="arc">
                <a:avLst>
                  <a:gd name="adj1" fmla="val 7914138"/>
                  <a:gd name="adj2" fmla="val 2868450"/>
                </a:avLst>
              </a:prstGeom>
              <a:ln w="317500">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9" name="Oval 14">
                <a:extLst>
                  <a:ext uri="{FF2B5EF4-FFF2-40B4-BE49-F238E27FC236}">
                    <a16:creationId xmlns:a16="http://schemas.microsoft.com/office/drawing/2014/main" id="{293AB06A-7CD4-9691-5BA8-BB9CCFECD046}"/>
                  </a:ext>
                </a:extLst>
              </p:cNvPr>
              <p:cNvSpPr/>
              <p:nvPr/>
            </p:nvSpPr>
            <p:spPr>
              <a:xfrm rot="10800000">
                <a:off x="5708978" y="3157709"/>
                <a:ext cx="704157" cy="74606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13086" tIns="56543" rIns="113086" bIns="56543" rtlCol="0" anchor="ctr"/>
              <a:lstStyle/>
              <a:p>
                <a:pPr algn="ctr" defTabSz="1507846">
                  <a:defRPr/>
                </a:pPr>
                <a:endParaRPr lang="en-US" sz="1649" dirty="0">
                  <a:solidFill>
                    <a:srgbClr val="6AFFFF"/>
                  </a:solidFill>
                  <a:latin typeface="Montserrat"/>
                </a:endParaRPr>
              </a:p>
            </p:txBody>
          </p:sp>
          <p:sp>
            <p:nvSpPr>
              <p:cNvPr id="20" name="Oval 15">
                <a:extLst>
                  <a:ext uri="{FF2B5EF4-FFF2-40B4-BE49-F238E27FC236}">
                    <a16:creationId xmlns:a16="http://schemas.microsoft.com/office/drawing/2014/main" id="{08109C90-2865-264A-AAC2-5BEC929B4AA9}"/>
                  </a:ext>
                </a:extLst>
              </p:cNvPr>
              <p:cNvSpPr/>
              <p:nvPr/>
            </p:nvSpPr>
            <p:spPr>
              <a:xfrm rot="10800000">
                <a:off x="4879418" y="4142999"/>
                <a:ext cx="704157" cy="746062"/>
              </a:xfrm>
              <a:prstGeom prst="ellipse">
                <a:avLst/>
              </a:prstGeom>
              <a:noFill/>
              <a:ln w="190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3086" tIns="56543" rIns="113086" bIns="56543" rtlCol="0" anchor="ctr"/>
              <a:lstStyle/>
              <a:p>
                <a:pPr algn="ctr" defTabSz="1507846">
                  <a:defRPr/>
                </a:pPr>
                <a:endParaRPr lang="en-US" sz="1649" dirty="0">
                  <a:solidFill>
                    <a:srgbClr val="575756"/>
                  </a:solidFill>
                  <a:latin typeface="Montserrat"/>
                </a:endParaRPr>
              </a:p>
            </p:txBody>
          </p:sp>
          <p:sp>
            <p:nvSpPr>
              <p:cNvPr id="21" name="Oval 16">
                <a:extLst>
                  <a:ext uri="{FF2B5EF4-FFF2-40B4-BE49-F238E27FC236}">
                    <a16:creationId xmlns:a16="http://schemas.microsoft.com/office/drawing/2014/main" id="{B1B53F68-FF88-3667-CC2F-3EBA1F51C272}"/>
                  </a:ext>
                </a:extLst>
              </p:cNvPr>
              <p:cNvSpPr/>
              <p:nvPr/>
            </p:nvSpPr>
            <p:spPr>
              <a:xfrm rot="10800000">
                <a:off x="3157217" y="4142999"/>
                <a:ext cx="704157" cy="746062"/>
              </a:xfrm>
              <a:prstGeom prst="ellipse">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3086" tIns="56543" rIns="113086" bIns="56543" rtlCol="0" anchor="ctr"/>
              <a:lstStyle/>
              <a:p>
                <a:pPr algn="ctr" defTabSz="1507846">
                  <a:defRPr/>
                </a:pPr>
                <a:endParaRPr lang="en-US" sz="1649" dirty="0">
                  <a:solidFill>
                    <a:srgbClr val="FFFFFF"/>
                  </a:solidFill>
                  <a:latin typeface="Montserrat"/>
                </a:endParaRPr>
              </a:p>
            </p:txBody>
          </p:sp>
          <p:sp>
            <p:nvSpPr>
              <p:cNvPr id="22" name="Oval 17">
                <a:extLst>
                  <a:ext uri="{FF2B5EF4-FFF2-40B4-BE49-F238E27FC236}">
                    <a16:creationId xmlns:a16="http://schemas.microsoft.com/office/drawing/2014/main" id="{A140FF20-D92C-5AD0-9832-BD331F5A9E93}"/>
                  </a:ext>
                </a:extLst>
              </p:cNvPr>
              <p:cNvSpPr/>
              <p:nvPr/>
            </p:nvSpPr>
            <p:spPr>
              <a:xfrm rot="10800000">
                <a:off x="3998705" y="3157709"/>
                <a:ext cx="704157" cy="746062"/>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23" name="Freeform 28">
                <a:extLst>
                  <a:ext uri="{FF2B5EF4-FFF2-40B4-BE49-F238E27FC236}">
                    <a16:creationId xmlns:a16="http://schemas.microsoft.com/office/drawing/2014/main" id="{8BB7151C-6A02-4E18-8997-94B60CB54AC1}"/>
                  </a:ext>
                </a:extLst>
              </p:cNvPr>
              <p:cNvSpPr/>
              <p:nvPr/>
            </p:nvSpPr>
            <p:spPr>
              <a:xfrm flipH="1">
                <a:off x="1796086" y="4086188"/>
                <a:ext cx="1004235" cy="221456"/>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accent2">
                    <a:lumMod val="75000"/>
                  </a:schemeClr>
                </a:solidFill>
                <a:headEnd type="oval" w="lg" len="lg"/>
                <a:tailEnd type="none" w="lg" len="lg"/>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24" name="CuadroTexto 23">
                <a:extLst>
                  <a:ext uri="{FF2B5EF4-FFF2-40B4-BE49-F238E27FC236}">
                    <a16:creationId xmlns:a16="http://schemas.microsoft.com/office/drawing/2014/main" id="{0EC7B579-1DA2-7891-CD98-F7DBDC07BA7F}"/>
                  </a:ext>
                </a:extLst>
              </p:cNvPr>
              <p:cNvSpPr txBox="1"/>
              <p:nvPr/>
            </p:nvSpPr>
            <p:spPr>
              <a:xfrm>
                <a:off x="-433322" y="3089357"/>
                <a:ext cx="3774432" cy="538646"/>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NEW PERSPECTIVES IN EMPLOYMENT POLICIES</a:t>
                </a:r>
                <a:endParaRPr lang="es-ES" sz="1649" dirty="0">
                  <a:solidFill>
                    <a:srgbClr val="0C0C0C"/>
                  </a:solidFill>
                  <a:latin typeface="Montserrat"/>
                </a:endParaRPr>
              </a:p>
            </p:txBody>
          </p:sp>
          <p:sp>
            <p:nvSpPr>
              <p:cNvPr id="25" name="CuadroTexto 24">
                <a:extLst>
                  <a:ext uri="{FF2B5EF4-FFF2-40B4-BE49-F238E27FC236}">
                    <a16:creationId xmlns:a16="http://schemas.microsoft.com/office/drawing/2014/main" id="{3902B597-7571-E61C-D88F-8C8CD13FEBFD}"/>
                  </a:ext>
                </a:extLst>
              </p:cNvPr>
              <p:cNvSpPr txBox="1"/>
              <p:nvPr/>
            </p:nvSpPr>
            <p:spPr>
              <a:xfrm>
                <a:off x="-451081" y="2486709"/>
                <a:ext cx="4373762" cy="538646"/>
              </a:xfrm>
              <a:prstGeom prst="rect">
                <a:avLst/>
              </a:prstGeom>
              <a:noFill/>
            </p:spPr>
            <p:txBody>
              <a:bodyPr wrap="square">
                <a:spAutoFit/>
              </a:bodyPr>
              <a:lstStyle>
                <a:defPPr>
                  <a:defRPr lang="es-ES"/>
                </a:defPPr>
                <a:lvl1pPr>
                  <a:lnSpc>
                    <a:spcPct val="107000"/>
                  </a:lnSpc>
                  <a:spcAft>
                    <a:spcPts val="800"/>
                  </a:spcAft>
                  <a:defRPr sz="1000">
                    <a:effectLst/>
                    <a:ea typeface="Calibri" panose="020F0502020204030204" pitchFamily="34" charset="0"/>
                    <a:cs typeface="Times New Roman" panose="02020603050405020304" pitchFamily="18" charset="0"/>
                  </a:defRPr>
                </a:lvl1pPr>
              </a:lstStyle>
              <a:p>
                <a:pPr defTabSz="1507846">
                  <a:spcAft>
                    <a:spcPts val="1319"/>
                  </a:spcAft>
                  <a:defRPr/>
                </a:pPr>
                <a:r>
                  <a:rPr lang="es-ES" sz="1649" dirty="0">
                    <a:solidFill>
                      <a:srgbClr val="0C0C0C"/>
                    </a:solidFill>
                    <a:latin typeface="Montserrat"/>
                  </a:rPr>
                  <a:t>INNOVATION, EVALUATION AND CO-GOVERNANCE</a:t>
                </a:r>
              </a:p>
            </p:txBody>
          </p:sp>
          <p:sp>
            <p:nvSpPr>
              <p:cNvPr id="26" name="CuadroTexto 25">
                <a:extLst>
                  <a:ext uri="{FF2B5EF4-FFF2-40B4-BE49-F238E27FC236}">
                    <a16:creationId xmlns:a16="http://schemas.microsoft.com/office/drawing/2014/main" id="{C929A340-330D-340C-8200-97768868ED11}"/>
                  </a:ext>
                </a:extLst>
              </p:cNvPr>
              <p:cNvSpPr txBox="1"/>
              <p:nvPr/>
            </p:nvSpPr>
            <p:spPr>
              <a:xfrm>
                <a:off x="7605328" y="3559691"/>
                <a:ext cx="4373762" cy="538646"/>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A NEW APPROACH TO ACTIVE EMPLOYMENT POLICIES</a:t>
                </a:r>
                <a:endParaRPr lang="es-ES" sz="1649" dirty="0">
                  <a:solidFill>
                    <a:srgbClr val="0C0C0C"/>
                  </a:solidFill>
                  <a:latin typeface="Montserrat"/>
                </a:endParaRPr>
              </a:p>
            </p:txBody>
          </p:sp>
          <p:sp>
            <p:nvSpPr>
              <p:cNvPr id="27" name="CuadroTexto 26">
                <a:extLst>
                  <a:ext uri="{FF2B5EF4-FFF2-40B4-BE49-F238E27FC236}">
                    <a16:creationId xmlns:a16="http://schemas.microsoft.com/office/drawing/2014/main" id="{AFA76049-1A47-45C5-24A0-7E6961427163}"/>
                  </a:ext>
                </a:extLst>
              </p:cNvPr>
              <p:cNvSpPr txBox="1"/>
              <p:nvPr/>
            </p:nvSpPr>
            <p:spPr>
              <a:xfrm>
                <a:off x="-535722" y="5191901"/>
                <a:ext cx="4092232" cy="538646"/>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ANALYSIS OF THE ECONOMIC SITUATION AFTER THE PANDEMIC</a:t>
                </a:r>
                <a:endParaRPr lang="es-ES" sz="1649" dirty="0">
                  <a:solidFill>
                    <a:srgbClr val="0C0C0C"/>
                  </a:solidFill>
                  <a:latin typeface="Montserrat"/>
                </a:endParaRPr>
              </a:p>
            </p:txBody>
          </p:sp>
          <p:sp>
            <p:nvSpPr>
              <p:cNvPr id="28" name="CuadroTexto 27">
                <a:extLst>
                  <a:ext uri="{FF2B5EF4-FFF2-40B4-BE49-F238E27FC236}">
                    <a16:creationId xmlns:a16="http://schemas.microsoft.com/office/drawing/2014/main" id="{BCD1A55C-627E-B2D4-8995-8BE4CBBA5F24}"/>
                  </a:ext>
                </a:extLst>
              </p:cNvPr>
              <p:cNvSpPr txBox="1"/>
              <p:nvPr/>
            </p:nvSpPr>
            <p:spPr>
              <a:xfrm>
                <a:off x="6353395" y="5365926"/>
                <a:ext cx="3927806" cy="705081"/>
              </a:xfrm>
              <a:prstGeom prst="rect">
                <a:avLst/>
              </a:prstGeom>
              <a:noFill/>
            </p:spPr>
            <p:txBody>
              <a:bodyPr wrap="square">
                <a:spAutoFit/>
              </a:bodyPr>
              <a:lstStyle>
                <a:defPPr>
                  <a:defRPr lang="es-ES"/>
                </a:defPPr>
                <a:lvl1pPr>
                  <a:lnSpc>
                    <a:spcPct val="107000"/>
                  </a:lnSpc>
                  <a:spcAft>
                    <a:spcPts val="800"/>
                  </a:spcAft>
                  <a:defRPr sz="800">
                    <a:effectLst/>
                    <a:ea typeface="Calibri" panose="020F0502020204030204" pitchFamily="34" charset="0"/>
                    <a:cs typeface="Times New Roman" panose="02020603050405020304" pitchFamily="18" charset="0"/>
                  </a:defRPr>
                </a:lvl1pPr>
              </a:lstStyle>
              <a:p>
                <a:pPr defTabSz="1507846">
                  <a:spcAft>
                    <a:spcPts val="1319"/>
                  </a:spcAft>
                  <a:defRPr/>
                </a:pPr>
                <a:r>
                  <a:rPr lang="en-US" sz="1484" dirty="0">
                    <a:solidFill>
                      <a:srgbClr val="0C0C0C"/>
                    </a:solidFill>
                    <a:latin typeface="Montserrat"/>
                  </a:rPr>
                  <a:t>GUIDE TO MAINSTREAMING THE GENDER PERSPECTIVE IN THE IMPLEMENTATION OF THE 2020-2023 EMPLOYMENT PLAN</a:t>
                </a:r>
                <a:endParaRPr lang="es-ES" sz="1649" dirty="0">
                  <a:solidFill>
                    <a:srgbClr val="0C0C0C"/>
                  </a:solidFill>
                  <a:latin typeface="Montserrat"/>
                </a:endParaRPr>
              </a:p>
            </p:txBody>
          </p:sp>
          <p:sp>
            <p:nvSpPr>
              <p:cNvPr id="29" name="CuadroTexto 28">
                <a:extLst>
                  <a:ext uri="{FF2B5EF4-FFF2-40B4-BE49-F238E27FC236}">
                    <a16:creationId xmlns:a16="http://schemas.microsoft.com/office/drawing/2014/main" id="{75B9CFA6-73BE-6355-3A38-BF13444B0CE6}"/>
                  </a:ext>
                </a:extLst>
              </p:cNvPr>
              <p:cNvSpPr txBox="1"/>
              <p:nvPr/>
            </p:nvSpPr>
            <p:spPr>
              <a:xfrm>
                <a:off x="7605252" y="2152461"/>
                <a:ext cx="3283468" cy="538646"/>
              </a:xfrm>
              <a:prstGeom prst="rect">
                <a:avLst/>
              </a:prstGeom>
              <a:noFill/>
            </p:spPr>
            <p:txBody>
              <a:bodyPr wrap="square">
                <a:spAutoFit/>
              </a:bodyPr>
              <a:lstStyle>
                <a:defPPr>
                  <a:defRPr lang="es-ES"/>
                </a:defPPr>
                <a:lvl1pPr>
                  <a:lnSpc>
                    <a:spcPct val="107000"/>
                  </a:lnSpc>
                  <a:spcAft>
                    <a:spcPts val="800"/>
                  </a:spcAft>
                  <a:defRPr sz="1400">
                    <a:effectLst/>
                    <a:latin typeface="Calibri" panose="020F0502020204030204" pitchFamily="34" charset="0"/>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SUSTAINABLE CITIES AND LOCAL EMPLOYMENT</a:t>
                </a:r>
                <a:endParaRPr lang="es-ES" sz="1649" dirty="0">
                  <a:solidFill>
                    <a:srgbClr val="0C0C0C"/>
                  </a:solidFill>
                  <a:latin typeface="Montserrat"/>
                </a:endParaRPr>
              </a:p>
            </p:txBody>
          </p:sp>
          <p:sp>
            <p:nvSpPr>
              <p:cNvPr id="30" name="CuadroTexto 29">
                <a:extLst>
                  <a:ext uri="{FF2B5EF4-FFF2-40B4-BE49-F238E27FC236}">
                    <a16:creationId xmlns:a16="http://schemas.microsoft.com/office/drawing/2014/main" id="{71158052-593B-36E4-D54F-6336B93B00E3}"/>
                  </a:ext>
                </a:extLst>
              </p:cNvPr>
              <p:cNvSpPr txBox="1"/>
              <p:nvPr/>
            </p:nvSpPr>
            <p:spPr>
              <a:xfrm>
                <a:off x="7605252" y="2807507"/>
                <a:ext cx="4373762" cy="774620"/>
              </a:xfrm>
              <a:prstGeom prst="rect">
                <a:avLst/>
              </a:prstGeom>
              <a:noFill/>
            </p:spPr>
            <p:txBody>
              <a:bodyPr wrap="square">
                <a:spAutoFit/>
              </a:bodyPr>
              <a:lstStyle>
                <a:defPPr>
                  <a:defRPr lang="es-ES"/>
                </a:defPPr>
                <a:lvl1pPr>
                  <a:lnSpc>
                    <a:spcPct val="107000"/>
                  </a:lnSpc>
                  <a:spcAft>
                    <a:spcPts val="800"/>
                  </a:spcAft>
                  <a:defRPr sz="1000">
                    <a:effectLst/>
                    <a:ea typeface="Calibri" panose="020F0502020204030204" pitchFamily="34" charset="0"/>
                    <a:cs typeface="Times New Roman" panose="02020603050405020304" pitchFamily="18" charset="0"/>
                  </a:defRPr>
                </a:lvl1pPr>
              </a:lstStyle>
              <a:p>
                <a:pPr defTabSz="1507846">
                  <a:spcAft>
                    <a:spcPts val="1319"/>
                  </a:spcAft>
                  <a:defRPr/>
                </a:pPr>
                <a:r>
                  <a:rPr lang="en-US" sz="1649" dirty="0">
                    <a:solidFill>
                      <a:srgbClr val="0C0C0C"/>
                    </a:solidFill>
                    <a:latin typeface="Montserrat"/>
                  </a:rPr>
                  <a:t>LOCAL EXPERIENCES IN RELATION TO EMPLOYMENT PROGRAMS WITHIN THE FRAMEWORK OF SUSTAINABILITY</a:t>
                </a:r>
                <a:endParaRPr lang="es-ES" sz="1649" dirty="0">
                  <a:solidFill>
                    <a:srgbClr val="0C0C0C"/>
                  </a:solidFill>
                  <a:latin typeface="Montserrat"/>
                </a:endParaRPr>
              </a:p>
            </p:txBody>
          </p:sp>
        </p:grpSp>
        <p:sp>
          <p:nvSpPr>
            <p:cNvPr id="9" name="Freeform 31">
              <a:extLst>
                <a:ext uri="{FF2B5EF4-FFF2-40B4-BE49-F238E27FC236}">
                  <a16:creationId xmlns:a16="http://schemas.microsoft.com/office/drawing/2014/main" id="{99A4F7D1-7FAF-0ED8-BFB0-FD216AE9C6FA}"/>
                </a:ext>
              </a:extLst>
            </p:cNvPr>
            <p:cNvSpPr/>
            <p:nvPr/>
          </p:nvSpPr>
          <p:spPr>
            <a:xfrm rot="16200000">
              <a:off x="8138696" y="2470225"/>
              <a:ext cx="534105" cy="600798"/>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rgbClr val="EE8E00"/>
              </a:solidFill>
              <a:headEnd type="oval" w="lg" len="lg"/>
              <a:tailEnd type="none" w="lg" len="lg"/>
            </a:ln>
            <a:effectLst/>
          </p:spPr>
          <p:style>
            <a:lnRef idx="2">
              <a:schemeClr val="accent1"/>
            </a:lnRef>
            <a:fillRef idx="0">
              <a:schemeClr val="accent1"/>
            </a:fillRef>
            <a:effectRef idx="1">
              <a:schemeClr val="accent1"/>
            </a:effectRef>
            <a:fontRef idx="minor">
              <a:schemeClr val="tx1"/>
            </a:fontRef>
          </p:style>
          <p:txBody>
            <a:bodyPr lIns="113086" tIns="56543" rIns="113086" bIns="56543" rtlCol="0" anchor="ctr"/>
            <a:lstStyle/>
            <a:p>
              <a:pPr algn="ctr" defTabSz="1507846">
                <a:defRPr/>
              </a:pPr>
              <a:endParaRPr lang="en-US" sz="1649" dirty="0">
                <a:solidFill>
                  <a:srgbClr val="0C0C0C"/>
                </a:solidFill>
                <a:latin typeface="Montserrat"/>
              </a:endParaRPr>
            </a:p>
          </p:txBody>
        </p:sp>
        <p:sp>
          <p:nvSpPr>
            <p:cNvPr id="10" name="Rectangle 24">
              <a:extLst>
                <a:ext uri="{FF2B5EF4-FFF2-40B4-BE49-F238E27FC236}">
                  <a16:creationId xmlns:a16="http://schemas.microsoft.com/office/drawing/2014/main" id="{4C781464-778D-62E5-3B8E-52A91480805D}"/>
                </a:ext>
              </a:extLst>
            </p:cNvPr>
            <p:cNvSpPr/>
            <p:nvPr/>
          </p:nvSpPr>
          <p:spPr>
            <a:xfrm>
              <a:off x="3215111" y="1860725"/>
              <a:ext cx="2169495" cy="240176"/>
            </a:xfrm>
            <a:prstGeom prst="rect">
              <a:avLst/>
            </a:prstGeom>
          </p:spPr>
          <p:txBody>
            <a:bodyPr wrap="square" lIns="113086" tIns="56543" rIns="113086" bIns="56543">
              <a:spAutoFit/>
            </a:bodyPr>
            <a:lstStyle/>
            <a:p>
              <a:pPr defTabSz="1507846">
                <a:defRPr/>
              </a:pPr>
              <a:r>
                <a:rPr lang="es-ES" sz="1731" b="1" dirty="0">
                  <a:ln>
                    <a:solidFill>
                      <a:srgbClr val="23FF00">
                        <a:lumMod val="75000"/>
                      </a:srgbClr>
                    </a:solidFill>
                  </a:ln>
                  <a:solidFill>
                    <a:srgbClr val="00918E"/>
                  </a:solidFill>
                  <a:latin typeface="Montserrat"/>
                  <a:ea typeface="Bebas Neue" charset="0"/>
                  <a:cs typeface="Bebas Neue" charset="0"/>
                </a:rPr>
                <a:t>EMPLOYMENT POLICIES</a:t>
              </a:r>
              <a:endParaRPr lang="es-ES" sz="1731" b="1" i="1" dirty="0">
                <a:ln>
                  <a:solidFill>
                    <a:srgbClr val="23FF00">
                      <a:lumMod val="75000"/>
                    </a:srgbClr>
                  </a:solidFill>
                </a:ln>
                <a:solidFill>
                  <a:srgbClr val="00918E"/>
                </a:solidFill>
                <a:latin typeface="Montserrat"/>
              </a:endParaRPr>
            </a:p>
          </p:txBody>
        </p:sp>
        <p:sp>
          <p:nvSpPr>
            <p:cNvPr id="11" name="Rectangle 26">
              <a:extLst>
                <a:ext uri="{FF2B5EF4-FFF2-40B4-BE49-F238E27FC236}">
                  <a16:creationId xmlns:a16="http://schemas.microsoft.com/office/drawing/2014/main" id="{748D91E1-6A9E-AEFE-9C91-93B3C086971D}"/>
                </a:ext>
              </a:extLst>
            </p:cNvPr>
            <p:cNvSpPr/>
            <p:nvPr/>
          </p:nvSpPr>
          <p:spPr>
            <a:xfrm>
              <a:off x="8949720" y="2013885"/>
              <a:ext cx="2699963" cy="240176"/>
            </a:xfrm>
            <a:prstGeom prst="rect">
              <a:avLst/>
            </a:prstGeom>
          </p:spPr>
          <p:txBody>
            <a:bodyPr wrap="square" lIns="113086" tIns="56543" rIns="113086" bIns="56543">
              <a:spAutoFit/>
            </a:bodyPr>
            <a:lstStyle/>
            <a:p>
              <a:pPr defTabSz="1507846">
                <a:defRPr/>
              </a:pPr>
              <a:r>
                <a:rPr lang="en-US" sz="1731" b="1" dirty="0">
                  <a:solidFill>
                    <a:srgbClr val="EE8E00"/>
                  </a:solidFill>
                  <a:latin typeface="Montserrat"/>
                </a:rPr>
                <a:t>SUSTAINABILITY AND EMPLOYMENT</a:t>
              </a:r>
            </a:p>
          </p:txBody>
        </p:sp>
        <p:sp>
          <p:nvSpPr>
            <p:cNvPr id="12" name="Rectangle 24">
              <a:extLst>
                <a:ext uri="{FF2B5EF4-FFF2-40B4-BE49-F238E27FC236}">
                  <a16:creationId xmlns:a16="http://schemas.microsoft.com/office/drawing/2014/main" id="{ABB408A5-1D0F-227C-5356-A899F3223DC3}"/>
                </a:ext>
              </a:extLst>
            </p:cNvPr>
            <p:cNvSpPr/>
            <p:nvPr/>
          </p:nvSpPr>
          <p:spPr>
            <a:xfrm>
              <a:off x="3131297" y="3977505"/>
              <a:ext cx="2373555" cy="408282"/>
            </a:xfrm>
            <a:prstGeom prst="rect">
              <a:avLst/>
            </a:prstGeom>
          </p:spPr>
          <p:txBody>
            <a:bodyPr wrap="square" lIns="113086" tIns="56543" rIns="113086" bIns="56543">
              <a:spAutoFit/>
            </a:bodyPr>
            <a:lstStyle/>
            <a:p>
              <a:pPr defTabSz="1507846">
                <a:defRPr/>
              </a:pPr>
              <a:r>
                <a:rPr lang="en-US" sz="1731" b="1" dirty="0">
                  <a:solidFill>
                    <a:srgbClr val="00918E"/>
                  </a:solidFill>
                  <a:latin typeface="Montserrat"/>
                  <a:ea typeface="Bebas Neue" charset="0"/>
                  <a:cs typeface="Bebas Neue" charset="0"/>
                </a:rPr>
                <a:t>DIAGNOSIS AND EMPLOYMENT SITUATION IN BIZKAIA</a:t>
              </a:r>
              <a:endParaRPr lang="es-ES" sz="1731" b="1" dirty="0">
                <a:solidFill>
                  <a:srgbClr val="00918E"/>
                </a:solidFill>
                <a:latin typeface="Montserrat"/>
                <a:ea typeface="Bebas Neue" charset="0"/>
                <a:cs typeface="Bebas Neue" charset="0"/>
              </a:endParaRPr>
            </a:p>
          </p:txBody>
        </p:sp>
        <p:sp>
          <p:nvSpPr>
            <p:cNvPr id="13" name="CuadroTexto 12">
              <a:extLst>
                <a:ext uri="{FF2B5EF4-FFF2-40B4-BE49-F238E27FC236}">
                  <a16:creationId xmlns:a16="http://schemas.microsoft.com/office/drawing/2014/main" id="{853B4A9E-BA1B-6CD7-59CB-A7CA08153597}"/>
                </a:ext>
              </a:extLst>
            </p:cNvPr>
            <p:cNvSpPr txBox="1"/>
            <p:nvPr/>
          </p:nvSpPr>
          <p:spPr>
            <a:xfrm>
              <a:off x="7758170" y="4099715"/>
              <a:ext cx="2714932" cy="240176"/>
            </a:xfrm>
            <a:prstGeom prst="rect">
              <a:avLst/>
            </a:prstGeom>
          </p:spPr>
          <p:txBody>
            <a:bodyPr wrap="square" lIns="113086" tIns="56543" rIns="113086" bIns="56543">
              <a:spAutoFit/>
            </a:bodyPr>
            <a:lstStyle>
              <a:defPPr>
                <a:defRPr lang="es-ES"/>
              </a:defPPr>
              <a:lvl1pPr>
                <a:defRPr sz="1400" b="1">
                  <a:solidFill>
                    <a:srgbClr val="00918E"/>
                  </a:solidFill>
                  <a:ea typeface="Bebas Neue" charset="0"/>
                  <a:cs typeface="Bebas Neue" charset="0"/>
                </a:defRPr>
              </a:lvl1pPr>
            </a:lstStyle>
            <a:p>
              <a:pPr algn="ctr" defTabSz="1507846">
                <a:defRPr/>
              </a:pPr>
              <a:r>
                <a:rPr lang="es-ES" sz="1731" dirty="0">
                  <a:solidFill>
                    <a:srgbClr val="FFFFFF">
                      <a:lumMod val="50000"/>
                    </a:srgbClr>
                  </a:solidFill>
                  <a:latin typeface="Montserrat"/>
                </a:rPr>
                <a:t>GENDER PERSPECTIVE</a:t>
              </a:r>
            </a:p>
          </p:txBody>
        </p:sp>
      </p:grpSp>
    </p:spTree>
    <p:extLst>
      <p:ext uri="{BB962C8B-B14F-4D97-AF65-F5344CB8AC3E}">
        <p14:creationId xmlns:p14="http://schemas.microsoft.com/office/powerpoint/2010/main" val="3220235684"/>
      </p:ext>
    </p:extLst>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9">
            <a:extLst>
              <a:ext uri="{FF2B5EF4-FFF2-40B4-BE49-F238E27FC236}">
                <a16:creationId xmlns:a16="http://schemas.microsoft.com/office/drawing/2014/main" id="{E728EF64-52FC-968D-ACD8-7B89632243C9}"/>
              </a:ext>
            </a:extLst>
          </p:cNvPr>
          <p:cNvGrpSpPr/>
          <p:nvPr/>
        </p:nvGrpSpPr>
        <p:grpSpPr>
          <a:xfrm>
            <a:off x="1884759" y="2739978"/>
            <a:ext cx="15961298" cy="1140805"/>
            <a:chOff x="0" y="1661400"/>
            <a:chExt cx="5843984" cy="545649"/>
          </a:xfrm>
        </p:grpSpPr>
        <p:sp>
          <p:nvSpPr>
            <p:cNvPr id="37" name="Freeform 36">
              <a:extLst>
                <a:ext uri="{FF2B5EF4-FFF2-40B4-BE49-F238E27FC236}">
                  <a16:creationId xmlns:a16="http://schemas.microsoft.com/office/drawing/2014/main" id="{67E83252-C493-C4CB-895B-1A93830BF8D2}"/>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38" name="Freeform 36">
              <a:extLst>
                <a:ext uri="{FF2B5EF4-FFF2-40B4-BE49-F238E27FC236}">
                  <a16:creationId xmlns:a16="http://schemas.microsoft.com/office/drawing/2014/main" id="{4E69DDC4-AA09-53B5-2A8D-A037D6A7E80B}"/>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CONTENTS ADDRESSED 2021-2024 UNDER THE GOVERNANCE MODEL: II. PARTICIPATION DYNAMICS</a:t>
              </a:r>
              <a:endParaRPr lang="es-ES" sz="3958" b="1" dirty="0">
                <a:solidFill>
                  <a:srgbClr val="000000"/>
                </a:solidFill>
                <a:latin typeface="Arial" pitchFamily="34"/>
                <a:ea typeface="Bebas Neue"/>
                <a:cs typeface="Arial" pitchFamily="34"/>
              </a:endParaRPr>
            </a:p>
          </p:txBody>
        </p:sp>
      </p:grpSp>
      <p:pic>
        <p:nvPicPr>
          <p:cNvPr id="39" name="Imagen 14" descr="Texto&#10;&#10;Descripción generada automáticamente">
            <a:extLst>
              <a:ext uri="{FF2B5EF4-FFF2-40B4-BE49-F238E27FC236}">
                <a16:creationId xmlns:a16="http://schemas.microsoft.com/office/drawing/2014/main" id="{9FE3A3F4-2E61-9882-62DC-124768F30DE0}"/>
              </a:ext>
            </a:extLst>
          </p:cNvPr>
          <p:cNvPicPr>
            <a:picLocks noChangeAspect="1"/>
          </p:cNvPicPr>
          <p:nvPr/>
        </p:nvPicPr>
        <p:blipFill>
          <a:blip r:embed="rId2"/>
          <a:stretch>
            <a:fillRect/>
          </a:stretch>
        </p:blipFill>
        <p:spPr>
          <a:xfrm>
            <a:off x="1884759" y="24331"/>
            <a:ext cx="16334575" cy="2348590"/>
          </a:xfrm>
          <a:prstGeom prst="rect">
            <a:avLst/>
          </a:prstGeom>
          <a:noFill/>
          <a:ln cap="flat">
            <a:noFill/>
          </a:ln>
        </p:spPr>
      </p:pic>
      <p:pic>
        <p:nvPicPr>
          <p:cNvPr id="2" name="Imagen 1">
            <a:extLst>
              <a:ext uri="{FF2B5EF4-FFF2-40B4-BE49-F238E27FC236}">
                <a16:creationId xmlns:a16="http://schemas.microsoft.com/office/drawing/2014/main" id="{1E5B087E-2854-DD70-C91D-C139C2F061AD}"/>
              </a:ext>
            </a:extLst>
          </p:cNvPr>
          <p:cNvPicPr>
            <a:picLocks noChangeAspect="1"/>
          </p:cNvPicPr>
          <p:nvPr/>
        </p:nvPicPr>
        <p:blipFill>
          <a:blip r:embed="rId3"/>
          <a:stretch>
            <a:fillRect/>
          </a:stretch>
        </p:blipFill>
        <p:spPr>
          <a:xfrm>
            <a:off x="7481788" y="5341346"/>
            <a:ext cx="4588015" cy="4348343"/>
          </a:xfrm>
          <a:prstGeom prst="rect">
            <a:avLst/>
          </a:prstGeom>
        </p:spPr>
      </p:pic>
      <p:grpSp>
        <p:nvGrpSpPr>
          <p:cNvPr id="50" name="Grupo 49">
            <a:extLst>
              <a:ext uri="{FF2B5EF4-FFF2-40B4-BE49-F238E27FC236}">
                <a16:creationId xmlns:a16="http://schemas.microsoft.com/office/drawing/2014/main" id="{101494A6-59C4-A4DB-F420-18A7964A0F08}"/>
              </a:ext>
            </a:extLst>
          </p:cNvPr>
          <p:cNvGrpSpPr/>
          <p:nvPr/>
        </p:nvGrpSpPr>
        <p:grpSpPr>
          <a:xfrm>
            <a:off x="2178153" y="4212436"/>
            <a:ext cx="5121679" cy="4181088"/>
            <a:chOff x="1074990" y="1422888"/>
            <a:chExt cx="3808351" cy="3465671"/>
          </a:xfrm>
        </p:grpSpPr>
        <p:sp>
          <p:nvSpPr>
            <p:cNvPr id="5" name="Diagrama de flujo: almacenamiento de acceso secuencial 4">
              <a:extLst>
                <a:ext uri="{FF2B5EF4-FFF2-40B4-BE49-F238E27FC236}">
                  <a16:creationId xmlns:a16="http://schemas.microsoft.com/office/drawing/2014/main" id="{DB8E3F62-216B-00C2-E6EE-55CCF4D23EC9}"/>
                </a:ext>
              </a:extLst>
            </p:cNvPr>
            <p:cNvSpPr/>
            <p:nvPr/>
          </p:nvSpPr>
          <p:spPr>
            <a:xfrm>
              <a:off x="1074990" y="1422888"/>
              <a:ext cx="3808351" cy="1654641"/>
            </a:xfrm>
            <a:prstGeom prst="flowChartMagneticTap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638"/>
            </a:p>
          </p:txBody>
        </p:sp>
        <p:sp>
          <p:nvSpPr>
            <p:cNvPr id="7" name="CuadroTexto 6">
              <a:extLst>
                <a:ext uri="{FF2B5EF4-FFF2-40B4-BE49-F238E27FC236}">
                  <a16:creationId xmlns:a16="http://schemas.microsoft.com/office/drawing/2014/main" id="{59ABBD2C-6B4A-E6E6-0EE6-A9F861C43131}"/>
                </a:ext>
              </a:extLst>
            </p:cNvPr>
            <p:cNvSpPr txBox="1"/>
            <p:nvPr/>
          </p:nvSpPr>
          <p:spPr>
            <a:xfrm>
              <a:off x="1123245" y="1768077"/>
              <a:ext cx="3479465" cy="833903"/>
            </a:xfrm>
            <a:prstGeom prst="rect">
              <a:avLst/>
            </a:prstGeom>
            <a:noFill/>
          </p:spPr>
          <p:txBody>
            <a:bodyPr wrap="square">
              <a:spAutoFit/>
            </a:bodyPr>
            <a:lstStyle/>
            <a:p>
              <a:pPr algn="ctr"/>
              <a:r>
                <a:rPr lang="en-US" sz="1979"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PRINCIPLES, VALUES, PROCESSES AND INSTRUMENTS WITH WHICH TO EQUIP THE GOVERNANCE MODEL</a:t>
              </a:r>
              <a:endParaRPr lang="es-ES" sz="1979"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Diagrama de flujo: almacenamiento de acceso secuencial 16">
              <a:extLst>
                <a:ext uri="{FF2B5EF4-FFF2-40B4-BE49-F238E27FC236}">
                  <a16:creationId xmlns:a16="http://schemas.microsoft.com/office/drawing/2014/main" id="{A8D1F99D-FF64-47F6-825A-8BB273DFE3B1}"/>
                </a:ext>
              </a:extLst>
            </p:cNvPr>
            <p:cNvSpPr/>
            <p:nvPr/>
          </p:nvSpPr>
          <p:spPr>
            <a:xfrm flipV="1">
              <a:off x="1074991" y="3441194"/>
              <a:ext cx="3717620" cy="1447365"/>
            </a:xfrm>
            <a:prstGeom prst="flowChartMagneticTape">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638"/>
            </a:p>
          </p:txBody>
        </p:sp>
        <p:sp>
          <p:nvSpPr>
            <p:cNvPr id="23" name="CuadroTexto 22">
              <a:extLst>
                <a:ext uri="{FF2B5EF4-FFF2-40B4-BE49-F238E27FC236}">
                  <a16:creationId xmlns:a16="http://schemas.microsoft.com/office/drawing/2014/main" id="{2E76A796-AD75-8542-678E-B9A8818D1D43}"/>
                </a:ext>
              </a:extLst>
            </p:cNvPr>
            <p:cNvSpPr txBox="1"/>
            <p:nvPr/>
          </p:nvSpPr>
          <p:spPr>
            <a:xfrm>
              <a:off x="1335843" y="3616321"/>
              <a:ext cx="3360496" cy="1086359"/>
            </a:xfrm>
            <a:prstGeom prst="rect">
              <a:avLst/>
            </a:prstGeom>
            <a:noFill/>
          </p:spPr>
          <p:txBody>
            <a:bodyPr wrap="square">
              <a:spAutoFit/>
            </a:bodyPr>
            <a:lstStyle>
              <a:defPPr>
                <a:defRPr lang="es-ES"/>
              </a:defPPr>
              <a:lvl1pPr algn="ctr">
                <a:defRPr sz="1400" b="1">
                  <a:effectLst/>
                  <a:latin typeface="Calibri" panose="020F0502020204030204" pitchFamily="34" charset="0"/>
                  <a:ea typeface="Calibri" panose="020F0502020204030204" pitchFamily="34" charset="0"/>
                  <a:cs typeface="Times New Roman" panose="02020603050405020304" pitchFamily="18" charset="0"/>
                </a:defRPr>
              </a:lvl1pPr>
            </a:lstStyle>
            <a:p>
              <a:r>
                <a:rPr lang="en-US" sz="1979" dirty="0">
                  <a:solidFill>
                    <a:schemeClr val="bg1"/>
                  </a:solidFill>
                </a:rPr>
                <a:t>CONTENTS: OF THE GOVERNANCE MODEL: AREAS OF OPPORTUNITY, KNOWLEDGE PROGRAMS, TRAINING AND CAPACITATION</a:t>
              </a:r>
              <a:endParaRPr lang="es-ES" sz="1979" dirty="0">
                <a:solidFill>
                  <a:schemeClr val="bg1"/>
                </a:solidFill>
              </a:endParaRPr>
            </a:p>
          </p:txBody>
        </p:sp>
      </p:grpSp>
      <p:sp>
        <p:nvSpPr>
          <p:cNvPr id="53" name="Diagrama de flujo: almacenamiento de acceso secuencial 52">
            <a:extLst>
              <a:ext uri="{FF2B5EF4-FFF2-40B4-BE49-F238E27FC236}">
                <a16:creationId xmlns:a16="http://schemas.microsoft.com/office/drawing/2014/main" id="{7436DC58-CD18-9B73-FF0D-B441AAE2F380}"/>
              </a:ext>
            </a:extLst>
          </p:cNvPr>
          <p:cNvSpPr/>
          <p:nvPr/>
        </p:nvSpPr>
        <p:spPr>
          <a:xfrm flipH="1">
            <a:off x="12172636" y="4180669"/>
            <a:ext cx="4665963" cy="1892310"/>
          </a:xfrm>
          <a:prstGeom prst="flowChartMagneticTape">
            <a:avLst/>
          </a:prstGeom>
          <a:solidFill>
            <a:schemeClr val="accent5">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968" dirty="0"/>
          </a:p>
        </p:txBody>
      </p:sp>
      <p:sp>
        <p:nvSpPr>
          <p:cNvPr id="55" name="CuadroTexto 54">
            <a:extLst>
              <a:ext uri="{FF2B5EF4-FFF2-40B4-BE49-F238E27FC236}">
                <a16:creationId xmlns:a16="http://schemas.microsoft.com/office/drawing/2014/main" id="{9748A729-6470-5844-3C79-C677578FFE8B}"/>
              </a:ext>
            </a:extLst>
          </p:cNvPr>
          <p:cNvSpPr txBox="1"/>
          <p:nvPr/>
        </p:nvSpPr>
        <p:spPr>
          <a:xfrm>
            <a:off x="12414250" y="4800801"/>
            <a:ext cx="4472725" cy="701474"/>
          </a:xfrm>
          <a:prstGeom prst="rect">
            <a:avLst/>
          </a:prstGeom>
          <a:noFill/>
        </p:spPr>
        <p:txBody>
          <a:bodyPr wrap="square">
            <a:spAutoFit/>
          </a:bodyPr>
          <a:lstStyle>
            <a:defPPr>
              <a:defRPr lang="es-ES"/>
            </a:defPPr>
            <a:lvl1pPr algn="ctr">
              <a:defRPr sz="1400" b="1">
                <a:effectLst/>
                <a:latin typeface="Calibri" panose="020F0502020204030204" pitchFamily="34" charset="0"/>
                <a:ea typeface="Calibri" panose="020F0502020204030204" pitchFamily="34" charset="0"/>
                <a:cs typeface="Times New Roman" panose="02020603050405020304" pitchFamily="18" charset="0"/>
              </a:defRPr>
            </a:lvl1pPr>
          </a:lstStyle>
          <a:p>
            <a:r>
              <a:rPr lang="en-US" sz="1979" dirty="0"/>
              <a:t>RESOURCES AND SKILLS IN OUR ORGANIZATIONS: NEEDS</a:t>
            </a:r>
            <a:endParaRPr lang="es-ES" sz="1979" dirty="0"/>
          </a:p>
        </p:txBody>
      </p:sp>
      <p:sp>
        <p:nvSpPr>
          <p:cNvPr id="59" name="Diagrama de flujo: almacenamiento de acceso secuencial 58">
            <a:extLst>
              <a:ext uri="{FF2B5EF4-FFF2-40B4-BE49-F238E27FC236}">
                <a16:creationId xmlns:a16="http://schemas.microsoft.com/office/drawing/2014/main" id="{3B2B6C6E-F1EE-7830-92DE-2F51397AEFE6}"/>
              </a:ext>
            </a:extLst>
          </p:cNvPr>
          <p:cNvSpPr/>
          <p:nvPr/>
        </p:nvSpPr>
        <p:spPr>
          <a:xfrm rot="10800000">
            <a:off x="12172636" y="6459101"/>
            <a:ext cx="4665963" cy="1989557"/>
          </a:xfrm>
          <a:prstGeom prst="flowChartMagneticTape">
            <a:avLst/>
          </a:prstGeom>
          <a:solidFill>
            <a:schemeClr val="tx2">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968" dirty="0"/>
          </a:p>
        </p:txBody>
      </p:sp>
      <p:sp>
        <p:nvSpPr>
          <p:cNvPr id="61" name="CuadroTexto 60">
            <a:extLst>
              <a:ext uri="{FF2B5EF4-FFF2-40B4-BE49-F238E27FC236}">
                <a16:creationId xmlns:a16="http://schemas.microsoft.com/office/drawing/2014/main" id="{A16D6FFA-D22E-6E48-D5E1-9388007204DD}"/>
              </a:ext>
            </a:extLst>
          </p:cNvPr>
          <p:cNvSpPr txBox="1"/>
          <p:nvPr/>
        </p:nvSpPr>
        <p:spPr>
          <a:xfrm>
            <a:off x="12632527" y="6873516"/>
            <a:ext cx="3746178" cy="1310615"/>
          </a:xfrm>
          <a:prstGeom prst="rect">
            <a:avLst/>
          </a:prstGeom>
          <a:noFill/>
        </p:spPr>
        <p:txBody>
          <a:bodyPr wrap="square">
            <a:spAutoFit/>
          </a:bodyPr>
          <a:lstStyle>
            <a:defPPr>
              <a:defRPr lang="es-ES"/>
            </a:defPPr>
            <a:lvl1pPr algn="ctr">
              <a:defRPr sz="1400" b="1">
                <a:effectLst/>
                <a:latin typeface="Calibri" panose="020F0502020204030204" pitchFamily="34" charset="0"/>
                <a:ea typeface="Calibri" panose="020F0502020204030204" pitchFamily="34" charset="0"/>
                <a:cs typeface="Times New Roman" panose="02020603050405020304" pitchFamily="18" charset="0"/>
              </a:defRPr>
            </a:lvl1pPr>
          </a:lstStyle>
          <a:p>
            <a:r>
              <a:rPr lang="en-US" sz="1979" dirty="0">
                <a:solidFill>
                  <a:schemeClr val="bg1"/>
                </a:solidFill>
              </a:rPr>
              <a:t>ADVANCING TOWARDS A SMART AND COLLABORATIVE TERRITORIAL INFORMATION SYSTEM</a:t>
            </a:r>
            <a:endParaRPr lang="es-ES" sz="1979" dirty="0">
              <a:solidFill>
                <a:schemeClr val="bg1"/>
              </a:solidFill>
            </a:endParaRPr>
          </a:p>
        </p:txBody>
      </p:sp>
      <p:sp>
        <p:nvSpPr>
          <p:cNvPr id="67" name="Diagrama de flujo: almacenamiento de acceso secuencial 66">
            <a:extLst>
              <a:ext uri="{FF2B5EF4-FFF2-40B4-BE49-F238E27FC236}">
                <a16:creationId xmlns:a16="http://schemas.microsoft.com/office/drawing/2014/main" id="{4D0342DA-77D0-FADC-BA2C-BD7671960C25}"/>
              </a:ext>
            </a:extLst>
          </p:cNvPr>
          <p:cNvSpPr/>
          <p:nvPr/>
        </p:nvSpPr>
        <p:spPr>
          <a:xfrm flipV="1">
            <a:off x="2178154" y="8742390"/>
            <a:ext cx="4999660" cy="1899648"/>
          </a:xfrm>
          <a:prstGeom prst="flowChartMagneticTap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638"/>
          </a:p>
        </p:txBody>
      </p:sp>
      <p:sp>
        <p:nvSpPr>
          <p:cNvPr id="68" name="CuadroTexto 67">
            <a:extLst>
              <a:ext uri="{FF2B5EF4-FFF2-40B4-BE49-F238E27FC236}">
                <a16:creationId xmlns:a16="http://schemas.microsoft.com/office/drawing/2014/main" id="{8A73DC6E-6D51-FAC0-C932-00DCDE8CB048}"/>
              </a:ext>
            </a:extLst>
          </p:cNvPr>
          <p:cNvSpPr txBox="1"/>
          <p:nvPr/>
        </p:nvSpPr>
        <p:spPr>
          <a:xfrm>
            <a:off x="2421191" y="9236075"/>
            <a:ext cx="4379553" cy="1006045"/>
          </a:xfrm>
          <a:prstGeom prst="rect">
            <a:avLst/>
          </a:prstGeom>
          <a:noFill/>
        </p:spPr>
        <p:txBody>
          <a:bodyPr wrap="square">
            <a:spAutoFit/>
          </a:bodyPr>
          <a:lstStyle/>
          <a:p>
            <a:pPr algn="ctr"/>
            <a:r>
              <a:rPr lang="en-US" sz="1979" b="1" dirty="0">
                <a:latin typeface="Calibri" panose="020F0502020204030204" pitchFamily="34" charset="0"/>
                <a:ea typeface="Calibri" panose="020F0502020204030204" pitchFamily="34" charset="0"/>
                <a:cs typeface="Times New Roman" panose="02020603050405020304" pitchFamily="18" charset="0"/>
              </a:rPr>
              <a:t>TERRITORIAL INFORMATION SYSTEMS AND GENDER PERSPECTIVE IN PROGRAMME DESIGN</a:t>
            </a:r>
            <a:endParaRPr lang="es-ES" sz="1979"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69" name="Diagrama de flujo: almacenamiento de acceso secuencial 68">
            <a:extLst>
              <a:ext uri="{FF2B5EF4-FFF2-40B4-BE49-F238E27FC236}">
                <a16:creationId xmlns:a16="http://schemas.microsoft.com/office/drawing/2014/main" id="{12501B8A-7014-3614-620F-ADDE650F7CAC}"/>
              </a:ext>
            </a:extLst>
          </p:cNvPr>
          <p:cNvSpPr/>
          <p:nvPr/>
        </p:nvSpPr>
        <p:spPr>
          <a:xfrm rot="10800000">
            <a:off x="12258507" y="8742389"/>
            <a:ext cx="4665963" cy="1989557"/>
          </a:xfrm>
          <a:prstGeom prst="flowChartMagneticTape">
            <a:avLst/>
          </a:prstGeom>
          <a:solidFill>
            <a:srgbClr val="33CC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968" dirty="0"/>
          </a:p>
        </p:txBody>
      </p:sp>
      <p:sp>
        <p:nvSpPr>
          <p:cNvPr id="70" name="CuadroTexto 69">
            <a:extLst>
              <a:ext uri="{FF2B5EF4-FFF2-40B4-BE49-F238E27FC236}">
                <a16:creationId xmlns:a16="http://schemas.microsoft.com/office/drawing/2014/main" id="{AD1C6E87-3817-9B03-DD27-F90B2648F802}"/>
              </a:ext>
            </a:extLst>
          </p:cNvPr>
          <p:cNvSpPr txBox="1"/>
          <p:nvPr/>
        </p:nvSpPr>
        <p:spPr>
          <a:xfrm>
            <a:off x="12718398" y="9236075"/>
            <a:ext cx="3746178" cy="1006045"/>
          </a:xfrm>
          <a:prstGeom prst="rect">
            <a:avLst/>
          </a:prstGeom>
          <a:noFill/>
        </p:spPr>
        <p:txBody>
          <a:bodyPr wrap="square">
            <a:spAutoFit/>
          </a:bodyPr>
          <a:lstStyle>
            <a:defPPr>
              <a:defRPr lang="es-ES"/>
            </a:defPPr>
            <a:lvl1pPr algn="ctr">
              <a:defRPr sz="1400" b="1">
                <a:effectLst/>
                <a:latin typeface="Calibri" panose="020F0502020204030204" pitchFamily="34" charset="0"/>
                <a:ea typeface="Calibri" panose="020F0502020204030204" pitchFamily="34" charset="0"/>
                <a:cs typeface="Times New Roman" panose="02020603050405020304" pitchFamily="18" charset="0"/>
              </a:defRPr>
            </a:lvl1pPr>
          </a:lstStyle>
          <a:p>
            <a:r>
              <a:rPr lang="en-US" sz="1979" dirty="0">
                <a:solidFill>
                  <a:schemeClr val="bg1"/>
                </a:solidFill>
              </a:rPr>
              <a:t>EVALUATION OF THE GOVERNANCE MODEL AND PROPOSALS FOR THE FUTURE</a:t>
            </a:r>
            <a:endParaRPr lang="es-ES" sz="1979" dirty="0">
              <a:solidFill>
                <a:schemeClr val="bg1"/>
              </a:solidFill>
            </a:endParaRPr>
          </a:p>
        </p:txBody>
      </p:sp>
    </p:spTree>
    <p:extLst>
      <p:ext uri="{BB962C8B-B14F-4D97-AF65-F5344CB8AC3E}">
        <p14:creationId xmlns:p14="http://schemas.microsoft.com/office/powerpoint/2010/main" val="3364968483"/>
      </p:ext>
    </p:extLst>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p:bldP spid="59" grpId="0" animBg="1"/>
      <p:bldP spid="61" grpId="0"/>
      <p:bldP spid="69" grpId="0" animBg="1"/>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35"/>
            <a:ext cx="20104100" cy="113087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D52A26"/>
          </a:solidFill>
        </p:spPr>
        <p:txBody>
          <a:bodyPr wrap="square" lIns="0" tIns="0" rIns="0" bIns="0" rtlCol="0"/>
          <a:lstStyle/>
          <a:p>
            <a:endParaRPr dirty="0">
              <a:solidFill>
                <a:schemeClr val="accent3"/>
              </a:solidFill>
            </a:endParaRPr>
          </a:p>
        </p:txBody>
      </p:sp>
      <p:pic>
        <p:nvPicPr>
          <p:cNvPr id="3" name="object 3"/>
          <p:cNvPicPr/>
          <p:nvPr/>
        </p:nvPicPr>
        <p:blipFill>
          <a:blip r:embed="rId3" cstate="print"/>
          <a:stretch>
            <a:fillRect/>
          </a:stretch>
        </p:blipFill>
        <p:spPr>
          <a:xfrm>
            <a:off x="1906949" y="15875"/>
            <a:ext cx="9135702" cy="11163300"/>
          </a:xfrm>
          <a:prstGeom prst="rect">
            <a:avLst/>
          </a:prstGeom>
        </p:spPr>
      </p:pic>
      <p:sp>
        <p:nvSpPr>
          <p:cNvPr id="4" name="object 4"/>
          <p:cNvSpPr txBox="1">
            <a:spLocks noGrp="1"/>
          </p:cNvSpPr>
          <p:nvPr>
            <p:ph type="title"/>
          </p:nvPr>
        </p:nvSpPr>
        <p:spPr>
          <a:xfrm>
            <a:off x="8521556" y="856256"/>
            <a:ext cx="8990021" cy="1433085"/>
          </a:xfrm>
          <a:prstGeom prst="rect">
            <a:avLst/>
          </a:prstGeom>
        </p:spPr>
        <p:txBody>
          <a:bodyPr vert="horz" wrap="square" lIns="0" tIns="17145" rIns="0" bIns="0" rtlCol="0">
            <a:spAutoFit/>
          </a:bodyPr>
          <a:lstStyle/>
          <a:p>
            <a:pPr marL="12700">
              <a:lnSpc>
                <a:spcPct val="100000"/>
              </a:lnSpc>
              <a:spcBef>
                <a:spcPts val="135"/>
              </a:spcBef>
            </a:pPr>
            <a:r>
              <a:rPr lang="es-ES" sz="9200" spc="40" dirty="0">
                <a:solidFill>
                  <a:srgbClr val="FFFFFF"/>
                </a:solidFill>
              </a:rPr>
              <a:t>SUMMARY</a:t>
            </a:r>
            <a:endParaRPr sz="9200" dirty="0"/>
          </a:p>
        </p:txBody>
      </p:sp>
      <p:sp>
        <p:nvSpPr>
          <p:cNvPr id="5" name="object 5"/>
          <p:cNvSpPr txBox="1">
            <a:spLocks noGrp="1"/>
          </p:cNvSpPr>
          <p:nvPr>
            <p:ph type="body" idx="1"/>
          </p:nvPr>
        </p:nvSpPr>
        <p:spPr>
          <a:xfrm>
            <a:off x="1309427" y="2264092"/>
            <a:ext cx="17485246" cy="7482305"/>
          </a:xfrm>
          <a:prstGeom prst="rect">
            <a:avLst/>
          </a:prstGeom>
        </p:spPr>
        <p:txBody>
          <a:bodyPr vert="horz" wrap="square" lIns="0" tIns="12700" rIns="0" bIns="0" rtlCol="0">
            <a:spAutoFit/>
          </a:bodyPr>
          <a:lstStyle/>
          <a:p>
            <a:pPr marL="9109075" marR="1189990" indent="-514350">
              <a:lnSpc>
                <a:spcPct val="145700"/>
              </a:lnSpc>
              <a:spcBef>
                <a:spcPts val="100"/>
              </a:spcBef>
              <a:buFont typeface="+mj-lt"/>
              <a:buAutoNum type="arabicPeriod"/>
              <a:tabLst>
                <a:tab pos="9492615" algn="l"/>
              </a:tabLst>
            </a:pPr>
            <a:r>
              <a:rPr lang="en-US" spc="10" dirty="0"/>
              <a:t>General context and strategic framework</a:t>
            </a:r>
          </a:p>
          <a:p>
            <a:pPr marL="9109075" marR="1189990" indent="-514350">
              <a:lnSpc>
                <a:spcPct val="145700"/>
              </a:lnSpc>
              <a:spcBef>
                <a:spcPts val="100"/>
              </a:spcBef>
              <a:buFont typeface="+mj-lt"/>
              <a:buAutoNum type="arabicPeriod"/>
              <a:tabLst>
                <a:tab pos="9492615" algn="l"/>
              </a:tabLst>
            </a:pPr>
            <a:r>
              <a:rPr lang="es-ES" spc="-85" dirty="0">
                <a:latin typeface="Tahoma"/>
                <a:cs typeface="Tahoma"/>
              </a:rPr>
              <a:t>GAZTE ON </a:t>
            </a:r>
            <a:r>
              <a:rPr lang="es-ES" spc="-85" dirty="0" err="1">
                <a:latin typeface="Tahoma"/>
                <a:cs typeface="Tahoma"/>
              </a:rPr>
              <a:t>Programme</a:t>
            </a:r>
            <a:endParaRPr lang="es-ES" spc="-85" dirty="0">
              <a:latin typeface="Tahoma"/>
              <a:cs typeface="Tahoma"/>
            </a:endParaRPr>
          </a:p>
          <a:p>
            <a:pPr marL="9109075" marR="1189990" indent="-514350">
              <a:lnSpc>
                <a:spcPct val="145700"/>
              </a:lnSpc>
              <a:spcBef>
                <a:spcPts val="100"/>
              </a:spcBef>
              <a:buFont typeface="+mj-lt"/>
              <a:buAutoNum type="arabicPeriod"/>
              <a:tabLst>
                <a:tab pos="9492615" algn="l"/>
              </a:tabLst>
            </a:pPr>
            <a:r>
              <a:rPr lang="es-ES" spc="-30" dirty="0" err="1"/>
              <a:t>Operating</a:t>
            </a:r>
            <a:r>
              <a:rPr lang="es-ES" spc="-30" dirty="0"/>
              <a:t> </a:t>
            </a:r>
            <a:r>
              <a:rPr lang="es-ES" spc="-30" dirty="0" err="1"/>
              <a:t>principles</a:t>
            </a:r>
            <a:endParaRPr lang="es-ES" spc="-30" dirty="0"/>
          </a:p>
          <a:p>
            <a:pPr marL="9108440" indent="-514350">
              <a:lnSpc>
                <a:spcPct val="100000"/>
              </a:lnSpc>
              <a:spcBef>
                <a:spcPts val="1810"/>
              </a:spcBef>
              <a:buFont typeface="+mj-lt"/>
              <a:buAutoNum type="arabicPeriod"/>
              <a:tabLst>
                <a:tab pos="9492615" algn="l"/>
                <a:tab pos="9493250" algn="l"/>
              </a:tabLst>
            </a:pPr>
            <a:r>
              <a:rPr lang="en-US" spc="-30" dirty="0"/>
              <a:t>Description of the GAZTE ON </a:t>
            </a:r>
            <a:r>
              <a:rPr lang="en-US" spc="-30" dirty="0" err="1"/>
              <a:t>programme</a:t>
            </a:r>
            <a:endParaRPr lang="es-ES" spc="-30" dirty="0"/>
          </a:p>
          <a:p>
            <a:pPr marL="9108440" indent="-514350">
              <a:lnSpc>
                <a:spcPct val="100000"/>
              </a:lnSpc>
              <a:spcBef>
                <a:spcPts val="1810"/>
              </a:spcBef>
              <a:buFont typeface="+mj-lt"/>
              <a:buAutoNum type="arabicPeriod"/>
              <a:tabLst>
                <a:tab pos="9492615" algn="l"/>
                <a:tab pos="9493250" algn="l"/>
              </a:tabLst>
            </a:pPr>
            <a:r>
              <a:rPr lang="es-ES" spc="-20" dirty="0" err="1">
                <a:latin typeface="Tahoma"/>
                <a:cs typeface="Tahoma"/>
              </a:rPr>
              <a:t>Programme</a:t>
            </a:r>
            <a:r>
              <a:rPr lang="es-ES" spc="-20" dirty="0">
                <a:latin typeface="Tahoma"/>
                <a:cs typeface="Tahoma"/>
              </a:rPr>
              <a:t> performance. </a:t>
            </a:r>
            <a:r>
              <a:rPr lang="es-ES" spc="-20" dirty="0" err="1">
                <a:latin typeface="Tahoma"/>
                <a:cs typeface="Tahoma"/>
              </a:rPr>
              <a:t>Gazte</a:t>
            </a:r>
            <a:r>
              <a:rPr lang="es-ES" spc="-20" dirty="0">
                <a:latin typeface="Tahoma"/>
                <a:cs typeface="Tahoma"/>
              </a:rPr>
              <a:t> </a:t>
            </a:r>
            <a:r>
              <a:rPr lang="es-ES" spc="-20" dirty="0" err="1">
                <a:latin typeface="Tahoma"/>
                <a:cs typeface="Tahoma"/>
              </a:rPr>
              <a:t>On</a:t>
            </a:r>
            <a:r>
              <a:rPr lang="es-ES" spc="-20" dirty="0">
                <a:latin typeface="Tahoma"/>
                <a:cs typeface="Tahoma"/>
              </a:rPr>
              <a:t> </a:t>
            </a:r>
            <a:r>
              <a:rPr lang="es-ES" spc="-20" dirty="0" err="1">
                <a:latin typeface="Tahoma"/>
                <a:cs typeface="Tahoma"/>
              </a:rPr>
              <a:t>participation</a:t>
            </a:r>
            <a:r>
              <a:rPr lang="es-ES" spc="-20" dirty="0">
                <a:latin typeface="Tahoma"/>
                <a:cs typeface="Tahoma"/>
              </a:rPr>
              <a:t> data </a:t>
            </a:r>
            <a:r>
              <a:rPr lang="es-ES" spc="-20" dirty="0" err="1">
                <a:latin typeface="Tahoma"/>
                <a:cs typeface="Tahoma"/>
              </a:rPr>
              <a:t>for</a:t>
            </a:r>
            <a:r>
              <a:rPr lang="es-ES" spc="-20" dirty="0">
                <a:latin typeface="Tahoma"/>
                <a:cs typeface="Tahoma"/>
              </a:rPr>
              <a:t> 2020</a:t>
            </a:r>
          </a:p>
          <a:p>
            <a:pPr marL="9108440" indent="-514350">
              <a:lnSpc>
                <a:spcPct val="100000"/>
              </a:lnSpc>
              <a:spcBef>
                <a:spcPts val="1810"/>
              </a:spcBef>
              <a:buFont typeface="+mj-lt"/>
              <a:buAutoNum type="arabicPeriod"/>
              <a:tabLst>
                <a:tab pos="9492615" algn="l"/>
                <a:tab pos="9493250" algn="l"/>
              </a:tabLst>
            </a:pPr>
            <a:r>
              <a:rPr lang="en-US" sz="3300" b="1" spc="15" dirty="0">
                <a:solidFill>
                  <a:srgbClr val="FFFFFF"/>
                </a:solidFill>
                <a:latin typeface="Arial"/>
                <a:cs typeface="Arial"/>
              </a:rPr>
              <a:t>Effectiveness and impact. Data evaluated from the 2020 </a:t>
            </a:r>
            <a:r>
              <a:rPr lang="en-US" sz="3300" b="1" spc="15" dirty="0" err="1">
                <a:solidFill>
                  <a:srgbClr val="FFFFFF"/>
                </a:solidFill>
                <a:latin typeface="Arial"/>
                <a:cs typeface="Arial"/>
              </a:rPr>
              <a:t>Gazte</a:t>
            </a:r>
            <a:r>
              <a:rPr lang="en-US" sz="3300" b="1" spc="15" dirty="0">
                <a:solidFill>
                  <a:srgbClr val="FFFFFF"/>
                </a:solidFill>
                <a:latin typeface="Arial"/>
                <a:cs typeface="Arial"/>
              </a:rPr>
              <a:t> On </a:t>
            </a:r>
            <a:r>
              <a:rPr lang="en-US" sz="3300" b="1" spc="15" dirty="0" err="1">
                <a:solidFill>
                  <a:srgbClr val="FFFFFF"/>
                </a:solidFill>
                <a:latin typeface="Arial"/>
                <a:cs typeface="Arial"/>
              </a:rPr>
              <a:t>programme</a:t>
            </a:r>
            <a:endParaRPr lang="en-US" sz="3300" b="1" spc="15" dirty="0">
              <a:solidFill>
                <a:srgbClr val="FFFFFF"/>
              </a:solidFill>
              <a:latin typeface="Arial"/>
              <a:cs typeface="Arial"/>
            </a:endParaRPr>
          </a:p>
          <a:p>
            <a:pPr marL="9108440" indent="-514350">
              <a:lnSpc>
                <a:spcPct val="100000"/>
              </a:lnSpc>
              <a:spcBef>
                <a:spcPts val="1810"/>
              </a:spcBef>
              <a:buFont typeface="+mj-lt"/>
              <a:buAutoNum type="arabicPeriod"/>
              <a:tabLst>
                <a:tab pos="9492615" algn="l"/>
                <a:tab pos="9493250" algn="l"/>
              </a:tabLst>
            </a:pPr>
            <a:r>
              <a:rPr lang="en-US" sz="3300" dirty="0">
                <a:latin typeface="Arial"/>
                <a:cs typeface="Arial"/>
              </a:rPr>
              <a:t>Approach to the impact on the 2021-2024 calls</a:t>
            </a:r>
            <a:endParaRPr sz="3300" dirty="0">
              <a:latin typeface="Arial"/>
              <a:cs typeface="Arial"/>
            </a:endParaRPr>
          </a:p>
        </p:txBody>
      </p:sp>
      <p:pic>
        <p:nvPicPr>
          <p:cNvPr id="6" name="object 6"/>
          <p:cNvPicPr/>
          <p:nvPr/>
        </p:nvPicPr>
        <p:blipFill>
          <a:blip r:embed="rId4" cstate="print"/>
          <a:stretch>
            <a:fillRect/>
          </a:stretch>
        </p:blipFill>
        <p:spPr>
          <a:xfrm>
            <a:off x="15555864" y="9921875"/>
            <a:ext cx="1757551" cy="890340"/>
          </a:xfrm>
          <a:prstGeom prst="rect">
            <a:avLst/>
          </a:prstGeom>
        </p:spPr>
      </p:pic>
      <p:pic>
        <p:nvPicPr>
          <p:cNvPr id="7" name="object 7"/>
          <p:cNvPicPr/>
          <p:nvPr/>
        </p:nvPicPr>
        <p:blipFill>
          <a:blip r:embed="rId5" cstate="print"/>
          <a:stretch>
            <a:fillRect/>
          </a:stretch>
        </p:blipFill>
        <p:spPr>
          <a:xfrm>
            <a:off x="17511577" y="10056733"/>
            <a:ext cx="2046208" cy="79852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4" descr="Texto&#10;&#10;Descripción generada automáticamente">
            <a:extLst>
              <a:ext uri="{FF2B5EF4-FFF2-40B4-BE49-F238E27FC236}">
                <a16:creationId xmlns:a16="http://schemas.microsoft.com/office/drawing/2014/main" id="{60855BCB-39B8-97B5-0ABC-54736055C46F}"/>
              </a:ext>
            </a:extLst>
          </p:cNvPr>
          <p:cNvPicPr>
            <a:picLocks noChangeAspect="1"/>
          </p:cNvPicPr>
          <p:nvPr/>
        </p:nvPicPr>
        <p:blipFill>
          <a:blip r:embed="rId2"/>
          <a:stretch>
            <a:fillRect/>
          </a:stretch>
        </p:blipFill>
        <p:spPr>
          <a:xfrm>
            <a:off x="1884759" y="-81430"/>
            <a:ext cx="16334575" cy="2348590"/>
          </a:xfrm>
          <a:prstGeom prst="rect">
            <a:avLst/>
          </a:prstGeom>
          <a:noFill/>
          <a:ln cap="flat">
            <a:noFill/>
          </a:ln>
        </p:spPr>
      </p:pic>
      <p:grpSp>
        <p:nvGrpSpPr>
          <p:cNvPr id="3" name="Group 39">
            <a:extLst>
              <a:ext uri="{FF2B5EF4-FFF2-40B4-BE49-F238E27FC236}">
                <a16:creationId xmlns:a16="http://schemas.microsoft.com/office/drawing/2014/main" id="{192EEFA2-C10B-76CD-5B75-18DCBE107E14}"/>
              </a:ext>
            </a:extLst>
          </p:cNvPr>
          <p:cNvGrpSpPr/>
          <p:nvPr/>
        </p:nvGrpSpPr>
        <p:grpSpPr>
          <a:xfrm>
            <a:off x="1884759" y="2739978"/>
            <a:ext cx="12905058" cy="1140805"/>
            <a:chOff x="0" y="1661400"/>
            <a:chExt cx="5843984" cy="545649"/>
          </a:xfrm>
        </p:grpSpPr>
        <p:sp>
          <p:nvSpPr>
            <p:cNvPr id="4" name="Freeform 36">
              <a:extLst>
                <a:ext uri="{FF2B5EF4-FFF2-40B4-BE49-F238E27FC236}">
                  <a16:creationId xmlns:a16="http://schemas.microsoft.com/office/drawing/2014/main" id="{F1068BCA-4F5A-4118-18D1-0680831D7EB9}"/>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5" name="Freeform 36">
              <a:extLst>
                <a:ext uri="{FF2B5EF4-FFF2-40B4-BE49-F238E27FC236}">
                  <a16:creationId xmlns:a16="http://schemas.microsoft.com/office/drawing/2014/main" id="{5DA4C05E-26DF-E0FB-5AD7-88AF9B73CFF5}"/>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NEW EMPLOYMENT PLAN 2024-2027</a:t>
              </a:r>
            </a:p>
          </p:txBody>
        </p:sp>
      </p:grpSp>
      <p:pic>
        <p:nvPicPr>
          <p:cNvPr id="6" name="Imagen 1">
            <a:extLst>
              <a:ext uri="{FF2B5EF4-FFF2-40B4-BE49-F238E27FC236}">
                <a16:creationId xmlns:a16="http://schemas.microsoft.com/office/drawing/2014/main" id="{6848A22F-4C3A-30C3-EA94-4A0BD5A041EC}"/>
              </a:ext>
            </a:extLst>
          </p:cNvPr>
          <p:cNvPicPr>
            <a:picLocks noChangeAspect="1"/>
          </p:cNvPicPr>
          <p:nvPr/>
        </p:nvPicPr>
        <p:blipFill>
          <a:blip r:embed="rId3"/>
          <a:stretch>
            <a:fillRect/>
          </a:stretch>
        </p:blipFill>
        <p:spPr>
          <a:xfrm>
            <a:off x="2915090" y="5068287"/>
            <a:ext cx="7862281" cy="4386015"/>
          </a:xfrm>
          <a:prstGeom prst="rect">
            <a:avLst/>
          </a:prstGeom>
          <a:noFill/>
          <a:ln cap="flat">
            <a:noFill/>
          </a:ln>
        </p:spPr>
      </p:pic>
      <p:sp>
        <p:nvSpPr>
          <p:cNvPr id="7" name="Bocadillo: rectángulo 79">
            <a:extLst>
              <a:ext uri="{FF2B5EF4-FFF2-40B4-BE49-F238E27FC236}">
                <a16:creationId xmlns:a16="http://schemas.microsoft.com/office/drawing/2014/main" id="{CA1A5C26-A96B-2E4D-214A-233ABCAD90CF}"/>
              </a:ext>
            </a:extLst>
          </p:cNvPr>
          <p:cNvSpPr/>
          <p:nvPr/>
        </p:nvSpPr>
        <p:spPr>
          <a:xfrm>
            <a:off x="7083589" y="5089744"/>
            <a:ext cx="10516957" cy="4393313"/>
          </a:xfrm>
          <a:custGeom>
            <a:avLst>
              <a:gd name="f0" fmla="val 6461"/>
              <a:gd name="f1" fmla="val 21376"/>
            </a:avLst>
            <a:gdLst>
              <a:gd name="f2" fmla="val 10800000"/>
              <a:gd name="f3" fmla="val 5400000"/>
              <a:gd name="f4" fmla="val 180"/>
              <a:gd name="f5" fmla="val w"/>
              <a:gd name="f6" fmla="val h"/>
              <a:gd name="f7" fmla="val 0"/>
              <a:gd name="f8" fmla="val 21600"/>
              <a:gd name="f9" fmla="+- 0 0 1"/>
              <a:gd name="f10" fmla="val 2147483647"/>
              <a:gd name="f11" fmla="val 3590"/>
              <a:gd name="f12" fmla="val 8970"/>
              <a:gd name="f13" fmla="val 12630"/>
              <a:gd name="f14" fmla="val 18010"/>
              <a:gd name="f15" fmla="val -2147483647"/>
              <a:gd name="f16" fmla="+- 0 0 180"/>
              <a:gd name="f17" fmla="*/ f5 1 21600"/>
              <a:gd name="f18" fmla="*/ f6 1 21600"/>
              <a:gd name="f19" fmla="+- f8 0 f7"/>
              <a:gd name="f20" fmla="pin -2147483647 f0 2147483647"/>
              <a:gd name="f21" fmla="pin -2147483647 f1 2147483647"/>
              <a:gd name="f22" fmla="*/ f16 f2 1"/>
              <a:gd name="f23" fmla="val f20"/>
              <a:gd name="f24" fmla="val f21"/>
              <a:gd name="f25" fmla="*/ f19 1 21600"/>
              <a:gd name="f26" fmla="*/ f20 f17 1"/>
              <a:gd name="f27" fmla="*/ f21 f18 1"/>
              <a:gd name="f28" fmla="*/ f22 1 f4"/>
              <a:gd name="f29" fmla="+- f23 0 10800"/>
              <a:gd name="f30" fmla="+- f24 0 10800"/>
              <a:gd name="f31" fmla="+- f24 0 21600"/>
              <a:gd name="f32" fmla="+- f23 0 21600"/>
              <a:gd name="f33" fmla="*/ 0 f25 1"/>
              <a:gd name="f34" fmla="*/ 21600 f25 1"/>
              <a:gd name="f35" fmla="*/ f23 f17 1"/>
              <a:gd name="f36" fmla="*/ f24 f18 1"/>
              <a:gd name="f37" fmla="+- f28 0 f3"/>
              <a:gd name="f38" fmla="abs f29"/>
              <a:gd name="f39" fmla="abs f30"/>
              <a:gd name="f40" fmla="*/ f33 1 f25"/>
              <a:gd name="f41" fmla="*/ f34 1 f25"/>
              <a:gd name="f42" fmla="+- f38 0 f39"/>
              <a:gd name="f43" fmla="+- f39 0 f38"/>
              <a:gd name="f44" fmla="*/ f40 f17 1"/>
              <a:gd name="f45" fmla="*/ f41 f17 1"/>
              <a:gd name="f46" fmla="*/ f41 f18 1"/>
              <a:gd name="f47" fmla="*/ f40 f18 1"/>
              <a:gd name="f48" fmla="?: f30 f9 f42"/>
              <a:gd name="f49" fmla="?: f30 f42 f9"/>
              <a:gd name="f50" fmla="?: f29 f9 f43"/>
              <a:gd name="f51" fmla="?: f29 f43 f9"/>
              <a:gd name="f52" fmla="?: f23 f9 f48"/>
              <a:gd name="f53" fmla="?: f23 f9 f49"/>
              <a:gd name="f54" fmla="?: f31 f50 f9"/>
              <a:gd name="f55" fmla="?: f31 f51 f9"/>
              <a:gd name="f56" fmla="?: f32 f49 f9"/>
              <a:gd name="f57" fmla="?: f32 f48 f9"/>
              <a:gd name="f58" fmla="?: f24 f9 f51"/>
              <a:gd name="f59" fmla="?: f24 f9 f50"/>
              <a:gd name="f60" fmla="?: f52 f23 0"/>
              <a:gd name="f61" fmla="?: f52 f24 6280"/>
              <a:gd name="f62" fmla="?: f53 f23 0"/>
              <a:gd name="f63" fmla="?: f53 f24 15320"/>
              <a:gd name="f64" fmla="?: f54 f23 6280"/>
              <a:gd name="f65" fmla="?: f54 f24 21600"/>
              <a:gd name="f66" fmla="?: f55 f23 15320"/>
              <a:gd name="f67" fmla="?: f55 f24 21600"/>
              <a:gd name="f68" fmla="?: f56 f23 21600"/>
              <a:gd name="f69" fmla="?: f56 f24 15320"/>
              <a:gd name="f70" fmla="?: f57 f23 21600"/>
              <a:gd name="f71" fmla="?: f57 f24 6280"/>
              <a:gd name="f72" fmla="?: f58 f23 15320"/>
              <a:gd name="f73" fmla="?: f58 f24 0"/>
              <a:gd name="f74" fmla="?: f59 f23 6280"/>
              <a:gd name="f75" fmla="?: f59 f24 0"/>
            </a:gdLst>
            <a:ahLst>
              <a:ahXY gdRefX="f0" minX="f15" maxX="f10" gdRefY="f1" minY="f15" maxY="f10">
                <a:pos x="f26" y="f27"/>
              </a:ahXY>
            </a:ahLst>
            <a:cxnLst>
              <a:cxn ang="3cd4">
                <a:pos x="hc" y="t"/>
              </a:cxn>
              <a:cxn ang="0">
                <a:pos x="r" y="vc"/>
              </a:cxn>
              <a:cxn ang="cd4">
                <a:pos x="hc" y="b"/>
              </a:cxn>
              <a:cxn ang="cd2">
                <a:pos x="l" y="vc"/>
              </a:cxn>
              <a:cxn ang="f37">
                <a:pos x="f35" y="f36"/>
              </a:cxn>
            </a:cxnLst>
            <a:rect l="f44" t="f47" r="f45" b="f46"/>
            <a:pathLst>
              <a:path w="21600" h="21600">
                <a:moveTo>
                  <a:pt x="f7" y="f7"/>
                </a:moveTo>
                <a:lnTo>
                  <a:pt x="f7" y="f11"/>
                </a:lnTo>
                <a:lnTo>
                  <a:pt x="f60" y="f61"/>
                </a:lnTo>
                <a:lnTo>
                  <a:pt x="f7" y="f12"/>
                </a:lnTo>
                <a:lnTo>
                  <a:pt x="f7" y="f13"/>
                </a:lnTo>
                <a:lnTo>
                  <a:pt x="f62" y="f63"/>
                </a:lnTo>
                <a:lnTo>
                  <a:pt x="f7" y="f14"/>
                </a:lnTo>
                <a:lnTo>
                  <a:pt x="f7" y="f8"/>
                </a:lnTo>
                <a:lnTo>
                  <a:pt x="f11" y="f8"/>
                </a:lnTo>
                <a:lnTo>
                  <a:pt x="f64" y="f65"/>
                </a:lnTo>
                <a:lnTo>
                  <a:pt x="f12" y="f8"/>
                </a:lnTo>
                <a:lnTo>
                  <a:pt x="f13" y="f8"/>
                </a:lnTo>
                <a:lnTo>
                  <a:pt x="f66" y="f67"/>
                </a:lnTo>
                <a:lnTo>
                  <a:pt x="f14" y="f8"/>
                </a:lnTo>
                <a:lnTo>
                  <a:pt x="f8" y="f8"/>
                </a:lnTo>
                <a:lnTo>
                  <a:pt x="f8" y="f14"/>
                </a:lnTo>
                <a:lnTo>
                  <a:pt x="f68" y="f69"/>
                </a:lnTo>
                <a:lnTo>
                  <a:pt x="f8" y="f13"/>
                </a:lnTo>
                <a:lnTo>
                  <a:pt x="f8" y="f12"/>
                </a:lnTo>
                <a:lnTo>
                  <a:pt x="f70" y="f71"/>
                </a:lnTo>
                <a:lnTo>
                  <a:pt x="f8" y="f11"/>
                </a:lnTo>
                <a:lnTo>
                  <a:pt x="f8" y="f7"/>
                </a:lnTo>
                <a:lnTo>
                  <a:pt x="f14" y="f7"/>
                </a:lnTo>
                <a:lnTo>
                  <a:pt x="f72" y="f73"/>
                </a:lnTo>
                <a:lnTo>
                  <a:pt x="f13" y="f7"/>
                </a:lnTo>
                <a:lnTo>
                  <a:pt x="f12" y="f7"/>
                </a:lnTo>
                <a:lnTo>
                  <a:pt x="f74" y="f75"/>
                </a:lnTo>
                <a:lnTo>
                  <a:pt x="f11" y="f7"/>
                </a:lnTo>
                <a:lnTo>
                  <a:pt x="f7" y="f7"/>
                </a:lnTo>
                <a:close/>
              </a:path>
            </a:pathLst>
          </a:custGeom>
          <a:solidFill>
            <a:srgbClr val="CC0000">
              <a:alpha val="51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r>
              <a:rPr lang="en-US" sz="4617" b="1" i="1" dirty="0">
                <a:solidFill>
                  <a:srgbClr val="FFFFFF"/>
                </a:solidFill>
                <a:effectLst>
                  <a:outerShdw dist="38096" dir="2700000">
                    <a:srgbClr val="000000"/>
                  </a:outerShdw>
                </a:effectLst>
                <a:latin typeface="Arial" pitchFamily="34"/>
                <a:cs typeface="Arial" pitchFamily="34"/>
              </a:rPr>
              <a:t>OBJECTIVE: Strengthen the collaborative governance model</a:t>
            </a:r>
            <a:endParaRPr lang="es-ES" sz="4617" b="1" i="1" dirty="0">
              <a:solidFill>
                <a:srgbClr val="FFFFFF"/>
              </a:solidFill>
              <a:effectLst>
                <a:outerShdw dist="38096" dir="2700000">
                  <a:srgbClr val="000000"/>
                </a:outerShdw>
              </a:effectLst>
              <a:latin typeface="Arial" pitchFamily="34"/>
              <a:cs typeface="Arial" pitchFamily="3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4" descr="Texto&#10;&#10;Descripción generada automáticamente">
            <a:extLst>
              <a:ext uri="{FF2B5EF4-FFF2-40B4-BE49-F238E27FC236}">
                <a16:creationId xmlns:a16="http://schemas.microsoft.com/office/drawing/2014/main" id="{CD50A1EA-1C87-1A6F-B04D-C8505862FDBA}"/>
              </a:ext>
            </a:extLst>
          </p:cNvPr>
          <p:cNvPicPr>
            <a:picLocks noChangeAspect="1"/>
          </p:cNvPicPr>
          <p:nvPr/>
        </p:nvPicPr>
        <p:blipFill>
          <a:blip r:embed="rId2"/>
          <a:stretch>
            <a:fillRect/>
          </a:stretch>
        </p:blipFill>
        <p:spPr>
          <a:xfrm>
            <a:off x="1884759" y="-81430"/>
            <a:ext cx="16334575" cy="2348590"/>
          </a:xfrm>
          <a:prstGeom prst="rect">
            <a:avLst/>
          </a:prstGeom>
          <a:noFill/>
          <a:ln cap="flat">
            <a:noFill/>
          </a:ln>
        </p:spPr>
      </p:pic>
      <p:pic>
        <p:nvPicPr>
          <p:cNvPr id="6" name="Imagen 25">
            <a:extLst>
              <a:ext uri="{FF2B5EF4-FFF2-40B4-BE49-F238E27FC236}">
                <a16:creationId xmlns:a16="http://schemas.microsoft.com/office/drawing/2014/main" id="{068539CF-9F3A-4967-4CF2-50D65FB87E5D}"/>
              </a:ext>
            </a:extLst>
          </p:cNvPr>
          <p:cNvPicPr>
            <a:picLocks noChangeAspect="1"/>
          </p:cNvPicPr>
          <p:nvPr/>
        </p:nvPicPr>
        <p:blipFill>
          <a:blip r:embed="rId3"/>
          <a:stretch>
            <a:fillRect/>
          </a:stretch>
        </p:blipFill>
        <p:spPr>
          <a:xfrm>
            <a:off x="8270491" y="5470568"/>
            <a:ext cx="4839896" cy="3819622"/>
          </a:xfrm>
          <a:prstGeom prst="rect">
            <a:avLst/>
          </a:prstGeom>
          <a:noFill/>
          <a:ln cap="flat">
            <a:noFill/>
          </a:ln>
        </p:spPr>
      </p:pic>
      <p:grpSp>
        <p:nvGrpSpPr>
          <p:cNvPr id="7" name="Grupo 26">
            <a:extLst>
              <a:ext uri="{FF2B5EF4-FFF2-40B4-BE49-F238E27FC236}">
                <a16:creationId xmlns:a16="http://schemas.microsoft.com/office/drawing/2014/main" id="{A82753D5-2ACF-B68F-153C-228F7A1D9BB9}"/>
              </a:ext>
            </a:extLst>
          </p:cNvPr>
          <p:cNvGrpSpPr/>
          <p:nvPr/>
        </p:nvGrpSpPr>
        <p:grpSpPr>
          <a:xfrm>
            <a:off x="13007785" y="4144013"/>
            <a:ext cx="4839899" cy="5601142"/>
            <a:chOff x="6745483" y="2243928"/>
            <a:chExt cx="2935123" cy="3396776"/>
          </a:xfrm>
        </p:grpSpPr>
        <p:grpSp>
          <p:nvGrpSpPr>
            <p:cNvPr id="8" name="Group 4">
              <a:extLst>
                <a:ext uri="{FF2B5EF4-FFF2-40B4-BE49-F238E27FC236}">
                  <a16:creationId xmlns:a16="http://schemas.microsoft.com/office/drawing/2014/main" id="{2CF98E36-B107-666C-6BE7-3E5210ADF75B}"/>
                </a:ext>
              </a:extLst>
            </p:cNvPr>
            <p:cNvGrpSpPr/>
            <p:nvPr/>
          </p:nvGrpSpPr>
          <p:grpSpPr>
            <a:xfrm>
              <a:off x="6745483" y="2243928"/>
              <a:ext cx="2935123" cy="1624642"/>
              <a:chOff x="6745483" y="2243928"/>
              <a:chExt cx="2935123" cy="1624642"/>
            </a:xfrm>
          </p:grpSpPr>
          <p:sp>
            <p:nvSpPr>
              <p:cNvPr id="9" name="Rectangle 58">
                <a:extLst>
                  <a:ext uri="{FF2B5EF4-FFF2-40B4-BE49-F238E27FC236}">
                    <a16:creationId xmlns:a16="http://schemas.microsoft.com/office/drawing/2014/main" id="{9A4F7052-002D-AFE8-68A8-E5D63054B79E}"/>
                  </a:ext>
                </a:extLst>
              </p:cNvPr>
              <p:cNvSpPr/>
              <p:nvPr/>
            </p:nvSpPr>
            <p:spPr>
              <a:xfrm>
                <a:off x="6745483" y="2653049"/>
                <a:ext cx="2935123" cy="1215521"/>
              </a:xfrm>
              <a:prstGeom prst="rect">
                <a:avLst/>
              </a:prstGeom>
              <a:solidFill>
                <a:srgbClr val="000000">
                  <a:alpha val="13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2309">
                  <a:solidFill>
                    <a:srgbClr val="FFFFFF"/>
                  </a:solidFill>
                  <a:latin typeface="Arial" pitchFamily="34"/>
                  <a:cs typeface="Arial" pitchFamily="34"/>
                </a:endParaRPr>
              </a:p>
            </p:txBody>
          </p:sp>
          <p:sp>
            <p:nvSpPr>
              <p:cNvPr id="10" name="Rectangle 44">
                <a:extLst>
                  <a:ext uri="{FF2B5EF4-FFF2-40B4-BE49-F238E27FC236}">
                    <a16:creationId xmlns:a16="http://schemas.microsoft.com/office/drawing/2014/main" id="{DE4A2066-1E87-E468-E8E2-86B69EB951CF}"/>
                  </a:ext>
                </a:extLst>
              </p:cNvPr>
              <p:cNvSpPr/>
              <p:nvPr/>
            </p:nvSpPr>
            <p:spPr>
              <a:xfrm>
                <a:off x="6745483" y="2243928"/>
                <a:ext cx="2935123" cy="409120"/>
              </a:xfrm>
              <a:prstGeom prst="rect">
                <a:avLst/>
              </a:prstGeom>
              <a:solidFill>
                <a:srgbClr val="4472C4"/>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2309">
                  <a:solidFill>
                    <a:srgbClr val="FFFFFF"/>
                  </a:solidFill>
                  <a:latin typeface="Arial" pitchFamily="34"/>
                  <a:cs typeface="Arial" pitchFamily="34"/>
                </a:endParaRPr>
              </a:p>
            </p:txBody>
          </p:sp>
          <p:sp>
            <p:nvSpPr>
              <p:cNvPr id="11" name="Rectangle 38">
                <a:extLst>
                  <a:ext uri="{FF2B5EF4-FFF2-40B4-BE49-F238E27FC236}">
                    <a16:creationId xmlns:a16="http://schemas.microsoft.com/office/drawing/2014/main" id="{8DEF25E8-868D-542E-CBF0-E2A302179D9B}"/>
                  </a:ext>
                </a:extLst>
              </p:cNvPr>
              <p:cNvSpPr/>
              <p:nvPr/>
            </p:nvSpPr>
            <p:spPr>
              <a:xfrm>
                <a:off x="6771305" y="2724838"/>
                <a:ext cx="2810161" cy="886369"/>
              </a:xfrm>
              <a:prstGeom prst="rect">
                <a:avLst/>
              </a:prstGeom>
              <a:noFill/>
              <a:ln cap="flat">
                <a:noFill/>
                <a:prstDash val="solid"/>
              </a:ln>
            </p:spPr>
            <p:txBody>
              <a:bodyPr vert="horz" wrap="square" lIns="150781" tIns="75390" rIns="150781" bIns="75390" anchor="t" anchorCtr="1" compatLnSpc="1">
                <a:spAutoFit/>
              </a:bodyPr>
              <a:lstStyle/>
              <a:p>
                <a:pPr algn="ctr">
                  <a:lnSpc>
                    <a:spcPct val="120000"/>
                  </a:lnSpc>
                  <a:defRPr sz="1800" b="0" i="0" u="none" strike="noStrike" kern="0" cap="none" spc="0" baseline="0">
                    <a:solidFill>
                      <a:srgbClr val="000000"/>
                    </a:solidFill>
                    <a:uFillTx/>
                  </a:defRPr>
                </a:pPr>
                <a:r>
                  <a:rPr lang="en-US" sz="1814" b="1" dirty="0">
                    <a:solidFill>
                      <a:srgbClr val="000000"/>
                    </a:solidFill>
                    <a:latin typeface="Arial" pitchFamily="34"/>
                    <a:cs typeface="Arial" pitchFamily="34"/>
                  </a:rPr>
                  <a:t>STRENGTHEN AND REINFORCE THE DEPARTMENT'S LEADERSHIP </a:t>
                </a:r>
                <a:r>
                  <a:rPr lang="en-US" sz="1814" dirty="0">
                    <a:solidFill>
                      <a:srgbClr val="000000"/>
                    </a:solidFill>
                    <a:latin typeface="Arial" pitchFamily="34"/>
                    <a:cs typeface="Arial" pitchFamily="34"/>
                  </a:rPr>
                  <a:t>IN EMPLOYMENT POLICIES THROUGH THE GOVERNANCE MODEL</a:t>
                </a:r>
                <a:endParaRPr lang="es-ES" sz="1814" dirty="0">
                  <a:solidFill>
                    <a:srgbClr val="000000"/>
                  </a:solidFill>
                  <a:latin typeface="Arial" pitchFamily="34"/>
                  <a:cs typeface="Arial" pitchFamily="34"/>
                </a:endParaRPr>
              </a:p>
            </p:txBody>
          </p:sp>
          <p:sp>
            <p:nvSpPr>
              <p:cNvPr id="12" name="Rectangle 47">
                <a:extLst>
                  <a:ext uri="{FF2B5EF4-FFF2-40B4-BE49-F238E27FC236}">
                    <a16:creationId xmlns:a16="http://schemas.microsoft.com/office/drawing/2014/main" id="{DB15B2C2-47CF-94D9-14AD-1BB09FA20A93}"/>
                  </a:ext>
                </a:extLst>
              </p:cNvPr>
              <p:cNvSpPr/>
              <p:nvPr/>
            </p:nvSpPr>
            <p:spPr>
              <a:xfrm>
                <a:off x="6876017" y="2278812"/>
                <a:ext cx="1450381" cy="284115"/>
              </a:xfrm>
              <a:prstGeom prst="rect">
                <a:avLst/>
              </a:prstGeom>
              <a:noFill/>
              <a:ln cap="flat">
                <a:noFill/>
                <a:prstDash val="solid"/>
              </a:ln>
            </p:spPr>
            <p:txBody>
              <a:bodyPr vert="horz" wrap="none" lIns="150781" tIns="75390" rIns="150781" bIns="75390" anchor="t" anchorCtr="1" compatLnSpc="1">
                <a:spAutoFit/>
              </a:bodyPr>
              <a:lstStyle/>
              <a:p>
                <a:pPr algn="ctr">
                  <a:lnSpc>
                    <a:spcPct val="89000"/>
                  </a:lnSpc>
                  <a:defRPr sz="1800" b="0" i="0" u="none" strike="noStrike" kern="0" cap="none" spc="0" baseline="0">
                    <a:solidFill>
                      <a:srgbClr val="000000"/>
                    </a:solidFill>
                    <a:uFillTx/>
                  </a:defRPr>
                </a:pPr>
                <a:r>
                  <a:rPr lang="en-US" sz="2309" b="1" dirty="0">
                    <a:solidFill>
                      <a:srgbClr val="FBFBFB"/>
                    </a:solidFill>
                    <a:latin typeface="Arial" pitchFamily="34"/>
                    <a:cs typeface="Arial" pitchFamily="34"/>
                  </a:rPr>
                  <a:t>CHALLENGE 1</a:t>
                </a:r>
                <a:endParaRPr lang="en-US" sz="1731" b="1" dirty="0">
                  <a:solidFill>
                    <a:srgbClr val="FBFBFB"/>
                  </a:solidFill>
                  <a:latin typeface="Arial" pitchFamily="34"/>
                  <a:cs typeface="Arial" pitchFamily="34"/>
                </a:endParaRPr>
              </a:p>
            </p:txBody>
          </p:sp>
        </p:grpSp>
        <p:grpSp>
          <p:nvGrpSpPr>
            <p:cNvPr id="13" name="Group 5">
              <a:extLst>
                <a:ext uri="{FF2B5EF4-FFF2-40B4-BE49-F238E27FC236}">
                  <a16:creationId xmlns:a16="http://schemas.microsoft.com/office/drawing/2014/main" id="{9AB068D0-0B1D-9130-9F26-43096540E4D2}"/>
                </a:ext>
              </a:extLst>
            </p:cNvPr>
            <p:cNvGrpSpPr/>
            <p:nvPr/>
          </p:nvGrpSpPr>
          <p:grpSpPr>
            <a:xfrm>
              <a:off x="6745483" y="3980502"/>
              <a:ext cx="2935123" cy="1660202"/>
              <a:chOff x="6745483" y="3980502"/>
              <a:chExt cx="2935123" cy="1660202"/>
            </a:xfrm>
          </p:grpSpPr>
          <p:sp>
            <p:nvSpPr>
              <p:cNvPr id="14" name="Rectangle 59">
                <a:extLst>
                  <a:ext uri="{FF2B5EF4-FFF2-40B4-BE49-F238E27FC236}">
                    <a16:creationId xmlns:a16="http://schemas.microsoft.com/office/drawing/2014/main" id="{F94FAB2F-ECC9-CE50-7658-603DA4529B2B}"/>
                  </a:ext>
                </a:extLst>
              </p:cNvPr>
              <p:cNvSpPr/>
              <p:nvPr/>
            </p:nvSpPr>
            <p:spPr>
              <a:xfrm>
                <a:off x="6745483" y="4361175"/>
                <a:ext cx="2935123" cy="1279529"/>
              </a:xfrm>
              <a:prstGeom prst="rect">
                <a:avLst/>
              </a:prstGeom>
              <a:solidFill>
                <a:srgbClr val="000000">
                  <a:alpha val="13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2309">
                  <a:solidFill>
                    <a:srgbClr val="FFFFFF"/>
                  </a:solidFill>
                  <a:latin typeface="Arial" pitchFamily="34"/>
                  <a:cs typeface="Arial" pitchFamily="34"/>
                </a:endParaRPr>
              </a:p>
            </p:txBody>
          </p:sp>
          <p:sp>
            <p:nvSpPr>
              <p:cNvPr id="15" name="Rectangle 60">
                <a:extLst>
                  <a:ext uri="{FF2B5EF4-FFF2-40B4-BE49-F238E27FC236}">
                    <a16:creationId xmlns:a16="http://schemas.microsoft.com/office/drawing/2014/main" id="{F1CD9972-4D15-77B6-58B2-068D236781B2}"/>
                  </a:ext>
                </a:extLst>
              </p:cNvPr>
              <p:cNvSpPr/>
              <p:nvPr/>
            </p:nvSpPr>
            <p:spPr>
              <a:xfrm>
                <a:off x="6745483" y="3980502"/>
                <a:ext cx="2935123" cy="380673"/>
              </a:xfrm>
              <a:prstGeom prst="rect">
                <a:avLst/>
              </a:prstGeom>
              <a:solidFill>
                <a:srgbClr val="ED7D31"/>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2309">
                  <a:solidFill>
                    <a:srgbClr val="FFFFFF"/>
                  </a:solidFill>
                  <a:latin typeface="Arial" pitchFamily="34"/>
                  <a:cs typeface="Arial" pitchFamily="34"/>
                </a:endParaRPr>
              </a:p>
            </p:txBody>
          </p:sp>
          <p:sp>
            <p:nvSpPr>
              <p:cNvPr id="16" name="Rectangle 61">
                <a:extLst>
                  <a:ext uri="{FF2B5EF4-FFF2-40B4-BE49-F238E27FC236}">
                    <a16:creationId xmlns:a16="http://schemas.microsoft.com/office/drawing/2014/main" id="{B8EF5F74-A884-3059-2173-C409E6DAFB91}"/>
                  </a:ext>
                </a:extLst>
              </p:cNvPr>
              <p:cNvSpPr/>
              <p:nvPr/>
            </p:nvSpPr>
            <p:spPr>
              <a:xfrm>
                <a:off x="6771305" y="4427972"/>
                <a:ext cx="2909300" cy="886369"/>
              </a:xfrm>
              <a:prstGeom prst="rect">
                <a:avLst/>
              </a:prstGeom>
              <a:noFill/>
              <a:ln cap="flat">
                <a:noFill/>
                <a:prstDash val="solid"/>
              </a:ln>
            </p:spPr>
            <p:txBody>
              <a:bodyPr vert="horz" wrap="square" lIns="150781" tIns="75390" rIns="150781" bIns="75390" anchor="t" anchorCtr="1" compatLnSpc="1">
                <a:spAutoFit/>
              </a:bodyPr>
              <a:lstStyle/>
              <a:p>
                <a:pPr algn="ctr">
                  <a:lnSpc>
                    <a:spcPct val="120000"/>
                  </a:lnSpc>
                  <a:defRPr sz="1800" b="0" i="0" u="none" strike="noStrike" kern="0" cap="none" spc="0" baseline="0">
                    <a:solidFill>
                      <a:srgbClr val="000000"/>
                    </a:solidFill>
                    <a:uFillTx/>
                  </a:defRPr>
                </a:pPr>
                <a:r>
                  <a:rPr lang="en-US" sz="1814" b="1" dirty="0">
                    <a:solidFill>
                      <a:srgbClr val="000000"/>
                    </a:solidFill>
                    <a:latin typeface="Arial" pitchFamily="34"/>
                    <a:cs typeface="Arial" pitchFamily="34"/>
                  </a:rPr>
                  <a:t>PROVIDE STABILITY AND INSTRUMENTS TO THE GOVERNANCE MODEL </a:t>
                </a:r>
                <a:r>
                  <a:rPr lang="en-US" sz="1814" dirty="0">
                    <a:solidFill>
                      <a:srgbClr val="000000"/>
                    </a:solidFill>
                    <a:latin typeface="Arial" pitchFamily="34"/>
                    <a:cs typeface="Arial" pitchFamily="34"/>
                  </a:rPr>
                  <a:t>IN THE MANAGEMENT OF EMPLOYMENT POLICIES</a:t>
                </a:r>
                <a:endParaRPr lang="es-ES" sz="1814" dirty="0">
                  <a:solidFill>
                    <a:srgbClr val="000000"/>
                  </a:solidFill>
                  <a:latin typeface="Arial" pitchFamily="34"/>
                  <a:cs typeface="Arial" pitchFamily="34"/>
                </a:endParaRPr>
              </a:p>
            </p:txBody>
          </p:sp>
        </p:grpSp>
        <p:sp>
          <p:nvSpPr>
            <p:cNvPr id="17" name="Rectangle 47">
              <a:extLst>
                <a:ext uri="{FF2B5EF4-FFF2-40B4-BE49-F238E27FC236}">
                  <a16:creationId xmlns:a16="http://schemas.microsoft.com/office/drawing/2014/main" id="{EC5CF0F7-786E-F93A-8E49-0119E78FDAE8}"/>
                </a:ext>
              </a:extLst>
            </p:cNvPr>
            <p:cNvSpPr/>
            <p:nvPr/>
          </p:nvSpPr>
          <p:spPr>
            <a:xfrm>
              <a:off x="6798581" y="4014654"/>
              <a:ext cx="1712660" cy="284115"/>
            </a:xfrm>
            <a:prstGeom prst="rect">
              <a:avLst/>
            </a:prstGeom>
            <a:noFill/>
            <a:ln cap="flat">
              <a:noFill/>
              <a:prstDash val="solid"/>
            </a:ln>
          </p:spPr>
          <p:txBody>
            <a:bodyPr vert="horz" wrap="square" lIns="150781" tIns="75390" rIns="150781" bIns="75390" anchor="t" anchorCtr="1" compatLnSpc="1">
              <a:spAutoFit/>
            </a:bodyPr>
            <a:lstStyle/>
            <a:p>
              <a:pPr algn="ctr">
                <a:lnSpc>
                  <a:spcPct val="89000"/>
                </a:lnSpc>
                <a:defRPr sz="1800" b="0" i="0" u="none" strike="noStrike" kern="0" cap="none" spc="0" baseline="0">
                  <a:solidFill>
                    <a:srgbClr val="000000"/>
                  </a:solidFill>
                  <a:uFillTx/>
                </a:defRPr>
              </a:pPr>
              <a:r>
                <a:rPr lang="en-US" sz="2309" b="1" dirty="0">
                  <a:solidFill>
                    <a:srgbClr val="FBFBFB"/>
                  </a:solidFill>
                  <a:latin typeface="Arial" pitchFamily="34"/>
                  <a:cs typeface="Arial" pitchFamily="34"/>
                </a:rPr>
                <a:t>CHALLENGE 2</a:t>
              </a:r>
              <a:endParaRPr lang="en-US" sz="1731" b="1" dirty="0">
                <a:solidFill>
                  <a:srgbClr val="FBFBFB"/>
                </a:solidFill>
                <a:latin typeface="Arial" pitchFamily="34"/>
                <a:cs typeface="Arial" pitchFamily="34"/>
              </a:endParaRPr>
            </a:p>
          </p:txBody>
        </p:sp>
      </p:grpSp>
      <p:grpSp>
        <p:nvGrpSpPr>
          <p:cNvPr id="18" name="Grupo 37">
            <a:extLst>
              <a:ext uri="{FF2B5EF4-FFF2-40B4-BE49-F238E27FC236}">
                <a16:creationId xmlns:a16="http://schemas.microsoft.com/office/drawing/2014/main" id="{A17F3B47-A846-5C4A-1004-3180BB2C14B3}"/>
              </a:ext>
            </a:extLst>
          </p:cNvPr>
          <p:cNvGrpSpPr/>
          <p:nvPr/>
        </p:nvGrpSpPr>
        <p:grpSpPr>
          <a:xfrm>
            <a:off x="2095836" y="5341180"/>
            <a:ext cx="6203104" cy="5351839"/>
            <a:chOff x="128006" y="2969943"/>
            <a:chExt cx="3761832" cy="3245588"/>
          </a:xfrm>
        </p:grpSpPr>
        <p:grpSp>
          <p:nvGrpSpPr>
            <p:cNvPr id="19" name="Grupo 38">
              <a:extLst>
                <a:ext uri="{FF2B5EF4-FFF2-40B4-BE49-F238E27FC236}">
                  <a16:creationId xmlns:a16="http://schemas.microsoft.com/office/drawing/2014/main" id="{0CA95CC5-48D5-A8AF-0E80-1DD490629DC9}"/>
                </a:ext>
              </a:extLst>
            </p:cNvPr>
            <p:cNvGrpSpPr/>
            <p:nvPr/>
          </p:nvGrpSpPr>
          <p:grpSpPr>
            <a:xfrm>
              <a:off x="128006" y="2969943"/>
              <a:ext cx="3741286" cy="3245588"/>
              <a:chOff x="128006" y="2969943"/>
              <a:chExt cx="3741286" cy="3245588"/>
            </a:xfrm>
          </p:grpSpPr>
          <p:grpSp>
            <p:nvGrpSpPr>
              <p:cNvPr id="20" name="Group 36">
                <a:extLst>
                  <a:ext uri="{FF2B5EF4-FFF2-40B4-BE49-F238E27FC236}">
                    <a16:creationId xmlns:a16="http://schemas.microsoft.com/office/drawing/2014/main" id="{0C31CBBA-A4A0-D8E0-F0E0-6B54D3CA6B42}"/>
                  </a:ext>
                </a:extLst>
              </p:cNvPr>
              <p:cNvGrpSpPr/>
              <p:nvPr/>
            </p:nvGrpSpPr>
            <p:grpSpPr>
              <a:xfrm>
                <a:off x="128006" y="2969943"/>
                <a:ext cx="3741277" cy="635937"/>
                <a:chOff x="128006" y="2969943"/>
                <a:chExt cx="3741277" cy="635937"/>
              </a:xfrm>
            </p:grpSpPr>
            <p:sp>
              <p:nvSpPr>
                <p:cNvPr id="21" name="Rectangle 6">
                  <a:extLst>
                    <a:ext uri="{FF2B5EF4-FFF2-40B4-BE49-F238E27FC236}">
                      <a16:creationId xmlns:a16="http://schemas.microsoft.com/office/drawing/2014/main" id="{C12C3331-80C5-ECBF-E06F-E735DEA2B1E0}"/>
                    </a:ext>
                  </a:extLst>
                </p:cNvPr>
                <p:cNvSpPr/>
                <p:nvPr/>
              </p:nvSpPr>
              <p:spPr>
                <a:xfrm rot="5400013">
                  <a:off x="1690917" y="1427515"/>
                  <a:ext cx="635937" cy="3720794"/>
                </a:xfrm>
                <a:prstGeom prst="rect">
                  <a:avLst/>
                </a:prstGeom>
                <a:solidFill>
                  <a:srgbClr val="AFAFAF">
                    <a:alpha val="55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1649">
                    <a:solidFill>
                      <a:srgbClr val="000000"/>
                    </a:solidFill>
                    <a:latin typeface="Calibri"/>
                  </a:endParaRPr>
                </a:p>
              </p:txBody>
            </p:sp>
            <p:sp>
              <p:nvSpPr>
                <p:cNvPr id="22" name="Rectangle 9">
                  <a:extLst>
                    <a:ext uri="{FF2B5EF4-FFF2-40B4-BE49-F238E27FC236}">
                      <a16:creationId xmlns:a16="http://schemas.microsoft.com/office/drawing/2014/main" id="{B1A7B6E6-BD9A-3D2A-ACA3-6D65B6229AA5}"/>
                    </a:ext>
                  </a:extLst>
                </p:cNvPr>
                <p:cNvSpPr/>
                <p:nvPr/>
              </p:nvSpPr>
              <p:spPr>
                <a:xfrm>
                  <a:off x="128006" y="3192225"/>
                  <a:ext cx="960458" cy="246240"/>
                </a:xfrm>
                <a:prstGeom prst="rect">
                  <a:avLst/>
                </a:prstGeom>
                <a:noFill/>
                <a:ln cap="flat">
                  <a:noFill/>
                  <a:prstDash val="solid"/>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n-US" sz="1649" b="1" dirty="0">
                      <a:solidFill>
                        <a:srgbClr val="000000"/>
                      </a:solidFill>
                      <a:latin typeface="Calibri"/>
                    </a:rPr>
                    <a:t>OBJETIVE 1</a:t>
                  </a:r>
                </a:p>
              </p:txBody>
            </p:sp>
          </p:grpSp>
          <p:sp>
            <p:nvSpPr>
              <p:cNvPr id="23" name="Rectangle 11">
                <a:extLst>
                  <a:ext uri="{FF2B5EF4-FFF2-40B4-BE49-F238E27FC236}">
                    <a16:creationId xmlns:a16="http://schemas.microsoft.com/office/drawing/2014/main" id="{57ED9245-551B-E5ED-BA12-0215B2159DED}"/>
                  </a:ext>
                </a:extLst>
              </p:cNvPr>
              <p:cNvSpPr/>
              <p:nvPr/>
            </p:nvSpPr>
            <p:spPr>
              <a:xfrm rot="5400013">
                <a:off x="1690926" y="2081923"/>
                <a:ext cx="635937" cy="3720794"/>
              </a:xfrm>
              <a:prstGeom prst="rect">
                <a:avLst/>
              </a:prstGeom>
              <a:solidFill>
                <a:srgbClr val="AFAFAF">
                  <a:alpha val="45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1649">
                  <a:solidFill>
                    <a:srgbClr val="FFFFFF"/>
                  </a:solidFill>
                  <a:latin typeface="Calibri"/>
                </a:endParaRPr>
              </a:p>
            </p:txBody>
          </p:sp>
          <p:sp>
            <p:nvSpPr>
              <p:cNvPr id="24" name="Rectangle 18">
                <a:extLst>
                  <a:ext uri="{FF2B5EF4-FFF2-40B4-BE49-F238E27FC236}">
                    <a16:creationId xmlns:a16="http://schemas.microsoft.com/office/drawing/2014/main" id="{E4387618-156C-8848-D011-8D574F36F769}"/>
                  </a:ext>
                </a:extLst>
              </p:cNvPr>
              <p:cNvSpPr/>
              <p:nvPr/>
            </p:nvSpPr>
            <p:spPr>
              <a:xfrm rot="5400013">
                <a:off x="1690926" y="2733351"/>
                <a:ext cx="635937" cy="3720794"/>
              </a:xfrm>
              <a:prstGeom prst="rect">
                <a:avLst/>
              </a:prstGeom>
              <a:solidFill>
                <a:srgbClr val="AFAFAF">
                  <a:alpha val="35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1649">
                  <a:solidFill>
                    <a:srgbClr val="FFFFFF"/>
                  </a:solidFill>
                  <a:latin typeface="Calibri"/>
                </a:endParaRPr>
              </a:p>
            </p:txBody>
          </p:sp>
          <p:sp>
            <p:nvSpPr>
              <p:cNvPr id="25" name="Rectangle 23">
                <a:extLst>
                  <a:ext uri="{FF2B5EF4-FFF2-40B4-BE49-F238E27FC236}">
                    <a16:creationId xmlns:a16="http://schemas.microsoft.com/office/drawing/2014/main" id="{BA9F5814-5E44-60FF-7C02-17A89AE5BE47}"/>
                  </a:ext>
                </a:extLst>
              </p:cNvPr>
              <p:cNvSpPr/>
              <p:nvPr/>
            </p:nvSpPr>
            <p:spPr>
              <a:xfrm rot="5400013">
                <a:off x="1690926" y="3385739"/>
                <a:ext cx="635937" cy="3720794"/>
              </a:xfrm>
              <a:prstGeom prst="rect">
                <a:avLst/>
              </a:prstGeom>
              <a:solidFill>
                <a:srgbClr val="AFAFAF">
                  <a:alpha val="25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1649">
                  <a:solidFill>
                    <a:srgbClr val="FFFFFF"/>
                  </a:solidFill>
                  <a:latin typeface="Calibri"/>
                </a:endParaRPr>
              </a:p>
            </p:txBody>
          </p:sp>
          <p:sp>
            <p:nvSpPr>
              <p:cNvPr id="26" name="Rectangle 28">
                <a:extLst>
                  <a:ext uri="{FF2B5EF4-FFF2-40B4-BE49-F238E27FC236}">
                    <a16:creationId xmlns:a16="http://schemas.microsoft.com/office/drawing/2014/main" id="{850A82AC-B110-5783-A483-6BC6C60D4FEF}"/>
                  </a:ext>
                </a:extLst>
              </p:cNvPr>
              <p:cNvSpPr/>
              <p:nvPr/>
            </p:nvSpPr>
            <p:spPr>
              <a:xfrm rot="5400013">
                <a:off x="1690926" y="4037166"/>
                <a:ext cx="635937" cy="3720794"/>
              </a:xfrm>
              <a:prstGeom prst="rect">
                <a:avLst/>
              </a:prstGeom>
              <a:solidFill>
                <a:srgbClr val="AFAFAF">
                  <a:alpha val="15000"/>
                </a:srgbClr>
              </a:solidFill>
              <a:ln cap="flat">
                <a:noFill/>
                <a:prstDash val="solid"/>
              </a:ln>
            </p:spPr>
            <p:txBody>
              <a:bodyPr vert="horz" wrap="square" lIns="150781" tIns="75390" rIns="150781" bIns="75390" anchor="ctr" anchorCtr="1" compatLnSpc="1">
                <a:noAutofit/>
              </a:bodyPr>
              <a:lstStyle/>
              <a:p>
                <a:pPr algn="ctr">
                  <a:defRPr sz="1800" b="0" i="0" u="none" strike="noStrike" kern="0" cap="none" spc="0" baseline="0">
                    <a:solidFill>
                      <a:srgbClr val="000000"/>
                    </a:solidFill>
                    <a:uFillTx/>
                  </a:defRPr>
                </a:pPr>
                <a:endParaRPr lang="en-US" sz="1649">
                  <a:solidFill>
                    <a:srgbClr val="FFFFFF"/>
                  </a:solidFill>
                  <a:latin typeface="Calibri"/>
                </a:endParaRPr>
              </a:p>
            </p:txBody>
          </p:sp>
        </p:grpSp>
        <p:sp>
          <p:nvSpPr>
            <p:cNvPr id="27" name="CuadroTexto 39">
              <a:extLst>
                <a:ext uri="{FF2B5EF4-FFF2-40B4-BE49-F238E27FC236}">
                  <a16:creationId xmlns:a16="http://schemas.microsoft.com/office/drawing/2014/main" id="{4423B4B1-1408-56F6-02CE-23F50171CBFF}"/>
                </a:ext>
              </a:extLst>
            </p:cNvPr>
            <p:cNvSpPr txBox="1"/>
            <p:nvPr/>
          </p:nvSpPr>
          <p:spPr>
            <a:xfrm>
              <a:off x="1006178" y="3003868"/>
              <a:ext cx="2883660" cy="440900"/>
            </a:xfrm>
            <a:prstGeom prst="rect">
              <a:avLst/>
            </a:prstGeom>
            <a:noFill/>
            <a:ln cap="flat">
              <a:noFill/>
            </a:ln>
          </p:spPr>
          <p:txBody>
            <a:bodyPr vert="horz" wrap="square" lIns="150781" tIns="75390" rIns="150781" bIns="75390" anchor="t" anchorCtr="0" compatLnSpc="1">
              <a:spAutoFit/>
            </a:bodyPr>
            <a:lstStyle/>
            <a:p>
              <a:pPr>
                <a:lnSpc>
                  <a:spcPts val="2309"/>
                </a:lnSpc>
                <a:defRPr sz="1800" b="0" i="0" u="none" strike="noStrike" kern="0" cap="none" spc="0" baseline="0">
                  <a:solidFill>
                    <a:srgbClr val="000000"/>
                  </a:solidFill>
                  <a:uFillTx/>
                </a:defRPr>
              </a:pPr>
              <a:r>
                <a:rPr lang="en-US" sz="1731" b="1" dirty="0">
                  <a:solidFill>
                    <a:srgbClr val="000000"/>
                  </a:solidFill>
                  <a:latin typeface="Calibri"/>
                </a:rPr>
                <a:t>ADVANCE AND FURTHER EXPLORE POLICIES AND PROJECTS IN A CO-GOVERNANCE KEY</a:t>
              </a:r>
              <a:endParaRPr lang="es-ES" sz="1731" b="1" dirty="0">
                <a:solidFill>
                  <a:srgbClr val="000000"/>
                </a:solidFill>
                <a:latin typeface="Calibri"/>
              </a:endParaRPr>
            </a:p>
          </p:txBody>
        </p:sp>
        <p:sp>
          <p:nvSpPr>
            <p:cNvPr id="28" name="Rectangle 9">
              <a:extLst>
                <a:ext uri="{FF2B5EF4-FFF2-40B4-BE49-F238E27FC236}">
                  <a16:creationId xmlns:a16="http://schemas.microsoft.com/office/drawing/2014/main" id="{E11C8C4C-0976-E74D-4BDA-89C273979E35}"/>
                </a:ext>
              </a:extLst>
            </p:cNvPr>
            <p:cNvSpPr/>
            <p:nvPr/>
          </p:nvSpPr>
          <p:spPr>
            <a:xfrm>
              <a:off x="134553" y="3844558"/>
              <a:ext cx="960458" cy="246240"/>
            </a:xfrm>
            <a:prstGeom prst="rect">
              <a:avLst/>
            </a:prstGeom>
            <a:noFill/>
            <a:ln cap="flat">
              <a:noFill/>
              <a:prstDash val="solid"/>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n-US" sz="1649" b="1" dirty="0">
                  <a:solidFill>
                    <a:srgbClr val="000000"/>
                  </a:solidFill>
                  <a:latin typeface="Calibri"/>
                </a:rPr>
                <a:t>OBJETIVE 2</a:t>
              </a:r>
            </a:p>
          </p:txBody>
        </p:sp>
        <p:sp>
          <p:nvSpPr>
            <p:cNvPr id="29" name="CuadroTexto 41">
              <a:extLst>
                <a:ext uri="{FF2B5EF4-FFF2-40B4-BE49-F238E27FC236}">
                  <a16:creationId xmlns:a16="http://schemas.microsoft.com/office/drawing/2014/main" id="{16D9622C-1546-A47F-569E-2FBEDFFE7BC7}"/>
                </a:ext>
              </a:extLst>
            </p:cNvPr>
            <p:cNvSpPr txBox="1"/>
            <p:nvPr/>
          </p:nvSpPr>
          <p:spPr>
            <a:xfrm>
              <a:off x="1006178" y="3746287"/>
              <a:ext cx="2863141" cy="440900"/>
            </a:xfrm>
            <a:prstGeom prst="rect">
              <a:avLst/>
            </a:prstGeom>
            <a:noFill/>
            <a:ln cap="flat">
              <a:noFill/>
            </a:ln>
          </p:spPr>
          <p:txBody>
            <a:bodyPr vert="horz" wrap="square" lIns="150781" tIns="75390" rIns="150781" bIns="75390" anchor="t" anchorCtr="0" compatLnSpc="1">
              <a:spAutoFit/>
            </a:bodyPr>
            <a:lstStyle/>
            <a:p>
              <a:pPr>
                <a:lnSpc>
                  <a:spcPts val="2309"/>
                </a:lnSpc>
                <a:defRPr sz="1800" b="0" i="0" u="none" strike="noStrike" kern="0" cap="none" spc="0" baseline="0">
                  <a:solidFill>
                    <a:srgbClr val="000000"/>
                  </a:solidFill>
                  <a:uFillTx/>
                </a:defRPr>
              </a:pPr>
              <a:r>
                <a:rPr lang="en-US" sz="1731" b="1" dirty="0">
                  <a:solidFill>
                    <a:srgbClr val="000000"/>
                  </a:solidFill>
                  <a:latin typeface="Calibri"/>
                </a:rPr>
                <a:t>INCORPORATE PROGRAMME EVALUATION AS A KEY ELEMENT</a:t>
              </a:r>
              <a:endParaRPr lang="es-ES" sz="1731" b="1" dirty="0">
                <a:solidFill>
                  <a:srgbClr val="000000"/>
                </a:solidFill>
                <a:latin typeface="Calibri"/>
              </a:endParaRPr>
            </a:p>
          </p:txBody>
        </p:sp>
        <p:sp>
          <p:nvSpPr>
            <p:cNvPr id="30" name="Rectangle 9">
              <a:extLst>
                <a:ext uri="{FF2B5EF4-FFF2-40B4-BE49-F238E27FC236}">
                  <a16:creationId xmlns:a16="http://schemas.microsoft.com/office/drawing/2014/main" id="{2CE78AB8-9CEA-0562-9F7C-E7046D4539E6}"/>
                </a:ext>
              </a:extLst>
            </p:cNvPr>
            <p:cNvSpPr/>
            <p:nvPr/>
          </p:nvSpPr>
          <p:spPr>
            <a:xfrm>
              <a:off x="146285" y="5740685"/>
              <a:ext cx="960458" cy="246240"/>
            </a:xfrm>
            <a:prstGeom prst="rect">
              <a:avLst/>
            </a:prstGeom>
            <a:noFill/>
            <a:ln cap="flat">
              <a:noFill/>
              <a:prstDash val="solid"/>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n-US" sz="1649" b="1" dirty="0">
                  <a:solidFill>
                    <a:srgbClr val="000000"/>
                  </a:solidFill>
                  <a:latin typeface="Calibri"/>
                </a:rPr>
                <a:t>OBJETIVE 5</a:t>
              </a:r>
            </a:p>
          </p:txBody>
        </p:sp>
        <p:sp>
          <p:nvSpPr>
            <p:cNvPr id="31" name="Rectangle 9">
              <a:extLst>
                <a:ext uri="{FF2B5EF4-FFF2-40B4-BE49-F238E27FC236}">
                  <a16:creationId xmlns:a16="http://schemas.microsoft.com/office/drawing/2014/main" id="{41738085-6C7C-C505-45EF-4F31279181E3}"/>
                </a:ext>
              </a:extLst>
            </p:cNvPr>
            <p:cNvSpPr/>
            <p:nvPr/>
          </p:nvSpPr>
          <p:spPr>
            <a:xfrm>
              <a:off x="143249" y="5144597"/>
              <a:ext cx="960458" cy="246240"/>
            </a:xfrm>
            <a:prstGeom prst="rect">
              <a:avLst/>
            </a:prstGeom>
            <a:noFill/>
            <a:ln cap="flat">
              <a:noFill/>
              <a:prstDash val="solid"/>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n-US" sz="1649" b="1" dirty="0">
                  <a:solidFill>
                    <a:srgbClr val="000000"/>
                  </a:solidFill>
                  <a:latin typeface="Calibri"/>
                </a:rPr>
                <a:t>OBJETIVE 4</a:t>
              </a:r>
            </a:p>
          </p:txBody>
        </p:sp>
        <p:sp>
          <p:nvSpPr>
            <p:cNvPr id="32" name="Rectangle 9">
              <a:extLst>
                <a:ext uri="{FF2B5EF4-FFF2-40B4-BE49-F238E27FC236}">
                  <a16:creationId xmlns:a16="http://schemas.microsoft.com/office/drawing/2014/main" id="{55BB90BB-F010-7B66-8455-08630C813EB1}"/>
                </a:ext>
              </a:extLst>
            </p:cNvPr>
            <p:cNvSpPr/>
            <p:nvPr/>
          </p:nvSpPr>
          <p:spPr>
            <a:xfrm>
              <a:off x="141887" y="4443910"/>
              <a:ext cx="960458" cy="246240"/>
            </a:xfrm>
            <a:prstGeom prst="rect">
              <a:avLst/>
            </a:prstGeom>
            <a:noFill/>
            <a:ln cap="flat">
              <a:noFill/>
              <a:prstDash val="solid"/>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n-US" sz="1649" b="1" dirty="0">
                  <a:solidFill>
                    <a:srgbClr val="000000"/>
                  </a:solidFill>
                  <a:latin typeface="Calibri"/>
                </a:rPr>
                <a:t>OBJETIVE 3</a:t>
              </a:r>
            </a:p>
          </p:txBody>
        </p:sp>
        <p:sp>
          <p:nvSpPr>
            <p:cNvPr id="33" name="CuadroTexto 45">
              <a:extLst>
                <a:ext uri="{FF2B5EF4-FFF2-40B4-BE49-F238E27FC236}">
                  <a16:creationId xmlns:a16="http://schemas.microsoft.com/office/drawing/2014/main" id="{697E90D1-4D9C-31A9-F15B-A940A8236B08}"/>
                </a:ext>
              </a:extLst>
            </p:cNvPr>
            <p:cNvSpPr txBox="1"/>
            <p:nvPr/>
          </p:nvSpPr>
          <p:spPr>
            <a:xfrm>
              <a:off x="1006178" y="4296500"/>
              <a:ext cx="2863141" cy="619772"/>
            </a:xfrm>
            <a:prstGeom prst="rect">
              <a:avLst/>
            </a:prstGeom>
            <a:noFill/>
            <a:ln cap="flat">
              <a:noFill/>
            </a:ln>
          </p:spPr>
          <p:txBody>
            <a:bodyPr vert="horz" wrap="square" lIns="150781" tIns="75390" rIns="150781" bIns="75390" anchor="t" anchorCtr="0" compatLnSpc="1">
              <a:spAutoFit/>
            </a:bodyPr>
            <a:lstStyle/>
            <a:p>
              <a:pPr>
                <a:lnSpc>
                  <a:spcPts val="2309"/>
                </a:lnSpc>
                <a:defRPr sz="1800" b="0" i="0" u="none" strike="noStrike" kern="0" cap="none" spc="0" baseline="0">
                  <a:solidFill>
                    <a:srgbClr val="000000"/>
                  </a:solidFill>
                  <a:uFillTx/>
                </a:defRPr>
              </a:pPr>
              <a:r>
                <a:rPr lang="en-US" sz="1731" b="1" dirty="0">
                  <a:solidFill>
                    <a:srgbClr val="000000"/>
                  </a:solidFill>
                  <a:latin typeface="Calibri"/>
                </a:rPr>
                <a:t>IMPROVE THE CAPACITIES OF EMPLOYMENT AND ENTREPRENEURSHIP ENTITIES AND AGENTS</a:t>
              </a:r>
              <a:endParaRPr lang="es-ES" sz="1731" b="1" dirty="0">
                <a:solidFill>
                  <a:srgbClr val="000000"/>
                </a:solidFill>
                <a:latin typeface="Calibri"/>
              </a:endParaRPr>
            </a:p>
          </p:txBody>
        </p:sp>
        <p:sp>
          <p:nvSpPr>
            <p:cNvPr id="34" name="CuadroTexto 46">
              <a:extLst>
                <a:ext uri="{FF2B5EF4-FFF2-40B4-BE49-F238E27FC236}">
                  <a16:creationId xmlns:a16="http://schemas.microsoft.com/office/drawing/2014/main" id="{52B9F9D9-AFAE-ED0D-6398-624E23A82EA2}"/>
                </a:ext>
              </a:extLst>
            </p:cNvPr>
            <p:cNvSpPr txBox="1"/>
            <p:nvPr/>
          </p:nvSpPr>
          <p:spPr>
            <a:xfrm>
              <a:off x="1006178" y="4939213"/>
              <a:ext cx="2817357" cy="440900"/>
            </a:xfrm>
            <a:prstGeom prst="rect">
              <a:avLst/>
            </a:prstGeom>
            <a:noFill/>
            <a:ln cap="flat">
              <a:noFill/>
            </a:ln>
          </p:spPr>
          <p:txBody>
            <a:bodyPr vert="horz" wrap="square" lIns="150781" tIns="75390" rIns="150781" bIns="75390" anchor="t" anchorCtr="0" compatLnSpc="1">
              <a:spAutoFit/>
            </a:bodyPr>
            <a:lstStyle/>
            <a:p>
              <a:pPr>
                <a:lnSpc>
                  <a:spcPts val="2309"/>
                </a:lnSpc>
                <a:defRPr sz="1800" b="0" i="0" u="none" strike="noStrike" kern="0" cap="none" spc="0" baseline="0">
                  <a:solidFill>
                    <a:srgbClr val="000000"/>
                  </a:solidFill>
                  <a:uFillTx/>
                </a:defRPr>
              </a:pPr>
              <a:r>
                <a:rPr lang="en-US" sz="1731" b="1" dirty="0">
                  <a:solidFill>
                    <a:srgbClr val="000000"/>
                  </a:solidFill>
                  <a:latin typeface="Calibri"/>
                </a:rPr>
                <a:t>INNOVATE AND IMPROVE INFORMATION AND COMMUNICATION TOOLS</a:t>
              </a:r>
              <a:endParaRPr lang="es-ES" sz="1731" b="1" dirty="0">
                <a:solidFill>
                  <a:srgbClr val="000000"/>
                </a:solidFill>
                <a:latin typeface="Calibri"/>
              </a:endParaRPr>
            </a:p>
          </p:txBody>
        </p:sp>
        <p:sp>
          <p:nvSpPr>
            <p:cNvPr id="35" name="CuadroTexto 47">
              <a:extLst>
                <a:ext uri="{FF2B5EF4-FFF2-40B4-BE49-F238E27FC236}">
                  <a16:creationId xmlns:a16="http://schemas.microsoft.com/office/drawing/2014/main" id="{98F6897C-1534-A881-567C-0B745A111600}"/>
                </a:ext>
              </a:extLst>
            </p:cNvPr>
            <p:cNvSpPr txBox="1"/>
            <p:nvPr/>
          </p:nvSpPr>
          <p:spPr>
            <a:xfrm>
              <a:off x="1006178" y="5693429"/>
              <a:ext cx="2817357" cy="440900"/>
            </a:xfrm>
            <a:prstGeom prst="rect">
              <a:avLst/>
            </a:prstGeom>
            <a:noFill/>
            <a:ln cap="flat">
              <a:noFill/>
            </a:ln>
          </p:spPr>
          <p:txBody>
            <a:bodyPr vert="horz" wrap="square" lIns="150781" tIns="75390" rIns="150781" bIns="75390" anchor="t" anchorCtr="0" compatLnSpc="1">
              <a:spAutoFit/>
            </a:bodyPr>
            <a:lstStyle/>
            <a:p>
              <a:pPr>
                <a:lnSpc>
                  <a:spcPts val="2309"/>
                </a:lnSpc>
                <a:defRPr sz="1800" b="0" i="0" u="none" strike="noStrike" kern="0" cap="none" spc="0" baseline="0">
                  <a:solidFill>
                    <a:srgbClr val="000000"/>
                  </a:solidFill>
                  <a:uFillTx/>
                </a:defRPr>
              </a:pPr>
              <a:r>
                <a:rPr lang="es-ES" sz="1731" b="1" dirty="0">
                  <a:solidFill>
                    <a:srgbClr val="000000"/>
                  </a:solidFill>
                  <a:latin typeface="Calibri"/>
                </a:rPr>
                <a:t>CONSOLIDATING THE GOVERNANCE METHODOLOGY</a:t>
              </a:r>
            </a:p>
          </p:txBody>
        </p:sp>
      </p:grpSp>
      <p:sp>
        <p:nvSpPr>
          <p:cNvPr id="36" name="CuadroTexto 55">
            <a:extLst>
              <a:ext uri="{FF2B5EF4-FFF2-40B4-BE49-F238E27FC236}">
                <a16:creationId xmlns:a16="http://schemas.microsoft.com/office/drawing/2014/main" id="{898AD79E-24C2-29A1-A83E-92FEF3377E44}"/>
              </a:ext>
            </a:extLst>
          </p:cNvPr>
          <p:cNvSpPr txBox="1"/>
          <p:nvPr/>
        </p:nvSpPr>
        <p:spPr>
          <a:xfrm>
            <a:off x="23057889" y="10434275"/>
            <a:ext cx="728165" cy="456823"/>
          </a:xfrm>
          <a:prstGeom prst="rect">
            <a:avLst/>
          </a:prstGeom>
          <a:noFill/>
          <a:ln cap="flat">
            <a:noFill/>
          </a:ln>
        </p:spPr>
        <p:txBody>
          <a:bodyPr vert="horz" wrap="square" lIns="150781" tIns="75390" rIns="150781" bIns="75390" anchor="t" anchorCtr="0" compatLnSpc="1">
            <a:spAutoFit/>
          </a:bodyPr>
          <a:lstStyle/>
          <a:p>
            <a:pPr>
              <a:defRPr sz="1800" b="0" i="0" u="none" strike="noStrike" kern="0" cap="none" spc="0" baseline="0">
                <a:solidFill>
                  <a:srgbClr val="000000"/>
                </a:solidFill>
                <a:uFillTx/>
              </a:defRPr>
            </a:pPr>
            <a:r>
              <a:rPr lang="es-ES" sz="1979" b="1">
                <a:solidFill>
                  <a:srgbClr val="000000"/>
                </a:solidFill>
                <a:latin typeface="Arial" pitchFamily="34"/>
                <a:cs typeface="Arial" pitchFamily="34"/>
              </a:rPr>
              <a:t>4</a:t>
            </a:r>
          </a:p>
        </p:txBody>
      </p:sp>
      <p:grpSp>
        <p:nvGrpSpPr>
          <p:cNvPr id="37" name="Group 39">
            <a:extLst>
              <a:ext uri="{FF2B5EF4-FFF2-40B4-BE49-F238E27FC236}">
                <a16:creationId xmlns:a16="http://schemas.microsoft.com/office/drawing/2014/main" id="{99AA7C61-C071-FD50-9F8A-EF4ABF8038E2}"/>
              </a:ext>
            </a:extLst>
          </p:cNvPr>
          <p:cNvGrpSpPr/>
          <p:nvPr/>
        </p:nvGrpSpPr>
        <p:grpSpPr>
          <a:xfrm>
            <a:off x="1884759" y="2739978"/>
            <a:ext cx="12905058" cy="1140805"/>
            <a:chOff x="0" y="1661400"/>
            <a:chExt cx="5843984" cy="545649"/>
          </a:xfrm>
        </p:grpSpPr>
        <p:sp>
          <p:nvSpPr>
            <p:cNvPr id="38" name="Freeform 36">
              <a:extLst>
                <a:ext uri="{FF2B5EF4-FFF2-40B4-BE49-F238E27FC236}">
                  <a16:creationId xmlns:a16="http://schemas.microsoft.com/office/drawing/2014/main" id="{0BCD5EF1-004A-5F66-0FCC-05A61B2FA4B4}"/>
                </a:ext>
              </a:extLst>
            </p:cNvPr>
            <p:cNvSpPr/>
            <p:nvPr/>
          </p:nvSpPr>
          <p:spPr>
            <a:xfrm>
              <a:off x="2598514" y="1661400"/>
              <a:ext cx="3245470" cy="545649"/>
            </a:xfrm>
            <a:custGeom>
              <a:avLst/>
              <a:gdLst>
                <a:gd name="f0" fmla="val 10800000"/>
                <a:gd name="f1" fmla="val 5400000"/>
                <a:gd name="f2" fmla="val 180"/>
                <a:gd name="f3" fmla="val w"/>
                <a:gd name="f4" fmla="val h"/>
                <a:gd name="f5" fmla="val 0"/>
                <a:gd name="f6" fmla="val 986"/>
                <a:gd name="f7" fmla="val 326"/>
                <a:gd name="f8" fmla="val 891"/>
                <a:gd name="f9" fmla="val 914"/>
                <a:gd name="f10" fmla="val 214"/>
                <a:gd name="f11" fmla="val 946"/>
                <a:gd name="f12" fmla="val 105"/>
                <a:gd name="f13" fmla="+- 0 0 -90"/>
                <a:gd name="f14" fmla="*/ f3 1 986"/>
                <a:gd name="f15" fmla="*/ f4 1 326"/>
                <a:gd name="f16" fmla="+- f7 0 f5"/>
                <a:gd name="f17" fmla="+- f6 0 f5"/>
                <a:gd name="f18" fmla="*/ f13 f0 1"/>
                <a:gd name="f19" fmla="*/ f17 1 986"/>
                <a:gd name="f20" fmla="*/ f16 1 326"/>
                <a:gd name="f21" fmla="*/ 0 f17 1"/>
                <a:gd name="f22" fmla="*/ 0 f16 1"/>
                <a:gd name="f23" fmla="*/ 326 f16 1"/>
                <a:gd name="f24" fmla="*/ 891 f17 1"/>
                <a:gd name="f25" fmla="*/ 986 f17 1"/>
                <a:gd name="f26" fmla="*/ f18 1 f2"/>
                <a:gd name="f27" fmla="*/ f21 1 986"/>
                <a:gd name="f28" fmla="*/ f22 1 326"/>
                <a:gd name="f29" fmla="*/ f23 1 326"/>
                <a:gd name="f30" fmla="*/ f24 1 986"/>
                <a:gd name="f31" fmla="*/ f25 1 986"/>
                <a:gd name="f32" fmla="*/ 0 1 f19"/>
                <a:gd name="f33" fmla="*/ f6 1 f19"/>
                <a:gd name="f34" fmla="*/ 0 1 f20"/>
                <a:gd name="f35" fmla="*/ f7 1 f20"/>
                <a:gd name="f36" fmla="+- f26 0 f1"/>
                <a:gd name="f37" fmla="*/ f27 1 f19"/>
                <a:gd name="f38" fmla="*/ f28 1 f20"/>
                <a:gd name="f39" fmla="*/ f29 1 f20"/>
                <a:gd name="f40" fmla="*/ f30 1 f19"/>
                <a:gd name="f41" fmla="*/ f31 1 f19"/>
                <a:gd name="f42" fmla="*/ f32 f14 1"/>
                <a:gd name="f43" fmla="*/ f33 f14 1"/>
                <a:gd name="f44" fmla="*/ f35 f15 1"/>
                <a:gd name="f45" fmla="*/ f34 f15 1"/>
                <a:gd name="f46" fmla="*/ f37 f14 1"/>
                <a:gd name="f47" fmla="*/ f38 f15 1"/>
                <a:gd name="f48" fmla="*/ f39 f15 1"/>
                <a:gd name="f49" fmla="*/ f40 f14 1"/>
                <a:gd name="f50" fmla="*/ f41 f14 1"/>
              </a:gdLst>
              <a:ahLst/>
              <a:cxnLst>
                <a:cxn ang="3cd4">
                  <a:pos x="hc" y="t"/>
                </a:cxn>
                <a:cxn ang="0">
                  <a:pos x="r" y="vc"/>
                </a:cxn>
                <a:cxn ang="cd4">
                  <a:pos x="hc" y="b"/>
                </a:cxn>
                <a:cxn ang="cd2">
                  <a:pos x="l" y="vc"/>
                </a:cxn>
                <a:cxn ang="f36">
                  <a:pos x="f46" y="f47"/>
                </a:cxn>
                <a:cxn ang="f36">
                  <a:pos x="f46" y="f48"/>
                </a:cxn>
                <a:cxn ang="f36">
                  <a:pos x="f49" y="f48"/>
                </a:cxn>
                <a:cxn ang="f36">
                  <a:pos x="f50" y="f47"/>
                </a:cxn>
                <a:cxn ang="f36">
                  <a:pos x="f46" y="f47"/>
                </a:cxn>
              </a:cxnLst>
              <a:rect l="f42" t="f45" r="f43" b="f44"/>
              <a:pathLst>
                <a:path w="986" h="326">
                  <a:moveTo>
                    <a:pt x="f5" y="f5"/>
                  </a:moveTo>
                  <a:cubicBezTo>
                    <a:pt x="f5" y="f7"/>
                    <a:pt x="f5" y="f7"/>
                    <a:pt x="f5" y="f7"/>
                  </a:cubicBezTo>
                  <a:cubicBezTo>
                    <a:pt x="f8" y="f7"/>
                    <a:pt x="f8" y="f7"/>
                    <a:pt x="f8" y="f7"/>
                  </a:cubicBezTo>
                  <a:cubicBezTo>
                    <a:pt x="f9" y="f10"/>
                    <a:pt x="f11" y="f12"/>
                    <a:pt x="f6" y="f5"/>
                  </a:cubicBezTo>
                  <a:lnTo>
                    <a:pt x="f5" y="f5"/>
                  </a:lnTo>
                  <a:close/>
                </a:path>
              </a:pathLst>
            </a:custGeom>
            <a:solidFill>
              <a:srgbClr val="E7E6E6"/>
            </a:solidFill>
            <a:ln cap="flat">
              <a:noFill/>
              <a:prstDash val="solid"/>
            </a:ln>
          </p:spPr>
          <p:txBody>
            <a:bodyPr vert="horz" wrap="square" lIns="150781" tIns="75390" rIns="150781" bIns="75390" anchor="t" anchorCtr="0" compatLnSpc="1">
              <a:noAutofit/>
            </a:bodyPr>
            <a:lstStyle/>
            <a:p>
              <a:pPr>
                <a:defRPr sz="1800" b="0" i="0" u="none" strike="noStrike" kern="0" cap="none" spc="0" baseline="0">
                  <a:solidFill>
                    <a:srgbClr val="000000"/>
                  </a:solidFill>
                  <a:uFillTx/>
                </a:defRPr>
              </a:pPr>
              <a:endParaRPr lang="en-US" sz="2474" b="1">
                <a:solidFill>
                  <a:srgbClr val="000000"/>
                </a:solidFill>
                <a:latin typeface="Bebas Neue"/>
                <a:ea typeface="Bebas Neue"/>
                <a:cs typeface="Bebas Neue"/>
              </a:endParaRPr>
            </a:p>
          </p:txBody>
        </p:sp>
        <p:sp>
          <p:nvSpPr>
            <p:cNvPr id="39" name="Freeform 36">
              <a:extLst>
                <a:ext uri="{FF2B5EF4-FFF2-40B4-BE49-F238E27FC236}">
                  <a16:creationId xmlns:a16="http://schemas.microsoft.com/office/drawing/2014/main" id="{2106394A-E2F4-A1F8-A0D8-A313AA1B84A5}"/>
                </a:ext>
              </a:extLst>
            </p:cNvPr>
            <p:cNvSpPr/>
            <p:nvPr/>
          </p:nvSpPr>
          <p:spPr>
            <a:xfrm>
              <a:off x="0" y="1661400"/>
              <a:ext cx="5392875" cy="545649"/>
            </a:xfrm>
            <a:prstGeom prst="rect">
              <a:avLst/>
            </a:prstGeom>
            <a:solidFill>
              <a:srgbClr val="E7E6E6"/>
            </a:solidFill>
            <a:ln cap="flat">
              <a:noFill/>
              <a:prstDash val="solid"/>
            </a:ln>
          </p:spPr>
          <p:txBody>
            <a:bodyPr vert="horz" wrap="square" lIns="150781" tIns="75390" rIns="150781" bIns="75390" anchor="ctr" anchorCtr="0" compatLnSpc="1">
              <a:noAutofit/>
            </a:bodyPr>
            <a:lstStyle/>
            <a:p>
              <a:pPr algn="r">
                <a:defRPr sz="1800" b="0" i="0" u="none" strike="noStrike" kern="0" cap="none" spc="0" baseline="0">
                  <a:solidFill>
                    <a:srgbClr val="000000"/>
                  </a:solidFill>
                  <a:uFillTx/>
                </a:defRPr>
              </a:pPr>
              <a:r>
                <a:rPr lang="en-US" sz="3958" b="1" dirty="0">
                  <a:solidFill>
                    <a:srgbClr val="000000"/>
                  </a:solidFill>
                  <a:latin typeface="Arial" pitchFamily="34"/>
                  <a:ea typeface="Bebas Neue"/>
                  <a:cs typeface="Arial" pitchFamily="34"/>
                </a:rPr>
                <a:t>NEW EMPLOYMENT PLAN 2024-2027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AF68F59E-A9E4-834E-6607-9ABEA7D29AF7}"/>
              </a:ext>
            </a:extLst>
          </p:cNvPr>
          <p:cNvSpPr/>
          <p:nvPr/>
        </p:nvSpPr>
        <p:spPr>
          <a:xfrm>
            <a:off x="863112" y="2759075"/>
            <a:ext cx="7566542" cy="8153399"/>
          </a:xfrm>
          <a:prstGeom prst="rect">
            <a:avLst/>
          </a:prstGeom>
          <a:solidFill>
            <a:srgbClr val="D52A26">
              <a:alpha val="29020"/>
            </a:srgbClr>
          </a:solidFill>
        </p:spPr>
        <p:txBody>
          <a:bodyPr wrap="square" lIns="0" tIns="0" rIns="0" bIns="0" rtlCol="0"/>
          <a:lstStyle/>
          <a:p>
            <a:pPr algn="r"/>
            <a:endParaRPr lang="es-ES" sz="1200">
              <a:solidFill>
                <a:schemeClr val="tx1"/>
              </a:solidFill>
            </a:endParaRPr>
          </a:p>
        </p:txBody>
      </p:sp>
      <p:sp>
        <p:nvSpPr>
          <p:cNvPr id="3" name="object 3"/>
          <p:cNvSpPr txBox="1">
            <a:spLocks noGrp="1"/>
          </p:cNvSpPr>
          <p:nvPr>
            <p:ph type="title"/>
          </p:nvPr>
        </p:nvSpPr>
        <p:spPr>
          <a:xfrm>
            <a:off x="1002974" y="913968"/>
            <a:ext cx="7525075" cy="1535677"/>
          </a:xfrm>
          <a:prstGeom prst="rect">
            <a:avLst/>
          </a:prstGeom>
        </p:spPr>
        <p:txBody>
          <a:bodyPr vert="horz" wrap="square" lIns="0" tIns="12065" rIns="0" bIns="0" rtlCol="0">
            <a:spAutoFit/>
          </a:bodyPr>
          <a:lstStyle/>
          <a:p>
            <a:pPr marL="12700" marR="5080">
              <a:spcBef>
                <a:spcPts val="95"/>
              </a:spcBef>
              <a:tabLst>
                <a:tab pos="3106420" algn="l"/>
                <a:tab pos="3780790" algn="l"/>
                <a:tab pos="5386705" algn="l"/>
              </a:tabLst>
            </a:pPr>
            <a:r>
              <a:rPr lang="en-GB" sz="4800" spc="-30">
                <a:latin typeface="Tahoma"/>
                <a:cs typeface="Tahoma"/>
              </a:rPr>
              <a:t>1. </a:t>
            </a:r>
            <a:r>
              <a:rPr lang="en-GB" sz="4800" spc="-30" dirty="0">
                <a:latin typeface="Tahoma"/>
                <a:cs typeface="Tahoma"/>
              </a:rPr>
              <a:t>General context and strategic framework</a:t>
            </a:r>
          </a:p>
        </p:txBody>
      </p:sp>
      <p:sp>
        <p:nvSpPr>
          <p:cNvPr id="5" name="object 5"/>
          <p:cNvSpPr txBox="1">
            <a:spLocks noGrp="1"/>
          </p:cNvSpPr>
          <p:nvPr>
            <p:ph sz="half" idx="2"/>
          </p:nvPr>
        </p:nvSpPr>
        <p:spPr>
          <a:xfrm>
            <a:off x="1421811" y="3055264"/>
            <a:ext cx="6749385" cy="7806624"/>
          </a:xfrm>
          <a:prstGeom prst="rect">
            <a:avLst/>
          </a:prstGeom>
        </p:spPr>
        <p:txBody>
          <a:bodyPr vert="horz" wrap="square" lIns="0" tIns="12065" rIns="0" bIns="0" rtlCol="0">
            <a:spAutoFit/>
          </a:bodyPr>
          <a:lstStyle/>
          <a:p>
            <a:pPr marL="12700" marR="955040">
              <a:lnSpc>
                <a:spcPct val="100000"/>
              </a:lnSpc>
              <a:spcBef>
                <a:spcPts val="95"/>
              </a:spcBef>
            </a:pPr>
            <a:r>
              <a:rPr lang="en-US" sz="3200" spc="10" dirty="0"/>
              <a:t>The Bizkaia Provincial Council’s ‘youth strategy’</a:t>
            </a:r>
          </a:p>
          <a:p>
            <a:pPr marL="12700" marR="955040">
              <a:lnSpc>
                <a:spcPct val="100000"/>
              </a:lnSpc>
              <a:spcBef>
                <a:spcPts val="95"/>
              </a:spcBef>
            </a:pPr>
            <a:endParaRPr lang="en-US" sz="2000" b="0" spc="10" dirty="0">
              <a:latin typeface="Trebuchet MS"/>
              <a:cs typeface="Trebuchet MS"/>
            </a:endParaRPr>
          </a:p>
          <a:p>
            <a:pPr marL="12700" marR="204470">
              <a:lnSpc>
                <a:spcPct val="100499"/>
              </a:lnSpc>
              <a:spcBef>
                <a:spcPts val="95"/>
              </a:spcBef>
            </a:pPr>
            <a:r>
              <a:rPr lang="en-US" sz="2000" b="0" spc="10" dirty="0">
                <a:latin typeface="Trebuchet MS"/>
              </a:rPr>
              <a:t>Regulated by Provincial Decree 59/2019, whose purpose is to </a:t>
            </a:r>
            <a:r>
              <a:rPr lang="en-US" sz="2000" spc="10" dirty="0">
                <a:latin typeface="Trebuchet MS"/>
              </a:rPr>
              <a:t>accompany young people in their emancipation and transition to adulthood</a:t>
            </a:r>
            <a:r>
              <a:rPr lang="en-US" sz="2000" b="0" spc="10" dirty="0">
                <a:latin typeface="Trebuchet MS"/>
              </a:rPr>
              <a:t>; young people </a:t>
            </a:r>
            <a:r>
              <a:rPr lang="en-US" sz="2000" spc="10" dirty="0">
                <a:latin typeface="Trebuchet MS"/>
              </a:rPr>
              <a:t>without adult figures of reference; in a situation of social exclusion</a:t>
            </a:r>
            <a:r>
              <a:rPr lang="en-US" sz="2000" b="0" spc="10" dirty="0">
                <a:latin typeface="Trebuchet MS"/>
              </a:rPr>
              <a:t>, or </a:t>
            </a:r>
            <a:r>
              <a:rPr lang="en-US" sz="2000" spc="10" dirty="0">
                <a:latin typeface="Trebuchet MS"/>
              </a:rPr>
              <a:t>derived from the child protection system</a:t>
            </a:r>
            <a:r>
              <a:rPr lang="en-US" sz="2000" b="0" spc="10" dirty="0">
                <a:latin typeface="Trebuchet MS"/>
              </a:rPr>
              <a:t>, and/</a:t>
            </a:r>
            <a:r>
              <a:rPr lang="en-US" sz="2000" spc="10" dirty="0">
                <a:latin typeface="Trebuchet MS"/>
              </a:rPr>
              <a:t>or victims of sexist violence.</a:t>
            </a:r>
          </a:p>
          <a:p>
            <a:pPr marL="12700" marR="955040">
              <a:lnSpc>
                <a:spcPct val="100000"/>
              </a:lnSpc>
              <a:spcBef>
                <a:spcPts val="95"/>
              </a:spcBef>
            </a:pPr>
            <a:endParaRPr sz="2000" dirty="0">
              <a:latin typeface="Trebuchet MS"/>
              <a:cs typeface="Trebuchet MS"/>
            </a:endParaRPr>
          </a:p>
          <a:p>
            <a:pPr marL="12700" marR="14604" indent="376555">
              <a:lnSpc>
                <a:spcPct val="100499"/>
              </a:lnSpc>
            </a:pPr>
            <a:r>
              <a:rPr lang="es-ES" sz="2000" dirty="0" err="1">
                <a:solidFill>
                  <a:srgbClr val="D52A26"/>
                </a:solidFill>
              </a:rPr>
              <a:t>Youth</a:t>
            </a:r>
            <a:r>
              <a:rPr lang="es-ES" sz="2000" dirty="0">
                <a:solidFill>
                  <a:srgbClr val="D52A26"/>
                </a:solidFill>
              </a:rPr>
              <a:t> </a:t>
            </a:r>
            <a:r>
              <a:rPr lang="es-ES" sz="2000" dirty="0" err="1">
                <a:solidFill>
                  <a:srgbClr val="D52A26"/>
                </a:solidFill>
              </a:rPr>
              <a:t>strategy</a:t>
            </a:r>
            <a:r>
              <a:rPr sz="2000" dirty="0">
                <a:solidFill>
                  <a:srgbClr val="D52A26"/>
                </a:solidFill>
              </a:rPr>
              <a:t>: </a:t>
            </a:r>
            <a:r>
              <a:rPr lang="en-US" sz="2000" b="0" spc="-15" dirty="0">
                <a:latin typeface="Trebuchet MS"/>
                <a:cs typeface="Trebuchet MS"/>
              </a:rPr>
              <a:t>This strategy was conceived focused on </a:t>
            </a:r>
            <a:r>
              <a:rPr lang="en-US" sz="2000" spc="-15" dirty="0">
                <a:latin typeface="Trebuchet MS"/>
                <a:cs typeface="Trebuchet MS"/>
              </a:rPr>
              <a:t>ensuring a healthy transition to adulthood </a:t>
            </a:r>
            <a:r>
              <a:rPr lang="en-US" sz="2000" b="0" spc="-15" dirty="0">
                <a:latin typeface="Trebuchet MS"/>
                <a:cs typeface="Trebuchet MS"/>
              </a:rPr>
              <a:t>for young people aged </a:t>
            </a:r>
            <a:r>
              <a:rPr lang="en-US" sz="2000" spc="-15" dirty="0">
                <a:latin typeface="Trebuchet MS"/>
                <a:cs typeface="Trebuchet MS"/>
              </a:rPr>
              <a:t>18-23 to help them lead a productive adult life in which they are independent, autonomous</a:t>
            </a:r>
            <a:r>
              <a:rPr lang="en-US" sz="2000" b="0" spc="-15" dirty="0">
                <a:latin typeface="Trebuchet MS"/>
                <a:cs typeface="Trebuchet MS"/>
              </a:rPr>
              <a:t> and able to take decisions for themselves and reap the benefits of the same. </a:t>
            </a:r>
            <a:endParaRPr sz="2000" dirty="0">
              <a:latin typeface="Trebuchet MS"/>
              <a:cs typeface="Trebuchet MS"/>
            </a:endParaRPr>
          </a:p>
          <a:p>
            <a:pPr marL="12700" marR="204470">
              <a:lnSpc>
                <a:spcPct val="100499"/>
              </a:lnSpc>
            </a:pPr>
            <a:r>
              <a:rPr lang="en-US" sz="2000" b="0" spc="10" dirty="0">
                <a:latin typeface="Trebuchet MS"/>
                <a:cs typeface="Trebuchet MS"/>
              </a:rPr>
              <a:t>It focuses on </a:t>
            </a:r>
            <a:r>
              <a:rPr lang="en-US" sz="2000" spc="10" dirty="0">
                <a:latin typeface="Trebuchet MS"/>
                <a:cs typeface="Trebuchet MS"/>
              </a:rPr>
              <a:t>ensuring that the individuals are equipped with the skills and competencies </a:t>
            </a:r>
            <a:r>
              <a:rPr lang="en-US" sz="2000" b="0" spc="10" dirty="0">
                <a:latin typeface="Trebuchet MS"/>
                <a:cs typeface="Trebuchet MS"/>
              </a:rPr>
              <a:t>that allow them to get by in everyday life and carry out basic, instrumental and advanced activities by themselves; that they have a </a:t>
            </a:r>
            <a:r>
              <a:rPr lang="en-US" sz="2000" spc="10" dirty="0">
                <a:latin typeface="Trebuchet MS"/>
                <a:cs typeface="Trebuchet MS"/>
              </a:rPr>
              <a:t>network of people who can offer them affective and emotional support</a:t>
            </a:r>
            <a:r>
              <a:rPr lang="en-US" sz="2000" b="0" spc="10" dirty="0">
                <a:latin typeface="Trebuchet MS"/>
                <a:cs typeface="Trebuchet MS"/>
              </a:rPr>
              <a:t>; and that they have </a:t>
            </a:r>
            <a:r>
              <a:rPr lang="en-US" sz="2000" spc="10" dirty="0">
                <a:latin typeface="Trebuchet MS"/>
                <a:cs typeface="Trebuchet MS"/>
              </a:rPr>
              <a:t>access to their own adequate housing, training, economic and employment supports</a:t>
            </a:r>
            <a:r>
              <a:rPr lang="en-US" sz="2000" b="0" spc="10" dirty="0">
                <a:latin typeface="Trebuchet MS"/>
                <a:cs typeface="Trebuchet MS"/>
              </a:rPr>
              <a:t>.</a:t>
            </a:r>
            <a:endParaRPr sz="2000" dirty="0">
              <a:latin typeface="Trebuchet MS"/>
              <a:cs typeface="Trebuchet MS"/>
            </a:endParaRPr>
          </a:p>
        </p:txBody>
      </p:sp>
      <p:sp>
        <p:nvSpPr>
          <p:cNvPr id="9" name="object 9"/>
          <p:cNvSpPr/>
          <p:nvPr/>
        </p:nvSpPr>
        <p:spPr>
          <a:xfrm>
            <a:off x="1015968" y="3057672"/>
            <a:ext cx="274955" cy="481965"/>
          </a:xfrm>
          <a:custGeom>
            <a:avLst/>
            <a:gdLst/>
            <a:ahLst/>
            <a:cxnLst/>
            <a:rect l="l" t="t" r="r" b="b"/>
            <a:pathLst>
              <a:path w="274955" h="481964">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pic>
        <p:nvPicPr>
          <p:cNvPr id="12" name="object 12"/>
          <p:cNvPicPr/>
          <p:nvPr/>
        </p:nvPicPr>
        <p:blipFill>
          <a:blip r:embed="rId2" cstate="print"/>
          <a:stretch>
            <a:fillRect/>
          </a:stretch>
        </p:blipFill>
        <p:spPr>
          <a:xfrm>
            <a:off x="17612503" y="9713725"/>
            <a:ext cx="1686874" cy="539001"/>
          </a:xfrm>
          <a:prstGeom prst="rect">
            <a:avLst/>
          </a:prstGeom>
        </p:spPr>
      </p:pic>
      <p:pic>
        <p:nvPicPr>
          <p:cNvPr id="13" name="object 13"/>
          <p:cNvPicPr/>
          <p:nvPr/>
        </p:nvPicPr>
        <p:blipFill>
          <a:blip r:embed="rId3" cstate="print"/>
          <a:stretch>
            <a:fillRect/>
          </a:stretch>
        </p:blipFill>
        <p:spPr>
          <a:xfrm>
            <a:off x="15467141" y="9439125"/>
            <a:ext cx="1757552" cy="890340"/>
          </a:xfrm>
          <a:prstGeom prst="rect">
            <a:avLst/>
          </a:prstGeom>
        </p:spPr>
      </p:pic>
      <p:sp>
        <p:nvSpPr>
          <p:cNvPr id="14" name="object 14"/>
          <p:cNvSpPr txBox="1"/>
          <p:nvPr/>
        </p:nvSpPr>
        <p:spPr>
          <a:xfrm>
            <a:off x="18435029" y="0"/>
            <a:ext cx="1527810" cy="1646555"/>
          </a:xfrm>
          <a:prstGeom prst="rect">
            <a:avLst/>
          </a:prstGeom>
        </p:spPr>
        <p:txBody>
          <a:bodyPr vert="horz" wrap="square" lIns="0" tIns="17145" rIns="0" bIns="0" rtlCol="0">
            <a:spAutoFit/>
          </a:bodyPr>
          <a:lstStyle/>
          <a:p>
            <a:pPr marL="12700">
              <a:lnSpc>
                <a:spcPct val="100000"/>
              </a:lnSpc>
              <a:spcBef>
                <a:spcPts val="135"/>
              </a:spcBef>
            </a:pPr>
            <a:r>
              <a:rPr sz="10600" b="1" spc="15" dirty="0">
                <a:solidFill>
                  <a:srgbClr val="D52A26"/>
                </a:solidFill>
                <a:latin typeface="Arial"/>
                <a:cs typeface="Arial"/>
              </a:rPr>
              <a:t>01</a:t>
            </a:r>
            <a:endParaRPr sz="10600">
              <a:latin typeface="Arial"/>
              <a:cs typeface="Arial"/>
            </a:endParaRPr>
          </a:p>
        </p:txBody>
      </p:sp>
      <p:grpSp>
        <p:nvGrpSpPr>
          <p:cNvPr id="65" name="Grupo 64">
            <a:extLst>
              <a:ext uri="{FF2B5EF4-FFF2-40B4-BE49-F238E27FC236}">
                <a16:creationId xmlns:a16="http://schemas.microsoft.com/office/drawing/2014/main" id="{D9ADD034-F35F-3117-697C-49EE61FE7173}"/>
              </a:ext>
            </a:extLst>
          </p:cNvPr>
          <p:cNvGrpSpPr/>
          <p:nvPr/>
        </p:nvGrpSpPr>
        <p:grpSpPr>
          <a:xfrm>
            <a:off x="6775450" y="3453509"/>
            <a:ext cx="6101474" cy="4601860"/>
            <a:chOff x="5002789" y="2376770"/>
            <a:chExt cx="3944530" cy="3358710"/>
          </a:xfrm>
        </p:grpSpPr>
        <p:sp>
          <p:nvSpPr>
            <p:cNvPr id="48" name="TextBox 91">
              <a:extLst>
                <a:ext uri="{FF2B5EF4-FFF2-40B4-BE49-F238E27FC236}">
                  <a16:creationId xmlns:a16="http://schemas.microsoft.com/office/drawing/2014/main" id="{522098E5-0F9E-58A8-AB64-4C8E9822E425}"/>
                </a:ext>
              </a:extLst>
            </p:cNvPr>
            <p:cNvSpPr txBox="1"/>
            <p:nvPr/>
          </p:nvSpPr>
          <p:spPr bwMode="auto">
            <a:xfrm>
              <a:off x="5002789" y="2594199"/>
              <a:ext cx="1799934" cy="230832"/>
            </a:xfrm>
            <a:prstGeom prst="rect">
              <a:avLst/>
            </a:prstGeom>
            <a:noFill/>
          </p:spPr>
          <p:txBody>
            <a:bodyPr lIns="0" rIns="0">
              <a:spAutoFit/>
            </a:bodyPr>
            <a:lstStyle/>
            <a:p>
              <a:pPr algn="just" eaLnBrk="1" fontAlgn="auto" hangingPunct="1">
                <a:spcBef>
                  <a:spcPts val="0"/>
                </a:spcBef>
                <a:spcAft>
                  <a:spcPts val="0"/>
                </a:spcAft>
                <a:defRPr/>
              </a:pPr>
              <a:endParaRPr lang="es-ES" sz="900">
                <a:solidFill>
                  <a:prstClr val="black">
                    <a:lumMod val="65000"/>
                    <a:lumOff val="35000"/>
                  </a:prstClr>
                </a:solidFill>
                <a:latin typeface="Calibri" panose="020F0502020204030204"/>
                <a:cs typeface="+mn-cs"/>
              </a:endParaRPr>
            </a:p>
          </p:txBody>
        </p:sp>
        <p:grpSp>
          <p:nvGrpSpPr>
            <p:cNvPr id="56" name="Group 32">
              <a:extLst>
                <a:ext uri="{FF2B5EF4-FFF2-40B4-BE49-F238E27FC236}">
                  <a16:creationId xmlns:a16="http://schemas.microsoft.com/office/drawing/2014/main" id="{D9C30AFB-32E7-1BA9-ECD7-AB85DD888E03}"/>
                </a:ext>
              </a:extLst>
            </p:cNvPr>
            <p:cNvGrpSpPr>
              <a:grpSpLocks/>
            </p:cNvGrpSpPr>
            <p:nvPr/>
          </p:nvGrpSpPr>
          <p:grpSpPr bwMode="auto">
            <a:xfrm>
              <a:off x="5599936" y="2376770"/>
              <a:ext cx="3347383" cy="3358710"/>
              <a:chOff x="3336926" y="676276"/>
              <a:chExt cx="5513387" cy="5500687"/>
            </a:xfrm>
          </p:grpSpPr>
          <p:sp>
            <p:nvSpPr>
              <p:cNvPr id="57" name="Freeform 5">
                <a:extLst>
                  <a:ext uri="{FF2B5EF4-FFF2-40B4-BE49-F238E27FC236}">
                    <a16:creationId xmlns:a16="http://schemas.microsoft.com/office/drawing/2014/main" id="{416B9D0E-00DC-59B1-520F-E8987FAD2F0D}"/>
                  </a:ext>
                </a:extLst>
              </p:cNvPr>
              <p:cNvSpPr>
                <a:spLocks/>
              </p:cNvSpPr>
              <p:nvPr/>
            </p:nvSpPr>
            <p:spPr bwMode="auto">
              <a:xfrm>
                <a:off x="6554498" y="1890073"/>
                <a:ext cx="2295815" cy="2393282"/>
              </a:xfrm>
              <a:custGeom>
                <a:avLst/>
                <a:gdLst>
                  <a:gd name="T0" fmla="*/ 113 w 611"/>
                  <a:gd name="T1" fmla="*/ 0 h 637"/>
                  <a:gd name="T2" fmla="*/ 113 w 611"/>
                  <a:gd name="T3" fmla="*/ 132 h 637"/>
                  <a:gd name="T4" fmla="*/ 156 w 611"/>
                  <a:gd name="T5" fmla="*/ 173 h 637"/>
                  <a:gd name="T6" fmla="*/ 373 w 611"/>
                  <a:gd name="T7" fmla="*/ 173 h 637"/>
                  <a:gd name="T8" fmla="*/ 609 w 611"/>
                  <a:gd name="T9" fmla="*/ 408 h 637"/>
                  <a:gd name="T10" fmla="*/ 431 w 611"/>
                  <a:gd name="T11" fmla="*/ 637 h 637"/>
                  <a:gd name="T12" fmla="*/ 396 w 611"/>
                  <a:gd name="T13" fmla="*/ 592 h 637"/>
                  <a:gd name="T14" fmla="*/ 335 w 611"/>
                  <a:gd name="T15" fmla="*/ 531 h 637"/>
                  <a:gd name="T16" fmla="*/ 373 w 611"/>
                  <a:gd name="T17" fmla="*/ 531 h 637"/>
                  <a:gd name="T18" fmla="*/ 495 w 611"/>
                  <a:gd name="T19" fmla="*/ 408 h 637"/>
                  <a:gd name="T20" fmla="*/ 373 w 611"/>
                  <a:gd name="T21" fmla="*/ 286 h 637"/>
                  <a:gd name="T22" fmla="*/ 108 w 611"/>
                  <a:gd name="T23" fmla="*/ 286 h 637"/>
                  <a:gd name="T24" fmla="*/ 0 w 611"/>
                  <a:gd name="T25" fmla="*/ 172 h 637"/>
                  <a:gd name="T26" fmla="*/ 0 w 611"/>
                  <a:gd name="T27" fmla="*/ 113 h 637"/>
                  <a:gd name="T28" fmla="*/ 113 w 611"/>
                  <a:gd name="T29" fmla="*/ 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1" h="637">
                    <a:moveTo>
                      <a:pt x="113" y="0"/>
                    </a:moveTo>
                    <a:cubicBezTo>
                      <a:pt x="113" y="132"/>
                      <a:pt x="113" y="132"/>
                      <a:pt x="113" y="132"/>
                    </a:cubicBezTo>
                    <a:cubicBezTo>
                      <a:pt x="115" y="154"/>
                      <a:pt x="133" y="171"/>
                      <a:pt x="156" y="173"/>
                    </a:cubicBezTo>
                    <a:cubicBezTo>
                      <a:pt x="373" y="173"/>
                      <a:pt x="373" y="173"/>
                      <a:pt x="373" y="173"/>
                    </a:cubicBezTo>
                    <a:cubicBezTo>
                      <a:pt x="500" y="173"/>
                      <a:pt x="611" y="279"/>
                      <a:pt x="609" y="408"/>
                    </a:cubicBezTo>
                    <a:cubicBezTo>
                      <a:pt x="610" y="517"/>
                      <a:pt x="532" y="610"/>
                      <a:pt x="431" y="637"/>
                    </a:cubicBezTo>
                    <a:cubicBezTo>
                      <a:pt x="421" y="621"/>
                      <a:pt x="410" y="606"/>
                      <a:pt x="396" y="592"/>
                    </a:cubicBezTo>
                    <a:cubicBezTo>
                      <a:pt x="335" y="531"/>
                      <a:pt x="335" y="531"/>
                      <a:pt x="335" y="531"/>
                    </a:cubicBezTo>
                    <a:cubicBezTo>
                      <a:pt x="373" y="531"/>
                      <a:pt x="373" y="531"/>
                      <a:pt x="373" y="531"/>
                    </a:cubicBezTo>
                    <a:cubicBezTo>
                      <a:pt x="440" y="531"/>
                      <a:pt x="495" y="476"/>
                      <a:pt x="495" y="408"/>
                    </a:cubicBezTo>
                    <a:cubicBezTo>
                      <a:pt x="495" y="341"/>
                      <a:pt x="440" y="286"/>
                      <a:pt x="373" y="286"/>
                    </a:cubicBezTo>
                    <a:cubicBezTo>
                      <a:pt x="285" y="286"/>
                      <a:pt x="196" y="286"/>
                      <a:pt x="108" y="286"/>
                    </a:cubicBezTo>
                    <a:cubicBezTo>
                      <a:pt x="49" y="279"/>
                      <a:pt x="3" y="231"/>
                      <a:pt x="0" y="172"/>
                    </a:cubicBezTo>
                    <a:cubicBezTo>
                      <a:pt x="0" y="113"/>
                      <a:pt x="0" y="113"/>
                      <a:pt x="0" y="113"/>
                    </a:cubicBezTo>
                    <a:cubicBezTo>
                      <a:pt x="113" y="0"/>
                      <a:pt x="113" y="0"/>
                      <a:pt x="113" y="0"/>
                    </a:cubicBezTo>
                    <a:close/>
                  </a:path>
                </a:pathLst>
              </a:custGeom>
              <a:solidFill>
                <a:srgbClr val="063951"/>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58" name="Freeform 6">
                <a:extLst>
                  <a:ext uri="{FF2B5EF4-FFF2-40B4-BE49-F238E27FC236}">
                    <a16:creationId xmlns:a16="http://schemas.microsoft.com/office/drawing/2014/main" id="{04C77222-A27B-474A-9A1A-54F716B4B0C5}"/>
                  </a:ext>
                </a:extLst>
              </p:cNvPr>
              <p:cNvSpPr>
                <a:spLocks/>
              </p:cNvSpPr>
              <p:nvPr/>
            </p:nvSpPr>
            <p:spPr bwMode="auto">
              <a:xfrm>
                <a:off x="4554501" y="676276"/>
                <a:ext cx="2394423" cy="2294634"/>
              </a:xfrm>
              <a:custGeom>
                <a:avLst/>
                <a:gdLst>
                  <a:gd name="T0" fmla="*/ 0 w 637"/>
                  <a:gd name="T1" fmla="*/ 497 h 611"/>
                  <a:gd name="T2" fmla="*/ 132 w 637"/>
                  <a:gd name="T3" fmla="*/ 497 h 611"/>
                  <a:gd name="T4" fmla="*/ 173 w 637"/>
                  <a:gd name="T5" fmla="*/ 455 h 611"/>
                  <a:gd name="T6" fmla="*/ 173 w 637"/>
                  <a:gd name="T7" fmla="*/ 238 h 611"/>
                  <a:gd name="T8" fmla="*/ 409 w 637"/>
                  <a:gd name="T9" fmla="*/ 2 h 611"/>
                  <a:gd name="T10" fmla="*/ 637 w 637"/>
                  <a:gd name="T11" fmla="*/ 181 h 611"/>
                  <a:gd name="T12" fmla="*/ 592 w 637"/>
                  <a:gd name="T13" fmla="*/ 216 h 611"/>
                  <a:gd name="T14" fmla="*/ 531 w 637"/>
                  <a:gd name="T15" fmla="*/ 277 h 611"/>
                  <a:gd name="T16" fmla="*/ 531 w 637"/>
                  <a:gd name="T17" fmla="*/ 238 h 611"/>
                  <a:gd name="T18" fmla="*/ 409 w 637"/>
                  <a:gd name="T19" fmla="*/ 115 h 611"/>
                  <a:gd name="T20" fmla="*/ 287 w 637"/>
                  <a:gd name="T21" fmla="*/ 238 h 611"/>
                  <a:gd name="T22" fmla="*/ 287 w 637"/>
                  <a:gd name="T23" fmla="*/ 503 h 611"/>
                  <a:gd name="T24" fmla="*/ 172 w 637"/>
                  <a:gd name="T25" fmla="*/ 611 h 611"/>
                  <a:gd name="T26" fmla="*/ 113 w 637"/>
                  <a:gd name="T27" fmla="*/ 611 h 611"/>
                  <a:gd name="T28" fmla="*/ 0 w 637"/>
                  <a:gd name="T29" fmla="*/ 49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7" h="611">
                    <a:moveTo>
                      <a:pt x="0" y="497"/>
                    </a:moveTo>
                    <a:cubicBezTo>
                      <a:pt x="132" y="497"/>
                      <a:pt x="132" y="497"/>
                      <a:pt x="132" y="497"/>
                    </a:cubicBezTo>
                    <a:cubicBezTo>
                      <a:pt x="154" y="495"/>
                      <a:pt x="172" y="478"/>
                      <a:pt x="173" y="455"/>
                    </a:cubicBezTo>
                    <a:cubicBezTo>
                      <a:pt x="173" y="238"/>
                      <a:pt x="173" y="238"/>
                      <a:pt x="173" y="238"/>
                    </a:cubicBezTo>
                    <a:cubicBezTo>
                      <a:pt x="173" y="111"/>
                      <a:pt x="280" y="0"/>
                      <a:pt x="409" y="2"/>
                    </a:cubicBezTo>
                    <a:cubicBezTo>
                      <a:pt x="518" y="1"/>
                      <a:pt x="611" y="80"/>
                      <a:pt x="637" y="181"/>
                    </a:cubicBezTo>
                    <a:cubicBezTo>
                      <a:pt x="620" y="193"/>
                      <a:pt x="607" y="201"/>
                      <a:pt x="592" y="216"/>
                    </a:cubicBezTo>
                    <a:cubicBezTo>
                      <a:pt x="531" y="277"/>
                      <a:pt x="531" y="277"/>
                      <a:pt x="531" y="277"/>
                    </a:cubicBezTo>
                    <a:cubicBezTo>
                      <a:pt x="531" y="238"/>
                      <a:pt x="531" y="238"/>
                      <a:pt x="531" y="238"/>
                    </a:cubicBezTo>
                    <a:cubicBezTo>
                      <a:pt x="531" y="171"/>
                      <a:pt x="476" y="116"/>
                      <a:pt x="409" y="115"/>
                    </a:cubicBezTo>
                    <a:cubicBezTo>
                      <a:pt x="342" y="116"/>
                      <a:pt x="287" y="171"/>
                      <a:pt x="287" y="238"/>
                    </a:cubicBezTo>
                    <a:cubicBezTo>
                      <a:pt x="287" y="326"/>
                      <a:pt x="287" y="414"/>
                      <a:pt x="287" y="503"/>
                    </a:cubicBezTo>
                    <a:cubicBezTo>
                      <a:pt x="279" y="562"/>
                      <a:pt x="232" y="607"/>
                      <a:pt x="172" y="611"/>
                    </a:cubicBezTo>
                    <a:cubicBezTo>
                      <a:pt x="113" y="611"/>
                      <a:pt x="113" y="611"/>
                      <a:pt x="113" y="611"/>
                    </a:cubicBezTo>
                    <a:cubicBezTo>
                      <a:pt x="0" y="497"/>
                      <a:pt x="0" y="497"/>
                      <a:pt x="0" y="497"/>
                    </a:cubicBezTo>
                    <a:close/>
                  </a:path>
                </a:pathLst>
              </a:custGeom>
              <a:solidFill>
                <a:srgbClr val="C13018"/>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59" name="Freeform 7">
                <a:extLst>
                  <a:ext uri="{FF2B5EF4-FFF2-40B4-BE49-F238E27FC236}">
                    <a16:creationId xmlns:a16="http://schemas.microsoft.com/office/drawing/2014/main" id="{929BA84A-12DB-217F-5BBB-29577BB62FEB}"/>
                  </a:ext>
                </a:extLst>
              </p:cNvPr>
              <p:cNvSpPr>
                <a:spLocks/>
              </p:cNvSpPr>
              <p:nvPr/>
            </p:nvSpPr>
            <p:spPr bwMode="auto">
              <a:xfrm>
                <a:off x="3336926" y="2569884"/>
                <a:ext cx="2297959" cy="2397571"/>
              </a:xfrm>
              <a:custGeom>
                <a:avLst/>
                <a:gdLst>
                  <a:gd name="T0" fmla="*/ 497 w 611"/>
                  <a:gd name="T1" fmla="*/ 638 h 638"/>
                  <a:gd name="T2" fmla="*/ 497 w 611"/>
                  <a:gd name="T3" fmla="*/ 506 h 638"/>
                  <a:gd name="T4" fmla="*/ 455 w 611"/>
                  <a:gd name="T5" fmla="*/ 465 h 638"/>
                  <a:gd name="T6" fmla="*/ 238 w 611"/>
                  <a:gd name="T7" fmla="*/ 465 h 638"/>
                  <a:gd name="T8" fmla="*/ 2 w 611"/>
                  <a:gd name="T9" fmla="*/ 229 h 638"/>
                  <a:gd name="T10" fmla="*/ 181 w 611"/>
                  <a:gd name="T11" fmla="*/ 0 h 638"/>
                  <a:gd name="T12" fmla="*/ 216 w 611"/>
                  <a:gd name="T13" fmla="*/ 46 h 638"/>
                  <a:gd name="T14" fmla="*/ 278 w 611"/>
                  <a:gd name="T15" fmla="*/ 107 h 638"/>
                  <a:gd name="T16" fmla="*/ 238 w 611"/>
                  <a:gd name="T17" fmla="*/ 107 h 638"/>
                  <a:gd name="T18" fmla="*/ 116 w 611"/>
                  <a:gd name="T19" fmla="*/ 229 h 638"/>
                  <a:gd name="T20" fmla="*/ 238 w 611"/>
                  <a:gd name="T21" fmla="*/ 351 h 638"/>
                  <a:gd name="T22" fmla="*/ 503 w 611"/>
                  <a:gd name="T23" fmla="*/ 351 h 638"/>
                  <a:gd name="T24" fmla="*/ 611 w 611"/>
                  <a:gd name="T25" fmla="*/ 466 h 638"/>
                  <a:gd name="T26" fmla="*/ 611 w 611"/>
                  <a:gd name="T27" fmla="*/ 525 h 638"/>
                  <a:gd name="T28" fmla="*/ 497 w 611"/>
                  <a:gd name="T29"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1" h="638">
                    <a:moveTo>
                      <a:pt x="497" y="638"/>
                    </a:moveTo>
                    <a:cubicBezTo>
                      <a:pt x="497" y="506"/>
                      <a:pt x="497" y="506"/>
                      <a:pt x="497" y="506"/>
                    </a:cubicBezTo>
                    <a:cubicBezTo>
                      <a:pt x="495" y="484"/>
                      <a:pt x="478" y="466"/>
                      <a:pt x="455" y="465"/>
                    </a:cubicBezTo>
                    <a:cubicBezTo>
                      <a:pt x="238" y="465"/>
                      <a:pt x="238" y="465"/>
                      <a:pt x="238" y="465"/>
                    </a:cubicBezTo>
                    <a:cubicBezTo>
                      <a:pt x="111" y="465"/>
                      <a:pt x="0" y="358"/>
                      <a:pt x="2" y="229"/>
                    </a:cubicBezTo>
                    <a:cubicBezTo>
                      <a:pt x="1" y="120"/>
                      <a:pt x="80" y="26"/>
                      <a:pt x="181" y="0"/>
                    </a:cubicBezTo>
                    <a:cubicBezTo>
                      <a:pt x="193" y="18"/>
                      <a:pt x="201" y="31"/>
                      <a:pt x="216" y="46"/>
                    </a:cubicBezTo>
                    <a:cubicBezTo>
                      <a:pt x="278" y="107"/>
                      <a:pt x="278" y="107"/>
                      <a:pt x="278" y="107"/>
                    </a:cubicBezTo>
                    <a:cubicBezTo>
                      <a:pt x="238" y="107"/>
                      <a:pt x="238" y="107"/>
                      <a:pt x="238" y="107"/>
                    </a:cubicBezTo>
                    <a:cubicBezTo>
                      <a:pt x="171" y="107"/>
                      <a:pt x="116" y="162"/>
                      <a:pt x="116" y="229"/>
                    </a:cubicBezTo>
                    <a:cubicBezTo>
                      <a:pt x="116" y="296"/>
                      <a:pt x="171" y="351"/>
                      <a:pt x="238" y="351"/>
                    </a:cubicBezTo>
                    <a:cubicBezTo>
                      <a:pt x="326" y="351"/>
                      <a:pt x="414" y="351"/>
                      <a:pt x="503" y="351"/>
                    </a:cubicBezTo>
                    <a:cubicBezTo>
                      <a:pt x="562" y="358"/>
                      <a:pt x="607" y="406"/>
                      <a:pt x="611" y="466"/>
                    </a:cubicBezTo>
                    <a:cubicBezTo>
                      <a:pt x="611" y="525"/>
                      <a:pt x="611" y="525"/>
                      <a:pt x="611" y="525"/>
                    </a:cubicBezTo>
                    <a:cubicBezTo>
                      <a:pt x="497" y="638"/>
                      <a:pt x="497" y="638"/>
                      <a:pt x="497" y="638"/>
                    </a:cubicBezTo>
                    <a:close/>
                  </a:path>
                </a:pathLst>
              </a:custGeom>
              <a:solidFill>
                <a:schemeClr val="accent4">
                  <a:lumMod val="40000"/>
                  <a:lumOff val="60000"/>
                </a:schemeClr>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60" name="Freeform 8">
                <a:extLst>
                  <a:ext uri="{FF2B5EF4-FFF2-40B4-BE49-F238E27FC236}">
                    <a16:creationId xmlns:a16="http://schemas.microsoft.com/office/drawing/2014/main" id="{69C47B27-050C-85FC-2B49-97ABDE30157C}"/>
                  </a:ext>
                </a:extLst>
              </p:cNvPr>
              <p:cNvSpPr>
                <a:spLocks/>
              </p:cNvSpPr>
              <p:nvPr/>
            </p:nvSpPr>
            <p:spPr bwMode="auto">
              <a:xfrm>
                <a:off x="5242604" y="3882329"/>
                <a:ext cx="2394421" cy="2294634"/>
              </a:xfrm>
              <a:custGeom>
                <a:avLst/>
                <a:gdLst>
                  <a:gd name="T0" fmla="*/ 637 w 637"/>
                  <a:gd name="T1" fmla="*/ 114 h 611"/>
                  <a:gd name="T2" fmla="*/ 505 w 637"/>
                  <a:gd name="T3" fmla="*/ 114 h 611"/>
                  <a:gd name="T4" fmla="*/ 464 w 637"/>
                  <a:gd name="T5" fmla="*/ 156 h 611"/>
                  <a:gd name="T6" fmla="*/ 464 w 637"/>
                  <a:gd name="T7" fmla="*/ 373 h 611"/>
                  <a:gd name="T8" fmla="*/ 228 w 637"/>
                  <a:gd name="T9" fmla="*/ 609 h 611"/>
                  <a:gd name="T10" fmla="*/ 0 w 637"/>
                  <a:gd name="T11" fmla="*/ 431 h 611"/>
                  <a:gd name="T12" fmla="*/ 45 w 637"/>
                  <a:gd name="T13" fmla="*/ 396 h 611"/>
                  <a:gd name="T14" fmla="*/ 106 w 637"/>
                  <a:gd name="T15" fmla="*/ 335 h 611"/>
                  <a:gd name="T16" fmla="*/ 106 w 637"/>
                  <a:gd name="T17" fmla="*/ 373 h 611"/>
                  <a:gd name="T18" fmla="*/ 228 w 637"/>
                  <a:gd name="T19" fmla="*/ 495 h 611"/>
                  <a:gd name="T20" fmla="*/ 351 w 637"/>
                  <a:gd name="T21" fmla="*/ 373 h 611"/>
                  <a:gd name="T22" fmla="*/ 351 w 637"/>
                  <a:gd name="T23" fmla="*/ 108 h 611"/>
                  <a:gd name="T24" fmla="*/ 465 w 637"/>
                  <a:gd name="T25" fmla="*/ 0 h 611"/>
                  <a:gd name="T26" fmla="*/ 524 w 637"/>
                  <a:gd name="T27" fmla="*/ 0 h 611"/>
                  <a:gd name="T28" fmla="*/ 637 w 637"/>
                  <a:gd name="T29" fmla="*/ 11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7" h="611">
                    <a:moveTo>
                      <a:pt x="637" y="114"/>
                    </a:moveTo>
                    <a:cubicBezTo>
                      <a:pt x="505" y="114"/>
                      <a:pt x="505" y="114"/>
                      <a:pt x="505" y="114"/>
                    </a:cubicBezTo>
                    <a:cubicBezTo>
                      <a:pt x="483" y="115"/>
                      <a:pt x="465" y="133"/>
                      <a:pt x="464" y="156"/>
                    </a:cubicBezTo>
                    <a:cubicBezTo>
                      <a:pt x="464" y="373"/>
                      <a:pt x="464" y="373"/>
                      <a:pt x="464" y="373"/>
                    </a:cubicBezTo>
                    <a:cubicBezTo>
                      <a:pt x="464" y="500"/>
                      <a:pt x="357" y="611"/>
                      <a:pt x="228" y="609"/>
                    </a:cubicBezTo>
                    <a:cubicBezTo>
                      <a:pt x="119" y="610"/>
                      <a:pt x="26" y="532"/>
                      <a:pt x="0" y="431"/>
                    </a:cubicBezTo>
                    <a:cubicBezTo>
                      <a:pt x="16" y="421"/>
                      <a:pt x="31" y="410"/>
                      <a:pt x="45" y="396"/>
                    </a:cubicBezTo>
                    <a:cubicBezTo>
                      <a:pt x="106" y="335"/>
                      <a:pt x="106" y="335"/>
                      <a:pt x="106" y="335"/>
                    </a:cubicBezTo>
                    <a:cubicBezTo>
                      <a:pt x="106" y="373"/>
                      <a:pt x="106" y="373"/>
                      <a:pt x="106" y="373"/>
                    </a:cubicBezTo>
                    <a:cubicBezTo>
                      <a:pt x="106" y="440"/>
                      <a:pt x="161" y="495"/>
                      <a:pt x="228" y="495"/>
                    </a:cubicBezTo>
                    <a:cubicBezTo>
                      <a:pt x="295" y="495"/>
                      <a:pt x="351" y="440"/>
                      <a:pt x="351" y="373"/>
                    </a:cubicBezTo>
                    <a:cubicBezTo>
                      <a:pt x="351" y="285"/>
                      <a:pt x="351" y="196"/>
                      <a:pt x="351" y="108"/>
                    </a:cubicBezTo>
                    <a:cubicBezTo>
                      <a:pt x="358" y="49"/>
                      <a:pt x="405" y="4"/>
                      <a:pt x="465" y="0"/>
                    </a:cubicBezTo>
                    <a:cubicBezTo>
                      <a:pt x="524" y="0"/>
                      <a:pt x="524" y="0"/>
                      <a:pt x="524" y="0"/>
                    </a:cubicBezTo>
                    <a:cubicBezTo>
                      <a:pt x="637" y="114"/>
                      <a:pt x="637" y="114"/>
                      <a:pt x="637" y="114"/>
                    </a:cubicBezTo>
                    <a:close/>
                  </a:path>
                </a:pathLst>
              </a:custGeom>
              <a:solidFill>
                <a:schemeClr val="accent3">
                  <a:lumMod val="75000"/>
                </a:schemeClr>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61" name="Freeform 9">
                <a:extLst>
                  <a:ext uri="{FF2B5EF4-FFF2-40B4-BE49-F238E27FC236}">
                    <a16:creationId xmlns:a16="http://schemas.microsoft.com/office/drawing/2014/main" id="{2CC2FF91-ABC7-A74F-C6E6-460752C174A5}"/>
                  </a:ext>
                </a:extLst>
              </p:cNvPr>
              <p:cNvSpPr>
                <a:spLocks/>
              </p:cNvSpPr>
              <p:nvPr/>
            </p:nvSpPr>
            <p:spPr bwMode="auto">
              <a:xfrm>
                <a:off x="5634885" y="1135203"/>
                <a:ext cx="2735257" cy="1492584"/>
              </a:xfrm>
              <a:custGeom>
                <a:avLst/>
                <a:gdLst>
                  <a:gd name="T0" fmla="*/ 0 w 728"/>
                  <a:gd name="T1" fmla="*/ 154 h 397"/>
                  <a:gd name="T2" fmla="*/ 94 w 728"/>
                  <a:gd name="T3" fmla="*/ 247 h 397"/>
                  <a:gd name="T4" fmla="*/ 153 w 728"/>
                  <a:gd name="T5" fmla="*/ 246 h 397"/>
                  <a:gd name="T6" fmla="*/ 306 w 728"/>
                  <a:gd name="T7" fmla="*/ 93 h 397"/>
                  <a:gd name="T8" fmla="*/ 640 w 728"/>
                  <a:gd name="T9" fmla="*/ 92 h 397"/>
                  <a:gd name="T10" fmla="*/ 675 w 728"/>
                  <a:gd name="T11" fmla="*/ 381 h 397"/>
                  <a:gd name="T12" fmla="*/ 618 w 728"/>
                  <a:gd name="T13" fmla="*/ 374 h 397"/>
                  <a:gd name="T14" fmla="*/ 531 w 728"/>
                  <a:gd name="T15" fmla="*/ 374 h 397"/>
                  <a:gd name="T16" fmla="*/ 559 w 728"/>
                  <a:gd name="T17" fmla="*/ 346 h 397"/>
                  <a:gd name="T18" fmla="*/ 560 w 728"/>
                  <a:gd name="T19" fmla="*/ 173 h 397"/>
                  <a:gd name="T20" fmla="*/ 386 w 728"/>
                  <a:gd name="T21" fmla="*/ 173 h 397"/>
                  <a:gd name="T22" fmla="*/ 199 w 728"/>
                  <a:gd name="T23" fmla="*/ 360 h 397"/>
                  <a:gd name="T24" fmla="*/ 42 w 728"/>
                  <a:gd name="T25" fmla="*/ 355 h 397"/>
                  <a:gd name="T26" fmla="*/ 0 w 728"/>
                  <a:gd name="T27" fmla="*/ 314 h 397"/>
                  <a:gd name="T28" fmla="*/ 0 w 728"/>
                  <a:gd name="T29" fmla="*/ 154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397">
                    <a:moveTo>
                      <a:pt x="0" y="154"/>
                    </a:moveTo>
                    <a:cubicBezTo>
                      <a:pt x="94" y="247"/>
                      <a:pt x="94" y="247"/>
                      <a:pt x="94" y="247"/>
                    </a:cubicBezTo>
                    <a:cubicBezTo>
                      <a:pt x="111" y="261"/>
                      <a:pt x="136" y="261"/>
                      <a:pt x="153" y="246"/>
                    </a:cubicBezTo>
                    <a:cubicBezTo>
                      <a:pt x="306" y="93"/>
                      <a:pt x="306" y="93"/>
                      <a:pt x="306" y="93"/>
                    </a:cubicBezTo>
                    <a:cubicBezTo>
                      <a:pt x="396" y="3"/>
                      <a:pt x="550" y="0"/>
                      <a:pt x="640" y="92"/>
                    </a:cubicBezTo>
                    <a:cubicBezTo>
                      <a:pt x="718" y="169"/>
                      <a:pt x="728" y="291"/>
                      <a:pt x="675" y="381"/>
                    </a:cubicBezTo>
                    <a:cubicBezTo>
                      <a:pt x="654" y="377"/>
                      <a:pt x="639" y="374"/>
                      <a:pt x="618" y="374"/>
                    </a:cubicBezTo>
                    <a:cubicBezTo>
                      <a:pt x="531" y="374"/>
                      <a:pt x="531" y="374"/>
                      <a:pt x="531" y="374"/>
                    </a:cubicBezTo>
                    <a:cubicBezTo>
                      <a:pt x="559" y="346"/>
                      <a:pt x="559" y="346"/>
                      <a:pt x="559" y="346"/>
                    </a:cubicBezTo>
                    <a:cubicBezTo>
                      <a:pt x="607" y="298"/>
                      <a:pt x="607" y="220"/>
                      <a:pt x="560" y="173"/>
                    </a:cubicBezTo>
                    <a:cubicBezTo>
                      <a:pt x="512" y="125"/>
                      <a:pt x="434" y="125"/>
                      <a:pt x="386" y="173"/>
                    </a:cubicBezTo>
                    <a:cubicBezTo>
                      <a:pt x="324" y="235"/>
                      <a:pt x="262" y="298"/>
                      <a:pt x="199" y="360"/>
                    </a:cubicBezTo>
                    <a:cubicBezTo>
                      <a:pt x="152" y="397"/>
                      <a:pt x="87" y="395"/>
                      <a:pt x="42" y="355"/>
                    </a:cubicBezTo>
                    <a:cubicBezTo>
                      <a:pt x="0" y="314"/>
                      <a:pt x="0" y="314"/>
                      <a:pt x="0" y="314"/>
                    </a:cubicBezTo>
                    <a:cubicBezTo>
                      <a:pt x="0" y="154"/>
                      <a:pt x="0" y="154"/>
                      <a:pt x="0" y="154"/>
                    </a:cubicBezTo>
                    <a:close/>
                  </a:path>
                </a:pathLst>
              </a:custGeom>
              <a:solidFill>
                <a:srgbClr val="F7931F"/>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62" name="Freeform 10">
                <a:extLst>
                  <a:ext uri="{FF2B5EF4-FFF2-40B4-BE49-F238E27FC236}">
                    <a16:creationId xmlns:a16="http://schemas.microsoft.com/office/drawing/2014/main" id="{488F1407-C4DB-2C6D-A584-522F92531100}"/>
                  </a:ext>
                </a:extLst>
              </p:cNvPr>
              <p:cNvSpPr>
                <a:spLocks/>
              </p:cNvSpPr>
              <p:nvPr/>
            </p:nvSpPr>
            <p:spPr bwMode="auto">
              <a:xfrm>
                <a:off x="3799948" y="1156648"/>
                <a:ext cx="1491959" cy="2736404"/>
              </a:xfrm>
              <a:custGeom>
                <a:avLst/>
                <a:gdLst>
                  <a:gd name="T0" fmla="*/ 154 w 397"/>
                  <a:gd name="T1" fmla="*/ 728 h 728"/>
                  <a:gd name="T2" fmla="*/ 247 w 397"/>
                  <a:gd name="T3" fmla="*/ 634 h 728"/>
                  <a:gd name="T4" fmla="*/ 246 w 397"/>
                  <a:gd name="T5" fmla="*/ 575 h 728"/>
                  <a:gd name="T6" fmla="*/ 93 w 397"/>
                  <a:gd name="T7" fmla="*/ 422 h 728"/>
                  <a:gd name="T8" fmla="*/ 93 w 397"/>
                  <a:gd name="T9" fmla="*/ 88 h 728"/>
                  <a:gd name="T10" fmla="*/ 381 w 397"/>
                  <a:gd name="T11" fmla="*/ 53 h 728"/>
                  <a:gd name="T12" fmla="*/ 374 w 397"/>
                  <a:gd name="T13" fmla="*/ 110 h 728"/>
                  <a:gd name="T14" fmla="*/ 374 w 397"/>
                  <a:gd name="T15" fmla="*/ 197 h 728"/>
                  <a:gd name="T16" fmla="*/ 346 w 397"/>
                  <a:gd name="T17" fmla="*/ 169 h 728"/>
                  <a:gd name="T18" fmla="*/ 173 w 397"/>
                  <a:gd name="T19" fmla="*/ 168 h 728"/>
                  <a:gd name="T20" fmla="*/ 173 w 397"/>
                  <a:gd name="T21" fmla="*/ 342 h 728"/>
                  <a:gd name="T22" fmla="*/ 360 w 397"/>
                  <a:gd name="T23" fmla="*/ 529 h 728"/>
                  <a:gd name="T24" fmla="*/ 355 w 397"/>
                  <a:gd name="T25" fmla="*/ 686 h 728"/>
                  <a:gd name="T26" fmla="*/ 314 w 397"/>
                  <a:gd name="T27" fmla="*/ 728 h 728"/>
                  <a:gd name="T28" fmla="*/ 154 w 397"/>
                  <a:gd name="T29" fmla="*/ 72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 h="728">
                    <a:moveTo>
                      <a:pt x="154" y="728"/>
                    </a:moveTo>
                    <a:cubicBezTo>
                      <a:pt x="247" y="634"/>
                      <a:pt x="247" y="634"/>
                      <a:pt x="247" y="634"/>
                    </a:cubicBezTo>
                    <a:cubicBezTo>
                      <a:pt x="261" y="617"/>
                      <a:pt x="261" y="592"/>
                      <a:pt x="246" y="575"/>
                    </a:cubicBezTo>
                    <a:cubicBezTo>
                      <a:pt x="93" y="422"/>
                      <a:pt x="93" y="422"/>
                      <a:pt x="93" y="422"/>
                    </a:cubicBezTo>
                    <a:cubicBezTo>
                      <a:pt x="3" y="332"/>
                      <a:pt x="0" y="178"/>
                      <a:pt x="93" y="88"/>
                    </a:cubicBezTo>
                    <a:cubicBezTo>
                      <a:pt x="169" y="10"/>
                      <a:pt x="291" y="0"/>
                      <a:pt x="381" y="53"/>
                    </a:cubicBezTo>
                    <a:cubicBezTo>
                      <a:pt x="377" y="74"/>
                      <a:pt x="374" y="89"/>
                      <a:pt x="374" y="110"/>
                    </a:cubicBezTo>
                    <a:cubicBezTo>
                      <a:pt x="374" y="197"/>
                      <a:pt x="374" y="197"/>
                      <a:pt x="374" y="197"/>
                    </a:cubicBezTo>
                    <a:cubicBezTo>
                      <a:pt x="346" y="169"/>
                      <a:pt x="346" y="169"/>
                      <a:pt x="346" y="169"/>
                    </a:cubicBezTo>
                    <a:cubicBezTo>
                      <a:pt x="298" y="121"/>
                      <a:pt x="220" y="121"/>
                      <a:pt x="173" y="168"/>
                    </a:cubicBezTo>
                    <a:cubicBezTo>
                      <a:pt x="125" y="216"/>
                      <a:pt x="126" y="294"/>
                      <a:pt x="173" y="342"/>
                    </a:cubicBezTo>
                    <a:cubicBezTo>
                      <a:pt x="235" y="404"/>
                      <a:pt x="298" y="466"/>
                      <a:pt x="360" y="529"/>
                    </a:cubicBezTo>
                    <a:cubicBezTo>
                      <a:pt x="397" y="576"/>
                      <a:pt x="396" y="641"/>
                      <a:pt x="355" y="686"/>
                    </a:cubicBezTo>
                    <a:cubicBezTo>
                      <a:pt x="314" y="728"/>
                      <a:pt x="314" y="728"/>
                      <a:pt x="314" y="728"/>
                    </a:cubicBezTo>
                    <a:cubicBezTo>
                      <a:pt x="154" y="728"/>
                      <a:pt x="154" y="728"/>
                      <a:pt x="154" y="728"/>
                    </a:cubicBezTo>
                    <a:close/>
                  </a:path>
                </a:pathLst>
              </a:custGeom>
              <a:solidFill>
                <a:srgbClr val="3A5C84"/>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63" name="Freeform 11">
                <a:extLst>
                  <a:ext uri="{FF2B5EF4-FFF2-40B4-BE49-F238E27FC236}">
                    <a16:creationId xmlns:a16="http://schemas.microsoft.com/office/drawing/2014/main" id="{596EF086-1B64-72BB-B858-A61CE27155C0}"/>
                  </a:ext>
                </a:extLst>
              </p:cNvPr>
              <p:cNvSpPr>
                <a:spLocks/>
              </p:cNvSpPr>
              <p:nvPr/>
            </p:nvSpPr>
            <p:spPr bwMode="auto">
              <a:xfrm>
                <a:off x="3823528" y="4227597"/>
                <a:ext cx="2735257" cy="1492584"/>
              </a:xfrm>
              <a:custGeom>
                <a:avLst/>
                <a:gdLst>
                  <a:gd name="T0" fmla="*/ 728 w 728"/>
                  <a:gd name="T1" fmla="*/ 244 h 397"/>
                  <a:gd name="T2" fmla="*/ 634 w 728"/>
                  <a:gd name="T3" fmla="*/ 150 h 397"/>
                  <a:gd name="T4" fmla="*/ 576 w 728"/>
                  <a:gd name="T5" fmla="*/ 151 h 397"/>
                  <a:gd name="T6" fmla="*/ 422 w 728"/>
                  <a:gd name="T7" fmla="*/ 305 h 397"/>
                  <a:gd name="T8" fmla="*/ 88 w 728"/>
                  <a:gd name="T9" fmla="*/ 305 h 397"/>
                  <a:gd name="T10" fmla="*/ 54 w 728"/>
                  <a:gd name="T11" fmla="*/ 16 h 397"/>
                  <a:gd name="T12" fmla="*/ 110 w 728"/>
                  <a:gd name="T13" fmla="*/ 24 h 397"/>
                  <a:gd name="T14" fmla="*/ 197 w 728"/>
                  <a:gd name="T15" fmla="*/ 24 h 397"/>
                  <a:gd name="T16" fmla="*/ 169 w 728"/>
                  <a:gd name="T17" fmla="*/ 51 h 397"/>
                  <a:gd name="T18" fmla="*/ 169 w 728"/>
                  <a:gd name="T19" fmla="*/ 225 h 397"/>
                  <a:gd name="T20" fmla="*/ 342 w 728"/>
                  <a:gd name="T21" fmla="*/ 224 h 397"/>
                  <a:gd name="T22" fmla="*/ 529 w 728"/>
                  <a:gd name="T23" fmla="*/ 37 h 397"/>
                  <a:gd name="T24" fmla="*/ 686 w 728"/>
                  <a:gd name="T25" fmla="*/ 42 h 397"/>
                  <a:gd name="T26" fmla="*/ 728 w 728"/>
                  <a:gd name="T27" fmla="*/ 84 h 397"/>
                  <a:gd name="T28" fmla="*/ 728 w 728"/>
                  <a:gd name="T29" fmla="*/ 244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397">
                    <a:moveTo>
                      <a:pt x="728" y="244"/>
                    </a:moveTo>
                    <a:cubicBezTo>
                      <a:pt x="634" y="150"/>
                      <a:pt x="634" y="150"/>
                      <a:pt x="634" y="150"/>
                    </a:cubicBezTo>
                    <a:cubicBezTo>
                      <a:pt x="617" y="136"/>
                      <a:pt x="592" y="136"/>
                      <a:pt x="576" y="151"/>
                    </a:cubicBezTo>
                    <a:cubicBezTo>
                      <a:pt x="422" y="305"/>
                      <a:pt x="422" y="305"/>
                      <a:pt x="422" y="305"/>
                    </a:cubicBezTo>
                    <a:cubicBezTo>
                      <a:pt x="332" y="395"/>
                      <a:pt x="178" y="397"/>
                      <a:pt x="88" y="305"/>
                    </a:cubicBezTo>
                    <a:cubicBezTo>
                      <a:pt x="10" y="229"/>
                      <a:pt x="0" y="107"/>
                      <a:pt x="54" y="16"/>
                    </a:cubicBezTo>
                    <a:cubicBezTo>
                      <a:pt x="74" y="21"/>
                      <a:pt x="89" y="24"/>
                      <a:pt x="110" y="24"/>
                    </a:cubicBezTo>
                    <a:cubicBezTo>
                      <a:pt x="197" y="24"/>
                      <a:pt x="197" y="24"/>
                      <a:pt x="197" y="24"/>
                    </a:cubicBezTo>
                    <a:cubicBezTo>
                      <a:pt x="169" y="51"/>
                      <a:pt x="169" y="51"/>
                      <a:pt x="169" y="51"/>
                    </a:cubicBezTo>
                    <a:cubicBezTo>
                      <a:pt x="121" y="99"/>
                      <a:pt x="121" y="177"/>
                      <a:pt x="169" y="225"/>
                    </a:cubicBezTo>
                    <a:cubicBezTo>
                      <a:pt x="216" y="272"/>
                      <a:pt x="294" y="272"/>
                      <a:pt x="342" y="224"/>
                    </a:cubicBezTo>
                    <a:cubicBezTo>
                      <a:pt x="404" y="162"/>
                      <a:pt x="466" y="100"/>
                      <a:pt x="529" y="37"/>
                    </a:cubicBezTo>
                    <a:cubicBezTo>
                      <a:pt x="576" y="0"/>
                      <a:pt x="642" y="2"/>
                      <a:pt x="686" y="42"/>
                    </a:cubicBezTo>
                    <a:cubicBezTo>
                      <a:pt x="728" y="84"/>
                      <a:pt x="728" y="84"/>
                      <a:pt x="728" y="84"/>
                    </a:cubicBezTo>
                    <a:cubicBezTo>
                      <a:pt x="728" y="244"/>
                      <a:pt x="728" y="244"/>
                      <a:pt x="728" y="244"/>
                    </a:cubicBezTo>
                    <a:close/>
                  </a:path>
                </a:pathLst>
              </a:custGeom>
              <a:solidFill>
                <a:srgbClr val="FFCC4C"/>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sp>
            <p:nvSpPr>
              <p:cNvPr id="64" name="Freeform 12">
                <a:extLst>
                  <a:ext uri="{FF2B5EF4-FFF2-40B4-BE49-F238E27FC236}">
                    <a16:creationId xmlns:a16="http://schemas.microsoft.com/office/drawing/2014/main" id="{9E0D67F1-7C48-AB5F-716C-A5046BF5AA0A}"/>
                  </a:ext>
                </a:extLst>
              </p:cNvPr>
              <p:cNvSpPr>
                <a:spLocks/>
              </p:cNvSpPr>
              <p:nvPr/>
            </p:nvSpPr>
            <p:spPr bwMode="auto">
              <a:xfrm>
                <a:off x="6901764" y="2960187"/>
                <a:ext cx="1489814" cy="2736404"/>
              </a:xfrm>
              <a:custGeom>
                <a:avLst/>
                <a:gdLst>
                  <a:gd name="T0" fmla="*/ 243 w 397"/>
                  <a:gd name="T1" fmla="*/ 1 h 728"/>
                  <a:gd name="T2" fmla="*/ 150 w 397"/>
                  <a:gd name="T3" fmla="*/ 94 h 728"/>
                  <a:gd name="T4" fmla="*/ 151 w 397"/>
                  <a:gd name="T5" fmla="*/ 153 h 728"/>
                  <a:gd name="T6" fmla="*/ 304 w 397"/>
                  <a:gd name="T7" fmla="*/ 306 h 728"/>
                  <a:gd name="T8" fmla="*/ 305 w 397"/>
                  <a:gd name="T9" fmla="*/ 640 h 728"/>
                  <a:gd name="T10" fmla="*/ 16 w 397"/>
                  <a:gd name="T11" fmla="*/ 675 h 728"/>
                  <a:gd name="T12" fmla="*/ 23 w 397"/>
                  <a:gd name="T13" fmla="*/ 618 h 728"/>
                  <a:gd name="T14" fmla="*/ 23 w 397"/>
                  <a:gd name="T15" fmla="*/ 532 h 728"/>
                  <a:gd name="T16" fmla="*/ 51 w 397"/>
                  <a:gd name="T17" fmla="*/ 559 h 728"/>
                  <a:gd name="T18" fmla="*/ 224 w 397"/>
                  <a:gd name="T19" fmla="*/ 560 h 728"/>
                  <a:gd name="T20" fmla="*/ 224 w 397"/>
                  <a:gd name="T21" fmla="*/ 387 h 728"/>
                  <a:gd name="T22" fmla="*/ 37 w 397"/>
                  <a:gd name="T23" fmla="*/ 200 h 728"/>
                  <a:gd name="T24" fmla="*/ 42 w 397"/>
                  <a:gd name="T25" fmla="*/ 42 h 728"/>
                  <a:gd name="T26" fmla="*/ 83 w 397"/>
                  <a:gd name="T27" fmla="*/ 0 h 728"/>
                  <a:gd name="T28" fmla="*/ 243 w 397"/>
                  <a:gd name="T29" fmla="*/ 1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 h="728">
                    <a:moveTo>
                      <a:pt x="243" y="1"/>
                    </a:moveTo>
                    <a:cubicBezTo>
                      <a:pt x="150" y="94"/>
                      <a:pt x="150" y="94"/>
                      <a:pt x="150" y="94"/>
                    </a:cubicBezTo>
                    <a:cubicBezTo>
                      <a:pt x="136" y="111"/>
                      <a:pt x="136" y="136"/>
                      <a:pt x="151" y="153"/>
                    </a:cubicBezTo>
                    <a:cubicBezTo>
                      <a:pt x="304" y="306"/>
                      <a:pt x="304" y="306"/>
                      <a:pt x="304" y="306"/>
                    </a:cubicBezTo>
                    <a:cubicBezTo>
                      <a:pt x="394" y="397"/>
                      <a:pt x="397" y="550"/>
                      <a:pt x="305" y="640"/>
                    </a:cubicBezTo>
                    <a:cubicBezTo>
                      <a:pt x="228" y="718"/>
                      <a:pt x="106" y="728"/>
                      <a:pt x="16" y="675"/>
                    </a:cubicBezTo>
                    <a:cubicBezTo>
                      <a:pt x="20" y="654"/>
                      <a:pt x="23" y="639"/>
                      <a:pt x="23" y="618"/>
                    </a:cubicBezTo>
                    <a:cubicBezTo>
                      <a:pt x="23" y="532"/>
                      <a:pt x="23" y="532"/>
                      <a:pt x="23" y="532"/>
                    </a:cubicBezTo>
                    <a:cubicBezTo>
                      <a:pt x="51" y="559"/>
                      <a:pt x="51" y="559"/>
                      <a:pt x="51" y="559"/>
                    </a:cubicBezTo>
                    <a:cubicBezTo>
                      <a:pt x="99" y="607"/>
                      <a:pt x="177" y="607"/>
                      <a:pt x="224" y="560"/>
                    </a:cubicBezTo>
                    <a:cubicBezTo>
                      <a:pt x="272" y="512"/>
                      <a:pt x="272" y="434"/>
                      <a:pt x="224" y="387"/>
                    </a:cubicBezTo>
                    <a:cubicBezTo>
                      <a:pt x="162" y="324"/>
                      <a:pt x="99" y="262"/>
                      <a:pt x="37" y="200"/>
                    </a:cubicBezTo>
                    <a:cubicBezTo>
                      <a:pt x="0" y="153"/>
                      <a:pt x="2" y="87"/>
                      <a:pt x="42" y="42"/>
                    </a:cubicBezTo>
                    <a:cubicBezTo>
                      <a:pt x="83" y="0"/>
                      <a:pt x="83" y="0"/>
                      <a:pt x="83" y="0"/>
                    </a:cubicBezTo>
                    <a:cubicBezTo>
                      <a:pt x="243" y="1"/>
                      <a:pt x="243" y="1"/>
                      <a:pt x="243" y="1"/>
                    </a:cubicBezTo>
                    <a:close/>
                  </a:path>
                </a:pathLst>
              </a:custGeom>
              <a:solidFill>
                <a:srgbClr val="4CC1EF"/>
              </a:solidFill>
              <a:ln>
                <a:noFill/>
              </a:ln>
            </p:spPr>
            <p:txBody>
              <a:bodyPr lIns="68580" tIns="34290" rIns="68580" bIns="34290"/>
              <a:lstStyle/>
              <a:p>
                <a:pPr eaLnBrk="1" fontAlgn="auto" hangingPunct="1">
                  <a:spcBef>
                    <a:spcPts val="0"/>
                  </a:spcBef>
                  <a:spcAft>
                    <a:spcPts val="0"/>
                  </a:spcAft>
                  <a:defRPr/>
                </a:pPr>
                <a:endParaRPr lang="es-ES" sz="1350" kern="0">
                  <a:solidFill>
                    <a:prstClr val="black"/>
                  </a:solidFill>
                  <a:latin typeface="Calibri" panose="020F0502020204030204"/>
                  <a:cs typeface="+mn-cs"/>
                </a:endParaRPr>
              </a:p>
            </p:txBody>
          </p:sp>
        </p:grpSp>
      </p:grpSp>
      <p:sp>
        <p:nvSpPr>
          <p:cNvPr id="67" name="CuadroTexto 66">
            <a:extLst>
              <a:ext uri="{FF2B5EF4-FFF2-40B4-BE49-F238E27FC236}">
                <a16:creationId xmlns:a16="http://schemas.microsoft.com/office/drawing/2014/main" id="{BAC160F3-90BE-9694-3D53-48FF87FE92D6}"/>
              </a:ext>
            </a:extLst>
          </p:cNvPr>
          <p:cNvSpPr txBox="1"/>
          <p:nvPr/>
        </p:nvSpPr>
        <p:spPr>
          <a:xfrm>
            <a:off x="10122827" y="2469969"/>
            <a:ext cx="3190240" cy="954107"/>
          </a:xfrm>
          <a:prstGeom prst="rect">
            <a:avLst/>
          </a:prstGeom>
          <a:noFill/>
        </p:spPr>
        <p:txBody>
          <a:bodyPr wrap="square" lIns="0" rIns="0" anchor="b">
            <a:spAutoFit/>
          </a:bodyPr>
          <a:lstStyle>
            <a:defPPr>
              <a:defRPr lang="es-ES"/>
            </a:defPPr>
            <a:lvl1pPr fontAlgn="auto">
              <a:spcBef>
                <a:spcPts val="0"/>
              </a:spcBef>
              <a:spcAft>
                <a:spcPts val="0"/>
              </a:spcAft>
              <a:defRPr sz="2800" b="1">
                <a:solidFill>
                  <a:srgbClr val="C00000"/>
                </a:solidFill>
                <a:latin typeface="Calibri" panose="020F0502020204030204"/>
              </a:defRPr>
            </a:lvl1pPr>
          </a:lstStyle>
          <a:p>
            <a:r>
              <a:rPr lang="en-US" dirty="0"/>
              <a:t>2020-23 BIZKAIA EMPLOYMENT PLAN</a:t>
            </a:r>
            <a:endParaRPr lang="es-ES" dirty="0"/>
          </a:p>
        </p:txBody>
      </p:sp>
      <p:sp>
        <p:nvSpPr>
          <p:cNvPr id="68" name="TextBox 90">
            <a:extLst>
              <a:ext uri="{FF2B5EF4-FFF2-40B4-BE49-F238E27FC236}">
                <a16:creationId xmlns:a16="http://schemas.microsoft.com/office/drawing/2014/main" id="{C277E62F-9FEF-FA55-54D2-DAA9264CA7D6}"/>
              </a:ext>
            </a:extLst>
          </p:cNvPr>
          <p:cNvSpPr txBox="1"/>
          <p:nvPr/>
        </p:nvSpPr>
        <p:spPr bwMode="auto">
          <a:xfrm>
            <a:off x="6848858" y="3451317"/>
            <a:ext cx="3358382" cy="523220"/>
          </a:xfrm>
          <a:prstGeom prst="rect">
            <a:avLst/>
          </a:prstGeom>
          <a:noFill/>
        </p:spPr>
        <p:txBody>
          <a:bodyPr wrap="square" lIns="0" rIns="0" anchor="b">
            <a:spAutoFit/>
          </a:bodyPr>
          <a:lstStyle/>
          <a:p>
            <a:pPr eaLnBrk="1" fontAlgn="auto" hangingPunct="1">
              <a:spcBef>
                <a:spcPts val="0"/>
              </a:spcBef>
              <a:spcAft>
                <a:spcPts val="0"/>
              </a:spcAft>
              <a:defRPr/>
            </a:pPr>
            <a:r>
              <a:rPr lang="es-ES" sz="2800" b="1" dirty="0">
                <a:solidFill>
                  <a:schemeClr val="accent1">
                    <a:lumMod val="50000"/>
                  </a:schemeClr>
                </a:solidFill>
                <a:latin typeface="Calibri" panose="020F0502020204030204"/>
                <a:cs typeface="+mn-cs"/>
              </a:rPr>
              <a:t>YOUTH STRATEGY</a:t>
            </a:r>
          </a:p>
        </p:txBody>
      </p:sp>
      <p:sp>
        <p:nvSpPr>
          <p:cNvPr id="69" name="object 6">
            <a:extLst>
              <a:ext uri="{FF2B5EF4-FFF2-40B4-BE49-F238E27FC236}">
                <a16:creationId xmlns:a16="http://schemas.microsoft.com/office/drawing/2014/main" id="{1E7CC6A4-567A-1FF4-40E0-58C13A96806A}"/>
              </a:ext>
            </a:extLst>
          </p:cNvPr>
          <p:cNvSpPr txBox="1"/>
          <p:nvPr/>
        </p:nvSpPr>
        <p:spPr>
          <a:xfrm>
            <a:off x="13783293" y="2133949"/>
            <a:ext cx="5946157" cy="1999906"/>
          </a:xfrm>
          <a:prstGeom prst="rect">
            <a:avLst/>
          </a:prstGeom>
        </p:spPr>
        <p:txBody>
          <a:bodyPr vert="horz" wrap="square" lIns="0" tIns="12065" rIns="0" bIns="0" rtlCol="0">
            <a:spAutoFit/>
          </a:bodyPr>
          <a:lstStyle/>
          <a:p>
            <a:pPr marL="12700">
              <a:lnSpc>
                <a:spcPct val="100000"/>
              </a:lnSpc>
              <a:spcBef>
                <a:spcPts val="95"/>
              </a:spcBef>
            </a:pPr>
            <a:r>
              <a:rPr lang="en-US" sz="3200" b="1" spc="-20" dirty="0">
                <a:latin typeface="Arial"/>
                <a:cs typeface="Arial"/>
              </a:rPr>
              <a:t>The 2020-23 Bizkaia Employment Plan</a:t>
            </a:r>
          </a:p>
          <a:p>
            <a:pPr marL="12700">
              <a:lnSpc>
                <a:spcPct val="100000"/>
              </a:lnSpc>
              <a:spcBef>
                <a:spcPts val="95"/>
              </a:spcBef>
            </a:pPr>
            <a:endParaRPr lang="es-ES" sz="2050" spc="-45" dirty="0">
              <a:latin typeface="Trebuchet MS"/>
              <a:cs typeface="Trebuchet MS"/>
            </a:endParaRPr>
          </a:p>
          <a:p>
            <a:pPr marL="12700">
              <a:lnSpc>
                <a:spcPct val="100000"/>
              </a:lnSpc>
              <a:spcBef>
                <a:spcPts val="95"/>
              </a:spcBef>
            </a:pPr>
            <a:r>
              <a:rPr lang="en-US" sz="2000" spc="-45" dirty="0">
                <a:latin typeface="Trebuchet MS"/>
                <a:cs typeface="Trebuchet MS"/>
              </a:rPr>
              <a:t>The main objective of this plan was for </a:t>
            </a:r>
            <a:r>
              <a:rPr lang="en-US" sz="2000" b="1" spc="-45" dirty="0">
                <a:latin typeface="Trebuchet MS"/>
                <a:cs typeface="Trebuchet MS"/>
              </a:rPr>
              <a:t>employment to be viewed as a driver of social inclusion.</a:t>
            </a:r>
            <a:endParaRPr sz="2000" b="1" dirty="0">
              <a:latin typeface="Trebuchet MS"/>
              <a:cs typeface="Trebuchet MS"/>
            </a:endParaRPr>
          </a:p>
        </p:txBody>
      </p:sp>
      <p:sp>
        <p:nvSpPr>
          <p:cNvPr id="70" name="object 8">
            <a:extLst>
              <a:ext uri="{FF2B5EF4-FFF2-40B4-BE49-F238E27FC236}">
                <a16:creationId xmlns:a16="http://schemas.microsoft.com/office/drawing/2014/main" id="{9BCB2EA1-8310-3575-6AB1-5290249F58CB}"/>
              </a:ext>
            </a:extLst>
          </p:cNvPr>
          <p:cNvSpPr txBox="1"/>
          <p:nvPr/>
        </p:nvSpPr>
        <p:spPr>
          <a:xfrm>
            <a:off x="13959869" y="4134490"/>
            <a:ext cx="5769582" cy="2517997"/>
          </a:xfrm>
          <a:prstGeom prst="rect">
            <a:avLst/>
          </a:prstGeom>
        </p:spPr>
        <p:txBody>
          <a:bodyPr vert="horz" wrap="square" lIns="0" tIns="12065" rIns="0" bIns="0" rtlCol="0">
            <a:spAutoFit/>
          </a:bodyPr>
          <a:lstStyle/>
          <a:p>
            <a:pPr marL="12700" marR="511809">
              <a:lnSpc>
                <a:spcPct val="100499"/>
              </a:lnSpc>
              <a:spcBef>
                <a:spcPts val="95"/>
              </a:spcBef>
              <a:buFont typeface="Trebuchet MS"/>
              <a:buChar char="-"/>
              <a:tabLst>
                <a:tab pos="187325" algn="l"/>
              </a:tabLst>
            </a:pPr>
            <a:r>
              <a:rPr lang="en-US" b="1" spc="25" dirty="0">
                <a:latin typeface="Arial"/>
                <a:cs typeface="Arial"/>
              </a:rPr>
              <a:t>Challenge 1: </a:t>
            </a:r>
            <a:r>
              <a:rPr lang="en-US" spc="25" dirty="0">
                <a:latin typeface="Arial"/>
                <a:cs typeface="Arial"/>
              </a:rPr>
              <a:t>Preventing and reducing the </a:t>
            </a:r>
            <a:r>
              <a:rPr lang="en-US" b="1" i="1" spc="25" dirty="0">
                <a:latin typeface="Arial"/>
                <a:cs typeface="Arial"/>
              </a:rPr>
              <a:t>Social Cost of Unemployment</a:t>
            </a:r>
            <a:r>
              <a:rPr lang="en-US" b="1" i="1" spc="25" dirty="0">
                <a:latin typeface="Trebuchet MS"/>
                <a:cs typeface="Trebuchet MS"/>
              </a:rPr>
              <a:t>.</a:t>
            </a:r>
            <a:endParaRPr lang="es-ES" b="1" i="1" spc="25" dirty="0">
              <a:latin typeface="Trebuchet MS"/>
              <a:cs typeface="Trebuchet MS"/>
            </a:endParaRPr>
          </a:p>
          <a:p>
            <a:pPr marL="12700" marR="511809">
              <a:lnSpc>
                <a:spcPct val="100499"/>
              </a:lnSpc>
              <a:spcBef>
                <a:spcPts val="95"/>
              </a:spcBef>
              <a:buFont typeface="Trebuchet MS"/>
              <a:buChar char="-"/>
              <a:tabLst>
                <a:tab pos="187325" algn="l"/>
              </a:tabLst>
            </a:pPr>
            <a:r>
              <a:rPr lang="en-US" b="1" spc="25" dirty="0">
                <a:latin typeface="Arial"/>
                <a:cs typeface="Arial"/>
              </a:rPr>
              <a:t>Challenge 2:</a:t>
            </a:r>
            <a:r>
              <a:rPr lang="en-US" b="1" spc="-180" dirty="0">
                <a:latin typeface="Trebuchet MS"/>
                <a:cs typeface="Arial"/>
              </a:rPr>
              <a:t> </a:t>
            </a:r>
            <a:r>
              <a:rPr lang="en-US" spc="-180" dirty="0">
                <a:latin typeface="Trebuchet MS"/>
                <a:cs typeface="Arial"/>
              </a:rPr>
              <a:t>Ob</a:t>
            </a:r>
            <a:r>
              <a:rPr lang="es-ES" spc="-20" dirty="0" err="1">
                <a:latin typeface="Trebuchet MS"/>
                <a:cs typeface="Trebuchet MS"/>
              </a:rPr>
              <a:t>jectives</a:t>
            </a:r>
            <a:r>
              <a:rPr lang="es-ES" spc="-20" dirty="0">
                <a:latin typeface="Trebuchet MS"/>
                <a:cs typeface="Trebuchet MS"/>
              </a:rPr>
              <a:t>:</a:t>
            </a:r>
            <a:endParaRPr dirty="0">
              <a:latin typeface="Trebuchet MS"/>
              <a:cs typeface="Trebuchet MS"/>
            </a:endParaRPr>
          </a:p>
          <a:p>
            <a:pPr marL="563880" lvl="1" indent="-175260">
              <a:lnSpc>
                <a:spcPct val="100000"/>
              </a:lnSpc>
              <a:spcBef>
                <a:spcPts val="15"/>
              </a:spcBef>
              <a:buChar char="-"/>
              <a:tabLst>
                <a:tab pos="564515" algn="l"/>
              </a:tabLst>
            </a:pPr>
            <a:r>
              <a:rPr lang="en-US" spc="20" dirty="0">
                <a:latin typeface="Trebuchet MS"/>
                <a:cs typeface="Trebuchet MS"/>
              </a:rPr>
              <a:t>	Reducing and preventing chronic unemployment</a:t>
            </a:r>
          </a:p>
          <a:p>
            <a:pPr marL="563880" lvl="1" indent="-175260">
              <a:lnSpc>
                <a:spcPct val="100000"/>
              </a:lnSpc>
              <a:spcBef>
                <a:spcPts val="15"/>
              </a:spcBef>
              <a:buChar char="-"/>
              <a:tabLst>
                <a:tab pos="564515" algn="l"/>
              </a:tabLst>
            </a:pPr>
            <a:r>
              <a:rPr lang="en-US" spc="20" dirty="0">
                <a:latin typeface="Trebuchet MS"/>
                <a:cs typeface="Trebuchet MS"/>
              </a:rPr>
              <a:t>	Targeting initiatives at groups with higher </a:t>
            </a:r>
            <a:r>
              <a:rPr lang="en-US" i="1" spc="25" dirty="0">
                <a:latin typeface="Arial"/>
                <a:cs typeface="Arial"/>
              </a:rPr>
              <a:t>Social Cost of Unemployment</a:t>
            </a:r>
            <a:endParaRPr lang="en-US" i="1" spc="20" dirty="0">
              <a:latin typeface="Trebuchet MS"/>
              <a:cs typeface="Trebuchet MS"/>
            </a:endParaRPr>
          </a:p>
          <a:p>
            <a:pPr marL="563880" lvl="1" indent="-175260">
              <a:lnSpc>
                <a:spcPct val="100000"/>
              </a:lnSpc>
              <a:spcBef>
                <a:spcPts val="15"/>
              </a:spcBef>
              <a:buChar char="-"/>
              <a:tabLst>
                <a:tab pos="564515" algn="l"/>
              </a:tabLst>
            </a:pPr>
            <a:r>
              <a:rPr lang="en-US" spc="20" dirty="0">
                <a:latin typeface="Trebuchet MS"/>
                <a:cs typeface="Trebuchet MS"/>
              </a:rPr>
              <a:t>	Creating a socio-occupational space that combines social services and employment measures to combat social exclusion</a:t>
            </a:r>
          </a:p>
        </p:txBody>
      </p:sp>
      <p:sp>
        <p:nvSpPr>
          <p:cNvPr id="71" name="object 10">
            <a:extLst>
              <a:ext uri="{FF2B5EF4-FFF2-40B4-BE49-F238E27FC236}">
                <a16:creationId xmlns:a16="http://schemas.microsoft.com/office/drawing/2014/main" id="{8A12280C-EF44-D552-818A-3D9EE7E6D3D1}"/>
              </a:ext>
            </a:extLst>
          </p:cNvPr>
          <p:cNvSpPr/>
          <p:nvPr/>
        </p:nvSpPr>
        <p:spPr>
          <a:xfrm>
            <a:off x="13349441" y="2269997"/>
            <a:ext cx="274955" cy="481965"/>
          </a:xfrm>
          <a:custGeom>
            <a:avLst/>
            <a:gdLst/>
            <a:ahLst/>
            <a:cxnLst/>
            <a:rect l="l" t="t" r="r" b="b"/>
            <a:pathLst>
              <a:path w="274954" h="481965">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3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73" name="CuadroTexto 72">
            <a:extLst>
              <a:ext uri="{FF2B5EF4-FFF2-40B4-BE49-F238E27FC236}">
                <a16:creationId xmlns:a16="http://schemas.microsoft.com/office/drawing/2014/main" id="{EB38A602-65CA-1D39-F38C-066B510D5DC1}"/>
              </a:ext>
            </a:extLst>
          </p:cNvPr>
          <p:cNvSpPr txBox="1"/>
          <p:nvPr/>
        </p:nvSpPr>
        <p:spPr>
          <a:xfrm>
            <a:off x="12326848" y="7009684"/>
            <a:ext cx="2912889" cy="523220"/>
          </a:xfrm>
          <a:prstGeom prst="rect">
            <a:avLst/>
          </a:prstGeom>
          <a:noFill/>
        </p:spPr>
        <p:txBody>
          <a:bodyPr wrap="square" lIns="0" rIns="0" anchor="b">
            <a:spAutoFit/>
          </a:bodyPr>
          <a:lstStyle>
            <a:defPPr>
              <a:defRPr lang="es-ES"/>
            </a:defPPr>
            <a:lvl1pPr fontAlgn="auto">
              <a:spcBef>
                <a:spcPts val="0"/>
              </a:spcBef>
              <a:spcAft>
                <a:spcPts val="0"/>
              </a:spcAft>
              <a:defRPr sz="2800" b="1">
                <a:solidFill>
                  <a:srgbClr val="C00000"/>
                </a:solidFill>
                <a:latin typeface="Calibri" panose="020F0502020204030204"/>
              </a:defRPr>
            </a:lvl1pPr>
          </a:lstStyle>
          <a:p>
            <a:r>
              <a:rPr lang="en-US" dirty="0">
                <a:solidFill>
                  <a:srgbClr val="00B0F0"/>
                </a:solidFill>
              </a:rPr>
              <a:t>BAVARIAN MODEL</a:t>
            </a:r>
            <a:endParaRPr lang="es-ES" dirty="0">
              <a:solidFill>
                <a:srgbClr val="00B0F0"/>
              </a:solidFill>
            </a:endParaRPr>
          </a:p>
        </p:txBody>
      </p:sp>
      <p:sp>
        <p:nvSpPr>
          <p:cNvPr id="74" name="object 6">
            <a:extLst>
              <a:ext uri="{FF2B5EF4-FFF2-40B4-BE49-F238E27FC236}">
                <a16:creationId xmlns:a16="http://schemas.microsoft.com/office/drawing/2014/main" id="{33782EBF-CEF3-9CD4-5365-3C546515A44C}"/>
              </a:ext>
            </a:extLst>
          </p:cNvPr>
          <p:cNvSpPr txBox="1"/>
          <p:nvPr/>
        </p:nvSpPr>
        <p:spPr>
          <a:xfrm>
            <a:off x="14342072" y="7483475"/>
            <a:ext cx="4777778" cy="1810111"/>
          </a:xfrm>
          <a:prstGeom prst="rect">
            <a:avLst/>
          </a:prstGeom>
        </p:spPr>
        <p:txBody>
          <a:bodyPr vert="horz" wrap="square" lIns="0" tIns="12065" rIns="0" bIns="0" rtlCol="0">
            <a:spAutoFit/>
          </a:bodyPr>
          <a:lstStyle/>
          <a:p>
            <a:pPr marL="12700">
              <a:lnSpc>
                <a:spcPct val="100000"/>
              </a:lnSpc>
              <a:spcBef>
                <a:spcPts val="95"/>
              </a:spcBef>
            </a:pPr>
            <a:r>
              <a:rPr lang="en-US" sz="3200" b="1" spc="-20" dirty="0">
                <a:latin typeface="Arial"/>
                <a:cs typeface="Arial"/>
              </a:rPr>
              <a:t>The Bavarian model for the reception of asylum seekers</a:t>
            </a:r>
          </a:p>
          <a:p>
            <a:pPr marL="12700">
              <a:lnSpc>
                <a:spcPct val="100000"/>
              </a:lnSpc>
              <a:spcBef>
                <a:spcPts val="95"/>
              </a:spcBef>
            </a:pPr>
            <a:endParaRPr lang="es-ES" sz="2000" spc="-45" dirty="0">
              <a:latin typeface="Trebuchet MS"/>
              <a:cs typeface="Trebuchet MS"/>
            </a:endParaRPr>
          </a:p>
        </p:txBody>
      </p:sp>
      <p:sp>
        <p:nvSpPr>
          <p:cNvPr id="75" name="object 10">
            <a:extLst>
              <a:ext uri="{FF2B5EF4-FFF2-40B4-BE49-F238E27FC236}">
                <a16:creationId xmlns:a16="http://schemas.microsoft.com/office/drawing/2014/main" id="{5781FACD-9FED-0767-2A92-5B6E073D6098}"/>
              </a:ext>
            </a:extLst>
          </p:cNvPr>
          <p:cNvSpPr/>
          <p:nvPr/>
        </p:nvSpPr>
        <p:spPr>
          <a:xfrm>
            <a:off x="13946136" y="7566682"/>
            <a:ext cx="274955" cy="481965"/>
          </a:xfrm>
          <a:custGeom>
            <a:avLst/>
            <a:gdLst/>
            <a:ahLst/>
            <a:cxnLst/>
            <a:rect l="l" t="t" r="r" b="b"/>
            <a:pathLst>
              <a:path w="274954" h="481965">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3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76" name="CuadroTexto 75">
            <a:extLst>
              <a:ext uri="{FF2B5EF4-FFF2-40B4-BE49-F238E27FC236}">
                <a16:creationId xmlns:a16="http://schemas.microsoft.com/office/drawing/2014/main" id="{ED82B7B5-5224-0113-8C85-7FCAF619D71F}"/>
              </a:ext>
            </a:extLst>
          </p:cNvPr>
          <p:cNvSpPr txBox="1"/>
          <p:nvPr/>
        </p:nvSpPr>
        <p:spPr>
          <a:xfrm>
            <a:off x="8560542" y="8074978"/>
            <a:ext cx="4316382" cy="954107"/>
          </a:xfrm>
          <a:prstGeom prst="rect">
            <a:avLst/>
          </a:prstGeom>
          <a:noFill/>
        </p:spPr>
        <p:txBody>
          <a:bodyPr wrap="square" lIns="0" rIns="0" anchor="b">
            <a:spAutoFit/>
          </a:bodyPr>
          <a:lstStyle>
            <a:defPPr>
              <a:defRPr lang="es-ES"/>
            </a:defPPr>
            <a:lvl1pPr fontAlgn="auto">
              <a:spcBef>
                <a:spcPts val="0"/>
              </a:spcBef>
              <a:spcAft>
                <a:spcPts val="0"/>
              </a:spcAft>
              <a:defRPr sz="2800" b="1">
                <a:solidFill>
                  <a:srgbClr val="C00000"/>
                </a:solidFill>
                <a:latin typeface="Calibri" panose="020F0502020204030204"/>
              </a:defRPr>
            </a:lvl1pPr>
          </a:lstStyle>
          <a:p>
            <a:pPr algn="ctr"/>
            <a:r>
              <a:rPr lang="en-US" dirty="0">
                <a:solidFill>
                  <a:schemeClr val="accent3">
                    <a:lumMod val="75000"/>
                  </a:schemeClr>
                </a:solidFill>
              </a:rPr>
              <a:t>SEASONAL WORKERS PROGRAMME</a:t>
            </a:r>
            <a:endParaRPr lang="es-ES" dirty="0">
              <a:solidFill>
                <a:schemeClr val="accent3">
                  <a:lumMod val="75000"/>
                </a:schemeClr>
              </a:solidFill>
            </a:endParaRPr>
          </a:p>
        </p:txBody>
      </p:sp>
      <p:sp>
        <p:nvSpPr>
          <p:cNvPr id="77" name="object 6">
            <a:extLst>
              <a:ext uri="{FF2B5EF4-FFF2-40B4-BE49-F238E27FC236}">
                <a16:creationId xmlns:a16="http://schemas.microsoft.com/office/drawing/2014/main" id="{DBA9D1E7-FA8F-F625-D9E3-AC624BA1184A}"/>
              </a:ext>
            </a:extLst>
          </p:cNvPr>
          <p:cNvSpPr txBox="1"/>
          <p:nvPr/>
        </p:nvSpPr>
        <p:spPr>
          <a:xfrm>
            <a:off x="9588247" y="9149672"/>
            <a:ext cx="5446035" cy="1535677"/>
          </a:xfrm>
          <a:prstGeom prst="rect">
            <a:avLst/>
          </a:prstGeom>
        </p:spPr>
        <p:txBody>
          <a:bodyPr vert="horz" wrap="square" lIns="0" tIns="12065" rIns="0" bIns="0" rtlCol="0">
            <a:spAutoFit/>
          </a:bodyPr>
          <a:lstStyle/>
          <a:p>
            <a:pPr marL="12700">
              <a:lnSpc>
                <a:spcPct val="100000"/>
              </a:lnSpc>
              <a:spcBef>
                <a:spcPts val="95"/>
              </a:spcBef>
            </a:pPr>
            <a:r>
              <a:rPr lang="en-US" sz="3300" b="1" spc="-20" dirty="0">
                <a:latin typeface="Arial"/>
                <a:cs typeface="Arial"/>
              </a:rPr>
              <a:t>The experience of seasonal workers during the Covid-19 pandemic (2020)</a:t>
            </a:r>
          </a:p>
        </p:txBody>
      </p:sp>
      <p:sp>
        <p:nvSpPr>
          <p:cNvPr id="78" name="object 10">
            <a:extLst>
              <a:ext uri="{FF2B5EF4-FFF2-40B4-BE49-F238E27FC236}">
                <a16:creationId xmlns:a16="http://schemas.microsoft.com/office/drawing/2014/main" id="{B477AFF2-AF86-4F65-458C-E490E392EB20}"/>
              </a:ext>
            </a:extLst>
          </p:cNvPr>
          <p:cNvSpPr/>
          <p:nvPr/>
        </p:nvSpPr>
        <p:spPr>
          <a:xfrm>
            <a:off x="8985250" y="9210696"/>
            <a:ext cx="189995" cy="481965"/>
          </a:xfrm>
          <a:custGeom>
            <a:avLst/>
            <a:gdLst/>
            <a:ahLst/>
            <a:cxnLst/>
            <a:rect l="l" t="t" r="r" b="b"/>
            <a:pathLst>
              <a:path w="274954" h="481965">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3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6830" y="145424"/>
            <a:ext cx="8230118" cy="11308715"/>
          </a:xfrm>
          <a:custGeom>
            <a:avLst/>
            <a:gdLst/>
            <a:ahLst/>
            <a:cxnLst/>
            <a:rect l="l" t="t" r="r" b="b"/>
            <a:pathLst>
              <a:path w="10471150" h="11308715">
                <a:moveTo>
                  <a:pt x="10470885" y="0"/>
                </a:moveTo>
                <a:lnTo>
                  <a:pt x="0" y="0"/>
                </a:lnTo>
                <a:lnTo>
                  <a:pt x="0" y="11308556"/>
                </a:lnTo>
                <a:lnTo>
                  <a:pt x="10470885" y="11308556"/>
                </a:lnTo>
                <a:lnTo>
                  <a:pt x="10470885" y="0"/>
                </a:lnTo>
                <a:close/>
              </a:path>
            </a:pathLst>
          </a:custGeom>
          <a:solidFill>
            <a:srgbClr val="D52A26"/>
          </a:solidFill>
        </p:spPr>
        <p:txBody>
          <a:bodyPr wrap="square" lIns="0" tIns="0" rIns="0" bIns="0" rtlCol="0"/>
          <a:lstStyle/>
          <a:p>
            <a:endParaRPr dirty="0"/>
          </a:p>
        </p:txBody>
      </p:sp>
      <p:sp>
        <p:nvSpPr>
          <p:cNvPr id="4" name="object 4"/>
          <p:cNvSpPr txBox="1"/>
          <p:nvPr/>
        </p:nvSpPr>
        <p:spPr>
          <a:xfrm>
            <a:off x="755650" y="2442230"/>
            <a:ext cx="7612942" cy="2459006"/>
          </a:xfrm>
          <a:prstGeom prst="rect">
            <a:avLst/>
          </a:prstGeom>
        </p:spPr>
        <p:txBody>
          <a:bodyPr vert="horz" wrap="square" lIns="0" tIns="12065" rIns="0" bIns="0" rtlCol="0">
            <a:spAutoFit/>
          </a:bodyPr>
          <a:lstStyle/>
          <a:p>
            <a:pPr marL="12700" marR="5080">
              <a:lnSpc>
                <a:spcPct val="100499"/>
              </a:lnSpc>
              <a:spcBef>
                <a:spcPts val="95"/>
              </a:spcBef>
            </a:pPr>
            <a:r>
              <a:rPr lang="en-US" sz="3200" b="1" spc="10" dirty="0">
                <a:solidFill>
                  <a:schemeClr val="bg1"/>
                </a:solidFill>
                <a:latin typeface="Arial"/>
                <a:cs typeface="Arial"/>
              </a:rPr>
              <a:t>The GAZTE ON </a:t>
            </a:r>
            <a:r>
              <a:rPr lang="en-US" sz="3200" b="1" spc="10" dirty="0" err="1">
                <a:solidFill>
                  <a:schemeClr val="bg1"/>
                </a:solidFill>
                <a:latin typeface="Arial"/>
                <a:cs typeface="Arial"/>
              </a:rPr>
              <a:t>programme</a:t>
            </a:r>
            <a:r>
              <a:rPr lang="en-US" sz="3200" b="1" spc="10" dirty="0">
                <a:solidFill>
                  <a:schemeClr val="bg1"/>
                </a:solidFill>
                <a:latin typeface="Arial"/>
                <a:cs typeface="Arial"/>
              </a:rPr>
              <a:t> is an annual subsidy initiative </a:t>
            </a:r>
            <a:r>
              <a:rPr lang="en-US" sz="2050" spc="5" dirty="0">
                <a:solidFill>
                  <a:srgbClr val="FFFFFF"/>
                </a:solidFill>
                <a:latin typeface="Trebuchet MS"/>
                <a:cs typeface="Trebuchet MS"/>
              </a:rPr>
              <a:t>regulated by Regional Decrees: </a:t>
            </a:r>
          </a:p>
          <a:p>
            <a:pPr marL="355600" marR="5080" indent="-342900">
              <a:lnSpc>
                <a:spcPct val="100499"/>
              </a:lnSpc>
              <a:spcBef>
                <a:spcPts val="95"/>
              </a:spcBef>
              <a:buFont typeface="Arial" panose="020B0604020202020204" pitchFamily="34" charset="0"/>
              <a:buChar char="•"/>
            </a:pPr>
            <a:r>
              <a:rPr lang="en-US" spc="5" dirty="0">
                <a:solidFill>
                  <a:srgbClr val="FFFFFF"/>
                </a:solidFill>
                <a:latin typeface="Trebuchet MS"/>
                <a:cs typeface="Trebuchet MS"/>
              </a:rPr>
              <a:t>Regional Decree 72/2020, of July 14, </a:t>
            </a:r>
          </a:p>
          <a:p>
            <a:pPr marL="355600" marR="5080" indent="-342900">
              <a:lnSpc>
                <a:spcPct val="100499"/>
              </a:lnSpc>
              <a:spcBef>
                <a:spcPts val="95"/>
              </a:spcBef>
              <a:buFont typeface="Arial" panose="020B0604020202020204" pitchFamily="34" charset="0"/>
              <a:buChar char="•"/>
            </a:pPr>
            <a:r>
              <a:rPr lang="en-US" spc="5" dirty="0">
                <a:solidFill>
                  <a:srgbClr val="FFFFFF"/>
                </a:solidFill>
                <a:latin typeface="Trebuchet MS"/>
                <a:cs typeface="Trebuchet MS"/>
              </a:rPr>
              <a:t>Regional Decree 90/2021, of June 22, </a:t>
            </a:r>
          </a:p>
          <a:p>
            <a:pPr marL="355600" marR="5080" indent="-342900">
              <a:lnSpc>
                <a:spcPct val="100499"/>
              </a:lnSpc>
              <a:spcBef>
                <a:spcPts val="95"/>
              </a:spcBef>
              <a:buFont typeface="Arial" panose="020B0604020202020204" pitchFamily="34" charset="0"/>
              <a:buChar char="•"/>
            </a:pPr>
            <a:r>
              <a:rPr lang="en-US" spc="5" dirty="0">
                <a:solidFill>
                  <a:srgbClr val="FFFFFF"/>
                </a:solidFill>
                <a:latin typeface="Trebuchet MS"/>
                <a:cs typeface="Trebuchet MS"/>
              </a:rPr>
              <a:t>Regional Decree 66/2023, of May 23 and Regional Decree73/2024 of June 27</a:t>
            </a:r>
            <a:endParaRPr lang="es-ES" dirty="0">
              <a:latin typeface="Trebuchet MS"/>
              <a:cs typeface="Trebuchet MS"/>
            </a:endParaRPr>
          </a:p>
        </p:txBody>
      </p:sp>
      <p:sp>
        <p:nvSpPr>
          <p:cNvPr id="5" name="object 5"/>
          <p:cNvSpPr/>
          <p:nvPr/>
        </p:nvSpPr>
        <p:spPr>
          <a:xfrm>
            <a:off x="3123819" y="4814446"/>
            <a:ext cx="7141209" cy="1436191"/>
          </a:xfrm>
          <a:custGeom>
            <a:avLst/>
            <a:gdLst/>
            <a:ahLst/>
            <a:cxnLst/>
            <a:rect l="l" t="t" r="r" b="b"/>
            <a:pathLst>
              <a:path w="7141209" h="1990090">
                <a:moveTo>
                  <a:pt x="7141143" y="0"/>
                </a:moveTo>
                <a:lnTo>
                  <a:pt x="0" y="0"/>
                </a:lnTo>
                <a:lnTo>
                  <a:pt x="0" y="1989468"/>
                </a:lnTo>
                <a:lnTo>
                  <a:pt x="7141143" y="1989468"/>
                </a:lnTo>
                <a:lnTo>
                  <a:pt x="7141143" y="0"/>
                </a:lnTo>
                <a:close/>
              </a:path>
            </a:pathLst>
          </a:custGeom>
          <a:solidFill>
            <a:srgbClr val="FFFFFF"/>
          </a:solidFill>
        </p:spPr>
        <p:txBody>
          <a:bodyPr wrap="square" lIns="0" tIns="0" rIns="0" bIns="0" rtlCol="0"/>
          <a:lstStyle/>
          <a:p>
            <a:endParaRPr/>
          </a:p>
        </p:txBody>
      </p:sp>
      <p:sp>
        <p:nvSpPr>
          <p:cNvPr id="7" name="object 7"/>
          <p:cNvSpPr txBox="1"/>
          <p:nvPr/>
        </p:nvSpPr>
        <p:spPr>
          <a:xfrm>
            <a:off x="3357815" y="4908883"/>
            <a:ext cx="6599555" cy="1282065"/>
          </a:xfrm>
          <a:prstGeom prst="rect">
            <a:avLst/>
          </a:prstGeom>
        </p:spPr>
        <p:txBody>
          <a:bodyPr vert="horz" wrap="square" lIns="0" tIns="12065" rIns="0" bIns="0" rtlCol="0">
            <a:spAutoFit/>
          </a:bodyPr>
          <a:lstStyle/>
          <a:p>
            <a:pPr marL="12700" marR="5080">
              <a:lnSpc>
                <a:spcPct val="100499"/>
              </a:lnSpc>
              <a:spcBef>
                <a:spcPts val="95"/>
              </a:spcBef>
            </a:pPr>
            <a:r>
              <a:rPr lang="en-US" sz="2050" b="1" spc="-35" dirty="0">
                <a:latin typeface="Arial"/>
                <a:cs typeface="Arial"/>
              </a:rPr>
              <a:t>FOR THE DEVELOPMENT OF COMPREHENSIVE AND PERSONALISED SOCIO-EMPLOYMENT INTEGRATION PATHWAYS THROUGH A MIXED PROGRAMME OF EMPLOYMENT AND TRAINING ACTIVITIES</a:t>
            </a:r>
            <a:endParaRPr lang="en-US" sz="2050" dirty="0">
              <a:latin typeface="Arial"/>
              <a:cs typeface="Arial"/>
            </a:endParaRPr>
          </a:p>
        </p:txBody>
      </p:sp>
      <p:sp>
        <p:nvSpPr>
          <p:cNvPr id="8" name="object 8"/>
          <p:cNvSpPr txBox="1"/>
          <p:nvPr/>
        </p:nvSpPr>
        <p:spPr>
          <a:xfrm>
            <a:off x="8379306" y="6355400"/>
            <a:ext cx="2300605" cy="750142"/>
          </a:xfrm>
          <a:prstGeom prst="rect">
            <a:avLst/>
          </a:prstGeom>
        </p:spPr>
        <p:txBody>
          <a:bodyPr vert="horz" wrap="square" lIns="0" tIns="12065" rIns="0" bIns="0" rtlCol="0">
            <a:spAutoFit/>
          </a:bodyPr>
          <a:lstStyle/>
          <a:p>
            <a:pPr marL="12700" marR="5080">
              <a:lnSpc>
                <a:spcPct val="101000"/>
              </a:lnSpc>
              <a:spcBef>
                <a:spcPts val="95"/>
              </a:spcBef>
            </a:pPr>
            <a:r>
              <a:rPr lang="es-ES" sz="2450" b="1" i="1" spc="5" dirty="0">
                <a:solidFill>
                  <a:srgbClr val="D52A26"/>
                </a:solidFill>
                <a:latin typeface="Arial"/>
                <a:cs typeface="Arial"/>
              </a:rPr>
              <a:t>QUANTITATIVE GOAL</a:t>
            </a:r>
            <a:endParaRPr sz="2450" dirty="0">
              <a:latin typeface="Arial"/>
              <a:cs typeface="Arial"/>
            </a:endParaRPr>
          </a:p>
        </p:txBody>
      </p:sp>
      <p:sp>
        <p:nvSpPr>
          <p:cNvPr id="11" name="object 11"/>
          <p:cNvSpPr/>
          <p:nvPr/>
        </p:nvSpPr>
        <p:spPr>
          <a:xfrm>
            <a:off x="8604250" y="7216699"/>
            <a:ext cx="3429000" cy="2066265"/>
          </a:xfrm>
          <a:custGeom>
            <a:avLst/>
            <a:gdLst/>
            <a:ahLst/>
            <a:cxnLst/>
            <a:rect l="l" t="t" r="r" b="b"/>
            <a:pathLst>
              <a:path w="3749040" h="1403350">
                <a:moveTo>
                  <a:pt x="1874288" y="0"/>
                </a:moveTo>
                <a:lnTo>
                  <a:pt x="1807063" y="442"/>
                </a:lnTo>
                <a:lnTo>
                  <a:pt x="1740434" y="1761"/>
                </a:lnTo>
                <a:lnTo>
                  <a:pt x="1674440" y="3941"/>
                </a:lnTo>
                <a:lnTo>
                  <a:pt x="1609120" y="6966"/>
                </a:lnTo>
                <a:lnTo>
                  <a:pt x="1544515" y="10823"/>
                </a:lnTo>
                <a:lnTo>
                  <a:pt x="1480663" y="15497"/>
                </a:lnTo>
                <a:lnTo>
                  <a:pt x="1417606" y="20972"/>
                </a:lnTo>
                <a:lnTo>
                  <a:pt x="1355381" y="27233"/>
                </a:lnTo>
                <a:lnTo>
                  <a:pt x="1294030" y="34267"/>
                </a:lnTo>
                <a:lnTo>
                  <a:pt x="1233591" y="42058"/>
                </a:lnTo>
                <a:lnTo>
                  <a:pt x="1174104" y="50591"/>
                </a:lnTo>
                <a:lnTo>
                  <a:pt x="1115609" y="59851"/>
                </a:lnTo>
                <a:lnTo>
                  <a:pt x="1058146" y="69824"/>
                </a:lnTo>
                <a:lnTo>
                  <a:pt x="1001754" y="80495"/>
                </a:lnTo>
                <a:lnTo>
                  <a:pt x="946472" y="91848"/>
                </a:lnTo>
                <a:lnTo>
                  <a:pt x="892341" y="103870"/>
                </a:lnTo>
                <a:lnTo>
                  <a:pt x="839400" y="116544"/>
                </a:lnTo>
                <a:lnTo>
                  <a:pt x="787689" y="129857"/>
                </a:lnTo>
                <a:lnTo>
                  <a:pt x="737247" y="143794"/>
                </a:lnTo>
                <a:lnTo>
                  <a:pt x="688114" y="158339"/>
                </a:lnTo>
                <a:lnTo>
                  <a:pt x="640330" y="173478"/>
                </a:lnTo>
                <a:lnTo>
                  <a:pt x="593934" y="189197"/>
                </a:lnTo>
                <a:lnTo>
                  <a:pt x="548966" y="205479"/>
                </a:lnTo>
                <a:lnTo>
                  <a:pt x="505465" y="222310"/>
                </a:lnTo>
                <a:lnTo>
                  <a:pt x="463472" y="239677"/>
                </a:lnTo>
                <a:lnTo>
                  <a:pt x="423026" y="257562"/>
                </a:lnTo>
                <a:lnTo>
                  <a:pt x="384166" y="275953"/>
                </a:lnTo>
                <a:lnTo>
                  <a:pt x="346933" y="294833"/>
                </a:lnTo>
                <a:lnTo>
                  <a:pt x="311365" y="314189"/>
                </a:lnTo>
                <a:lnTo>
                  <a:pt x="277503" y="334005"/>
                </a:lnTo>
                <a:lnTo>
                  <a:pt x="215053" y="374958"/>
                </a:lnTo>
                <a:lnTo>
                  <a:pt x="159901" y="417574"/>
                </a:lnTo>
                <a:lnTo>
                  <a:pt x="112364" y="461735"/>
                </a:lnTo>
                <a:lnTo>
                  <a:pt x="72758" y="507322"/>
                </a:lnTo>
                <a:lnTo>
                  <a:pt x="41402" y="554215"/>
                </a:lnTo>
                <a:lnTo>
                  <a:pt x="18612" y="602296"/>
                </a:lnTo>
                <a:lnTo>
                  <a:pt x="4706" y="651447"/>
                </a:lnTo>
                <a:lnTo>
                  <a:pt x="0" y="701549"/>
                </a:lnTo>
                <a:lnTo>
                  <a:pt x="1183" y="726711"/>
                </a:lnTo>
                <a:lnTo>
                  <a:pt x="10529" y="776352"/>
                </a:lnTo>
                <a:lnTo>
                  <a:pt x="28916" y="824983"/>
                </a:lnTo>
                <a:lnTo>
                  <a:pt x="56029" y="872485"/>
                </a:lnTo>
                <a:lnTo>
                  <a:pt x="91550" y="918740"/>
                </a:lnTo>
                <a:lnTo>
                  <a:pt x="135161" y="963628"/>
                </a:lnTo>
                <a:lnTo>
                  <a:pt x="186545" y="1007032"/>
                </a:lnTo>
                <a:lnTo>
                  <a:pt x="245385" y="1048831"/>
                </a:lnTo>
                <a:lnTo>
                  <a:pt x="311365" y="1088909"/>
                </a:lnTo>
                <a:lnTo>
                  <a:pt x="346933" y="1108264"/>
                </a:lnTo>
                <a:lnTo>
                  <a:pt x="384166" y="1127145"/>
                </a:lnTo>
                <a:lnTo>
                  <a:pt x="423026" y="1145535"/>
                </a:lnTo>
                <a:lnTo>
                  <a:pt x="463472" y="1163421"/>
                </a:lnTo>
                <a:lnTo>
                  <a:pt x="505465" y="1180787"/>
                </a:lnTo>
                <a:lnTo>
                  <a:pt x="548966" y="1197619"/>
                </a:lnTo>
                <a:lnTo>
                  <a:pt x="593934" y="1213901"/>
                </a:lnTo>
                <a:lnTo>
                  <a:pt x="640330" y="1229619"/>
                </a:lnTo>
                <a:lnTo>
                  <a:pt x="688114" y="1244758"/>
                </a:lnTo>
                <a:lnTo>
                  <a:pt x="737247" y="1259304"/>
                </a:lnTo>
                <a:lnTo>
                  <a:pt x="787689" y="1273240"/>
                </a:lnTo>
                <a:lnTo>
                  <a:pt x="839400" y="1286553"/>
                </a:lnTo>
                <a:lnTo>
                  <a:pt x="892341" y="1299228"/>
                </a:lnTo>
                <a:lnTo>
                  <a:pt x="946472" y="1311250"/>
                </a:lnTo>
                <a:lnTo>
                  <a:pt x="1001754" y="1322603"/>
                </a:lnTo>
                <a:lnTo>
                  <a:pt x="1058146" y="1333274"/>
                </a:lnTo>
                <a:lnTo>
                  <a:pt x="1115609" y="1343247"/>
                </a:lnTo>
                <a:lnTo>
                  <a:pt x="1174104" y="1352507"/>
                </a:lnTo>
                <a:lnTo>
                  <a:pt x="1233591" y="1361040"/>
                </a:lnTo>
                <a:lnTo>
                  <a:pt x="1294030" y="1368831"/>
                </a:lnTo>
                <a:lnTo>
                  <a:pt x="1355381" y="1375864"/>
                </a:lnTo>
                <a:lnTo>
                  <a:pt x="1417606" y="1382126"/>
                </a:lnTo>
                <a:lnTo>
                  <a:pt x="1480663" y="1387601"/>
                </a:lnTo>
                <a:lnTo>
                  <a:pt x="1544515" y="1392274"/>
                </a:lnTo>
                <a:lnTo>
                  <a:pt x="1609120" y="1396131"/>
                </a:lnTo>
                <a:lnTo>
                  <a:pt x="1674440" y="1399157"/>
                </a:lnTo>
                <a:lnTo>
                  <a:pt x="1740434" y="1401337"/>
                </a:lnTo>
                <a:lnTo>
                  <a:pt x="1807063" y="1402655"/>
                </a:lnTo>
                <a:lnTo>
                  <a:pt x="1874288" y="1403098"/>
                </a:lnTo>
                <a:lnTo>
                  <a:pt x="1941513" y="1402655"/>
                </a:lnTo>
                <a:lnTo>
                  <a:pt x="2008142" y="1401337"/>
                </a:lnTo>
                <a:lnTo>
                  <a:pt x="2074136" y="1399157"/>
                </a:lnTo>
                <a:lnTo>
                  <a:pt x="2139456" y="1396131"/>
                </a:lnTo>
                <a:lnTo>
                  <a:pt x="2204061" y="1392274"/>
                </a:lnTo>
                <a:lnTo>
                  <a:pt x="2267913" y="1387601"/>
                </a:lnTo>
                <a:lnTo>
                  <a:pt x="2330970" y="1382126"/>
                </a:lnTo>
                <a:lnTo>
                  <a:pt x="2393195" y="1375864"/>
                </a:lnTo>
                <a:lnTo>
                  <a:pt x="2454546" y="1368831"/>
                </a:lnTo>
                <a:lnTo>
                  <a:pt x="2514985" y="1361040"/>
                </a:lnTo>
                <a:lnTo>
                  <a:pt x="2574472" y="1352507"/>
                </a:lnTo>
                <a:lnTo>
                  <a:pt x="2632967" y="1343247"/>
                </a:lnTo>
                <a:lnTo>
                  <a:pt x="2690430" y="1333274"/>
                </a:lnTo>
                <a:lnTo>
                  <a:pt x="2746822" y="1322603"/>
                </a:lnTo>
                <a:lnTo>
                  <a:pt x="2802104" y="1311250"/>
                </a:lnTo>
                <a:lnTo>
                  <a:pt x="2856235" y="1299228"/>
                </a:lnTo>
                <a:lnTo>
                  <a:pt x="2909176" y="1286553"/>
                </a:lnTo>
                <a:lnTo>
                  <a:pt x="2960887" y="1273240"/>
                </a:lnTo>
                <a:lnTo>
                  <a:pt x="3011329" y="1259304"/>
                </a:lnTo>
                <a:lnTo>
                  <a:pt x="3060462" y="1244758"/>
                </a:lnTo>
                <a:lnTo>
                  <a:pt x="3108246" y="1229619"/>
                </a:lnTo>
                <a:lnTo>
                  <a:pt x="3154642" y="1213901"/>
                </a:lnTo>
                <a:lnTo>
                  <a:pt x="3199610" y="1197619"/>
                </a:lnTo>
                <a:lnTo>
                  <a:pt x="3243111" y="1180787"/>
                </a:lnTo>
                <a:lnTo>
                  <a:pt x="3285104" y="1163421"/>
                </a:lnTo>
                <a:lnTo>
                  <a:pt x="3325550" y="1145535"/>
                </a:lnTo>
                <a:lnTo>
                  <a:pt x="3364410" y="1127145"/>
                </a:lnTo>
                <a:lnTo>
                  <a:pt x="3401643" y="1108264"/>
                </a:lnTo>
                <a:lnTo>
                  <a:pt x="3437211" y="1088909"/>
                </a:lnTo>
                <a:lnTo>
                  <a:pt x="3471073" y="1069093"/>
                </a:lnTo>
                <a:lnTo>
                  <a:pt x="3533523" y="1028140"/>
                </a:lnTo>
                <a:lnTo>
                  <a:pt x="3588675" y="985523"/>
                </a:lnTo>
                <a:lnTo>
                  <a:pt x="3636212" y="941362"/>
                </a:lnTo>
                <a:lnTo>
                  <a:pt x="3675818" y="895776"/>
                </a:lnTo>
                <a:lnTo>
                  <a:pt x="3707174" y="848883"/>
                </a:lnTo>
                <a:lnTo>
                  <a:pt x="3729964" y="800801"/>
                </a:lnTo>
                <a:lnTo>
                  <a:pt x="3743870" y="751651"/>
                </a:lnTo>
                <a:lnTo>
                  <a:pt x="3748576" y="701549"/>
                </a:lnTo>
                <a:lnTo>
                  <a:pt x="3747393" y="676387"/>
                </a:lnTo>
                <a:lnTo>
                  <a:pt x="3738047" y="626745"/>
                </a:lnTo>
                <a:lnTo>
                  <a:pt x="3719659" y="578114"/>
                </a:lnTo>
                <a:lnTo>
                  <a:pt x="3692547" y="530612"/>
                </a:lnTo>
                <a:lnTo>
                  <a:pt x="3657026" y="484358"/>
                </a:lnTo>
                <a:lnTo>
                  <a:pt x="3613415" y="439469"/>
                </a:lnTo>
                <a:lnTo>
                  <a:pt x="3562031" y="396066"/>
                </a:lnTo>
                <a:lnTo>
                  <a:pt x="3503191" y="354266"/>
                </a:lnTo>
                <a:lnTo>
                  <a:pt x="3437211" y="314189"/>
                </a:lnTo>
                <a:lnTo>
                  <a:pt x="3401643" y="294833"/>
                </a:lnTo>
                <a:lnTo>
                  <a:pt x="3364410" y="275953"/>
                </a:lnTo>
                <a:lnTo>
                  <a:pt x="3325550" y="257562"/>
                </a:lnTo>
                <a:lnTo>
                  <a:pt x="3285104" y="239677"/>
                </a:lnTo>
                <a:lnTo>
                  <a:pt x="3243111" y="222310"/>
                </a:lnTo>
                <a:lnTo>
                  <a:pt x="3199610" y="205479"/>
                </a:lnTo>
                <a:lnTo>
                  <a:pt x="3154642" y="189197"/>
                </a:lnTo>
                <a:lnTo>
                  <a:pt x="3108246" y="173478"/>
                </a:lnTo>
                <a:lnTo>
                  <a:pt x="3060462" y="158339"/>
                </a:lnTo>
                <a:lnTo>
                  <a:pt x="3011329" y="143794"/>
                </a:lnTo>
                <a:lnTo>
                  <a:pt x="2960887" y="129857"/>
                </a:lnTo>
                <a:lnTo>
                  <a:pt x="2909176" y="116544"/>
                </a:lnTo>
                <a:lnTo>
                  <a:pt x="2856235" y="103870"/>
                </a:lnTo>
                <a:lnTo>
                  <a:pt x="2802104" y="91848"/>
                </a:lnTo>
                <a:lnTo>
                  <a:pt x="2746822" y="80495"/>
                </a:lnTo>
                <a:lnTo>
                  <a:pt x="2690430" y="69824"/>
                </a:lnTo>
                <a:lnTo>
                  <a:pt x="2632967" y="59851"/>
                </a:lnTo>
                <a:lnTo>
                  <a:pt x="2574472" y="50591"/>
                </a:lnTo>
                <a:lnTo>
                  <a:pt x="2514985" y="42058"/>
                </a:lnTo>
                <a:lnTo>
                  <a:pt x="2454546" y="34267"/>
                </a:lnTo>
                <a:lnTo>
                  <a:pt x="2393195" y="27233"/>
                </a:lnTo>
                <a:lnTo>
                  <a:pt x="2330970" y="20972"/>
                </a:lnTo>
                <a:lnTo>
                  <a:pt x="2267913" y="15497"/>
                </a:lnTo>
                <a:lnTo>
                  <a:pt x="2204061" y="10823"/>
                </a:lnTo>
                <a:lnTo>
                  <a:pt x="2139456" y="6966"/>
                </a:lnTo>
                <a:lnTo>
                  <a:pt x="2074136" y="3941"/>
                </a:lnTo>
                <a:lnTo>
                  <a:pt x="2008142" y="1761"/>
                </a:lnTo>
                <a:lnTo>
                  <a:pt x="1941513" y="442"/>
                </a:lnTo>
                <a:lnTo>
                  <a:pt x="1874288" y="0"/>
                </a:lnTo>
                <a:close/>
              </a:path>
            </a:pathLst>
          </a:custGeom>
          <a:solidFill>
            <a:srgbClr val="D52A26"/>
          </a:solidFill>
        </p:spPr>
        <p:txBody>
          <a:bodyPr wrap="square" lIns="0" tIns="0" rIns="0" bIns="0" rtlCol="0"/>
          <a:lstStyle/>
          <a:p>
            <a:endParaRPr/>
          </a:p>
        </p:txBody>
      </p:sp>
      <p:sp>
        <p:nvSpPr>
          <p:cNvPr id="12" name="object 12"/>
          <p:cNvSpPr txBox="1"/>
          <p:nvPr/>
        </p:nvSpPr>
        <p:spPr>
          <a:xfrm>
            <a:off x="8933093" y="7751150"/>
            <a:ext cx="2827863" cy="1130951"/>
          </a:xfrm>
          <a:prstGeom prst="rect">
            <a:avLst/>
          </a:prstGeom>
        </p:spPr>
        <p:txBody>
          <a:bodyPr vert="horz" wrap="square" lIns="0" tIns="12065" rIns="0" bIns="0" rtlCol="0">
            <a:spAutoFit/>
          </a:bodyPr>
          <a:lstStyle/>
          <a:p>
            <a:pPr marL="12700" marR="5080" algn="ctr">
              <a:lnSpc>
                <a:spcPct val="101000"/>
              </a:lnSpc>
              <a:spcBef>
                <a:spcPts val="95"/>
              </a:spcBef>
            </a:pPr>
            <a:r>
              <a:rPr lang="en-US" sz="2450" b="1" spc="-15" dirty="0">
                <a:solidFill>
                  <a:srgbClr val="FFFFFF"/>
                </a:solidFill>
                <a:latin typeface="Arial MT"/>
                <a:cs typeface="Arial MT"/>
              </a:rPr>
              <a:t>LABOUR MARKET INTEGRATION RATE OF 25%</a:t>
            </a:r>
            <a:endParaRPr lang="en-US" sz="2450" b="1" dirty="0">
              <a:latin typeface="Arial"/>
              <a:cs typeface="Arial"/>
            </a:endParaRPr>
          </a:p>
        </p:txBody>
      </p:sp>
      <p:grpSp>
        <p:nvGrpSpPr>
          <p:cNvPr id="13" name="object 13"/>
          <p:cNvGrpSpPr/>
          <p:nvPr/>
        </p:nvGrpSpPr>
        <p:grpSpPr>
          <a:xfrm>
            <a:off x="15467140" y="9782224"/>
            <a:ext cx="3832236" cy="890340"/>
            <a:chOff x="15467140" y="9782224"/>
            <a:chExt cx="3832236" cy="890340"/>
          </a:xfrm>
        </p:grpSpPr>
        <p:pic>
          <p:nvPicPr>
            <p:cNvPr id="15" name="object 15"/>
            <p:cNvPicPr/>
            <p:nvPr/>
          </p:nvPicPr>
          <p:blipFill>
            <a:blip r:embed="rId2" cstate="print"/>
            <a:stretch>
              <a:fillRect/>
            </a:stretch>
          </p:blipFill>
          <p:spPr>
            <a:xfrm>
              <a:off x="17612502" y="10056823"/>
              <a:ext cx="1686874" cy="539001"/>
            </a:xfrm>
            <a:prstGeom prst="rect">
              <a:avLst/>
            </a:prstGeom>
          </p:spPr>
        </p:pic>
        <p:pic>
          <p:nvPicPr>
            <p:cNvPr id="16" name="object 16"/>
            <p:cNvPicPr/>
            <p:nvPr/>
          </p:nvPicPr>
          <p:blipFill>
            <a:blip r:embed="rId3" cstate="print"/>
            <a:stretch>
              <a:fillRect/>
            </a:stretch>
          </p:blipFill>
          <p:spPr>
            <a:xfrm>
              <a:off x="15467140" y="9782224"/>
              <a:ext cx="1757552" cy="890340"/>
            </a:xfrm>
            <a:prstGeom prst="rect">
              <a:avLst/>
            </a:prstGeom>
          </p:spPr>
        </p:pic>
      </p:grpSp>
      <p:sp>
        <p:nvSpPr>
          <p:cNvPr id="17" name="object 17"/>
          <p:cNvSpPr txBox="1"/>
          <p:nvPr/>
        </p:nvSpPr>
        <p:spPr>
          <a:xfrm>
            <a:off x="18235674" y="0"/>
            <a:ext cx="1527810" cy="1646555"/>
          </a:xfrm>
          <a:prstGeom prst="rect">
            <a:avLst/>
          </a:prstGeom>
        </p:spPr>
        <p:txBody>
          <a:bodyPr vert="horz" wrap="square" lIns="0" tIns="17145" rIns="0" bIns="0" rtlCol="0">
            <a:spAutoFit/>
          </a:bodyPr>
          <a:lstStyle/>
          <a:p>
            <a:pPr marL="12700">
              <a:lnSpc>
                <a:spcPct val="100000"/>
              </a:lnSpc>
              <a:spcBef>
                <a:spcPts val="135"/>
              </a:spcBef>
            </a:pPr>
            <a:r>
              <a:rPr sz="10600" b="1" spc="15" dirty="0">
                <a:solidFill>
                  <a:srgbClr val="D52A26"/>
                </a:solidFill>
                <a:latin typeface="Arial"/>
                <a:cs typeface="Arial"/>
              </a:rPr>
              <a:t>02</a:t>
            </a:r>
            <a:endParaRPr sz="10600">
              <a:latin typeface="Arial"/>
              <a:cs typeface="Arial"/>
            </a:endParaRPr>
          </a:p>
        </p:txBody>
      </p:sp>
      <p:sp>
        <p:nvSpPr>
          <p:cNvPr id="20" name="object 3">
            <a:extLst>
              <a:ext uri="{FF2B5EF4-FFF2-40B4-BE49-F238E27FC236}">
                <a16:creationId xmlns:a16="http://schemas.microsoft.com/office/drawing/2014/main" id="{EA82766C-1B27-9CDA-4DD2-BF8070289ECE}"/>
              </a:ext>
            </a:extLst>
          </p:cNvPr>
          <p:cNvSpPr txBox="1">
            <a:spLocks/>
          </p:cNvSpPr>
          <p:nvPr/>
        </p:nvSpPr>
        <p:spPr>
          <a:xfrm>
            <a:off x="755650" y="783491"/>
            <a:ext cx="6001076" cy="1489510"/>
          </a:xfrm>
          <a:prstGeom prst="rect">
            <a:avLst/>
          </a:prstGeom>
        </p:spPr>
        <p:txBody>
          <a:bodyPr vert="horz" wrap="square" lIns="0" tIns="12065" rIns="0" bIns="0" rtlCol="0">
            <a:spAutoFit/>
          </a:bodyPr>
          <a:lstStyle>
            <a:lvl1pPr>
              <a:defRPr sz="4950" b="1" i="0">
                <a:solidFill>
                  <a:srgbClr val="D52A26"/>
                </a:solidFill>
                <a:latin typeface="Arial"/>
                <a:ea typeface="+mj-ea"/>
                <a:cs typeface="Arial"/>
              </a:defRPr>
            </a:lvl1pPr>
          </a:lstStyle>
          <a:p>
            <a:pPr marL="12700" marR="5080">
              <a:spcBef>
                <a:spcPts val="95"/>
              </a:spcBef>
              <a:tabLst>
                <a:tab pos="3106420" algn="l"/>
                <a:tab pos="3780790" algn="l"/>
                <a:tab pos="5386705" algn="l"/>
              </a:tabLst>
            </a:pPr>
            <a:r>
              <a:rPr lang="en-US" sz="4800" kern="0" spc="-30" dirty="0">
                <a:solidFill>
                  <a:schemeClr val="bg1"/>
                </a:solidFill>
                <a:latin typeface="Tahoma"/>
                <a:cs typeface="Tahoma"/>
              </a:rPr>
              <a:t>2. GAZTE ON </a:t>
            </a:r>
            <a:r>
              <a:rPr lang="en-US" sz="4800" kern="0" spc="-30" dirty="0" err="1">
                <a:solidFill>
                  <a:schemeClr val="bg1"/>
                </a:solidFill>
                <a:latin typeface="Tahoma"/>
                <a:cs typeface="Tahoma"/>
              </a:rPr>
              <a:t>Programme</a:t>
            </a:r>
            <a:endParaRPr lang="en-US" sz="4800" kern="0" spc="-30" dirty="0">
              <a:solidFill>
                <a:schemeClr val="bg1"/>
              </a:solidFill>
              <a:latin typeface="Tahoma"/>
              <a:cs typeface="Tahoma"/>
            </a:endParaRPr>
          </a:p>
        </p:txBody>
      </p:sp>
      <p:sp>
        <p:nvSpPr>
          <p:cNvPr id="21" name="object 4">
            <a:extLst>
              <a:ext uri="{FF2B5EF4-FFF2-40B4-BE49-F238E27FC236}">
                <a16:creationId xmlns:a16="http://schemas.microsoft.com/office/drawing/2014/main" id="{8471C6D0-562A-6A51-B264-8E2D87098C4A}"/>
              </a:ext>
            </a:extLst>
          </p:cNvPr>
          <p:cNvSpPr txBox="1"/>
          <p:nvPr/>
        </p:nvSpPr>
        <p:spPr>
          <a:xfrm>
            <a:off x="940146" y="6227799"/>
            <a:ext cx="6858890" cy="4669868"/>
          </a:xfrm>
          <a:prstGeom prst="rect">
            <a:avLst/>
          </a:prstGeom>
        </p:spPr>
        <p:txBody>
          <a:bodyPr vert="horz" wrap="square" lIns="0" tIns="12065" rIns="0" bIns="0" rtlCol="0">
            <a:spAutoFit/>
          </a:bodyPr>
          <a:lstStyle/>
          <a:p>
            <a:pPr marL="12700" marR="5080">
              <a:lnSpc>
                <a:spcPct val="100499"/>
              </a:lnSpc>
              <a:spcBef>
                <a:spcPts val="95"/>
              </a:spcBef>
            </a:pPr>
            <a:r>
              <a:rPr lang="en-US" sz="3200" b="1" spc="10" dirty="0">
                <a:solidFill>
                  <a:schemeClr val="bg1"/>
                </a:solidFill>
                <a:latin typeface="Arial"/>
                <a:cs typeface="Arial"/>
              </a:rPr>
              <a:t>Goals:</a:t>
            </a:r>
          </a:p>
          <a:p>
            <a:pPr marL="12700" marR="5080">
              <a:lnSpc>
                <a:spcPct val="100499"/>
              </a:lnSpc>
              <a:spcBef>
                <a:spcPts val="95"/>
              </a:spcBef>
            </a:pPr>
            <a:endParaRPr lang="en-US" sz="2050" spc="5" dirty="0">
              <a:solidFill>
                <a:srgbClr val="FFFFFF"/>
              </a:solidFill>
              <a:latin typeface="Trebuchet MS"/>
              <a:cs typeface="Trebuchet MS"/>
            </a:endParaRPr>
          </a:p>
          <a:p>
            <a:pPr marL="12700" marR="5080">
              <a:lnSpc>
                <a:spcPct val="100499"/>
              </a:lnSpc>
              <a:spcBef>
                <a:spcPts val="95"/>
              </a:spcBef>
            </a:pPr>
            <a:r>
              <a:rPr sz="2050" spc="-40" dirty="0">
                <a:solidFill>
                  <a:srgbClr val="FFFFFF"/>
                </a:solidFill>
                <a:latin typeface="Trebuchet MS"/>
                <a:cs typeface="Trebuchet MS"/>
              </a:rPr>
              <a:t> </a:t>
            </a:r>
            <a:r>
              <a:rPr lang="es-ES" sz="2050" spc="-40" dirty="0">
                <a:solidFill>
                  <a:srgbClr val="FFFFFF"/>
                </a:solidFill>
                <a:latin typeface="Trebuchet MS"/>
                <a:cs typeface="Trebuchet MS"/>
              </a:rPr>
              <a:t>1) </a:t>
            </a:r>
            <a:r>
              <a:rPr lang="en-US" sz="2050" spc="-80" dirty="0">
                <a:solidFill>
                  <a:srgbClr val="FFFFFF"/>
                </a:solidFill>
                <a:latin typeface="Trebuchet MS"/>
                <a:cs typeface="Trebuchet MS"/>
              </a:rPr>
              <a:t>ACCOMPANY PARTICIPANTS IN THE BPC’S DEPARTMENT OF EMPLOYMENT, SOCIAL INCLUSION AND EQUALITY’S ‘YOUTH STRATEGY’, who were recommended for the </a:t>
            </a:r>
            <a:r>
              <a:rPr lang="en-US" sz="2050" spc="-80" dirty="0" err="1">
                <a:solidFill>
                  <a:srgbClr val="FFFFFF"/>
                </a:solidFill>
                <a:latin typeface="Trebuchet MS"/>
                <a:cs typeface="Trebuchet MS"/>
              </a:rPr>
              <a:t>programme</a:t>
            </a:r>
            <a:r>
              <a:rPr lang="en-US" sz="2050" spc="-80" dirty="0">
                <a:solidFill>
                  <a:srgbClr val="FFFFFF"/>
                </a:solidFill>
                <a:latin typeface="Trebuchet MS"/>
                <a:cs typeface="Trebuchet MS"/>
              </a:rPr>
              <a:t> on the basis of the conclusions drawn by the </a:t>
            </a:r>
            <a:r>
              <a:rPr lang="en-US" sz="2050" spc="-80" dirty="0" err="1">
                <a:solidFill>
                  <a:srgbClr val="FFFFFF"/>
                </a:solidFill>
                <a:latin typeface="Trebuchet MS"/>
                <a:cs typeface="Trebuchet MS"/>
              </a:rPr>
              <a:t>Specialised</a:t>
            </a:r>
            <a:r>
              <a:rPr lang="en-US" sz="2050" spc="-80" dirty="0">
                <a:solidFill>
                  <a:srgbClr val="FFFFFF"/>
                </a:solidFill>
                <a:latin typeface="Trebuchet MS"/>
                <a:cs typeface="Trebuchet MS"/>
              </a:rPr>
              <a:t> Social Diagnosis of Young People, IN THEIR TRANSITION TO EMPLOYMENT THROUGH MIXED EMPLOYMENT-TRAINING PROGRAMMES </a:t>
            </a:r>
          </a:p>
          <a:p>
            <a:pPr marL="12700" marR="5080">
              <a:lnSpc>
                <a:spcPct val="100499"/>
              </a:lnSpc>
              <a:spcBef>
                <a:spcPts val="95"/>
              </a:spcBef>
            </a:pPr>
            <a:endParaRPr lang="en-US" sz="2050" spc="-80" dirty="0">
              <a:solidFill>
                <a:srgbClr val="FFFFFF"/>
              </a:solidFill>
              <a:latin typeface="Trebuchet MS"/>
              <a:cs typeface="Trebuchet MS"/>
            </a:endParaRPr>
          </a:p>
          <a:p>
            <a:pPr marL="12700" marR="5080">
              <a:lnSpc>
                <a:spcPct val="100499"/>
              </a:lnSpc>
              <a:spcBef>
                <a:spcPts val="95"/>
              </a:spcBef>
            </a:pPr>
            <a:r>
              <a:rPr lang="en-US" sz="2050" spc="-80" dirty="0">
                <a:solidFill>
                  <a:srgbClr val="FFFFFF"/>
                </a:solidFill>
                <a:latin typeface="Trebuchet MS"/>
                <a:cs typeface="Trebuchet MS"/>
              </a:rPr>
              <a:t>2) PROVIDE COMPANIES WITH THE PROFESSIONAL PROFILES THEY REQUIRED in order to facilitate the sustainable economic development of the Bizkaia province.</a:t>
            </a:r>
          </a:p>
          <a:p>
            <a:pPr marL="12700" marR="5080">
              <a:lnSpc>
                <a:spcPct val="100499"/>
              </a:lnSpc>
              <a:spcBef>
                <a:spcPts val="95"/>
              </a:spcBef>
            </a:pPr>
            <a:endParaRPr lang="es-ES" sz="2050" dirty="0">
              <a:latin typeface="Trebuchet MS"/>
              <a:cs typeface="Trebuchet MS"/>
            </a:endParaRPr>
          </a:p>
        </p:txBody>
      </p:sp>
      <p:sp>
        <p:nvSpPr>
          <p:cNvPr id="22" name="object 2">
            <a:extLst>
              <a:ext uri="{FF2B5EF4-FFF2-40B4-BE49-F238E27FC236}">
                <a16:creationId xmlns:a16="http://schemas.microsoft.com/office/drawing/2014/main" id="{13522963-9419-0404-DF5D-7B90F88C3FC3}"/>
              </a:ext>
            </a:extLst>
          </p:cNvPr>
          <p:cNvSpPr/>
          <p:nvPr/>
        </p:nvSpPr>
        <p:spPr>
          <a:xfrm>
            <a:off x="12859463" y="1962745"/>
            <a:ext cx="6953250" cy="3254375"/>
          </a:xfrm>
          <a:custGeom>
            <a:avLst/>
            <a:gdLst/>
            <a:ahLst/>
            <a:cxnLst/>
            <a:rect l="l" t="t" r="r" b="b"/>
            <a:pathLst>
              <a:path w="6953250" h="3254375">
                <a:moveTo>
                  <a:pt x="6952667" y="0"/>
                </a:moveTo>
                <a:lnTo>
                  <a:pt x="0" y="0"/>
                </a:lnTo>
                <a:lnTo>
                  <a:pt x="0" y="3253890"/>
                </a:lnTo>
                <a:lnTo>
                  <a:pt x="6952667" y="3253890"/>
                </a:lnTo>
                <a:lnTo>
                  <a:pt x="6952667" y="0"/>
                </a:lnTo>
                <a:close/>
              </a:path>
            </a:pathLst>
          </a:custGeom>
          <a:solidFill>
            <a:srgbClr val="D52A26">
              <a:alpha val="25098"/>
            </a:srgbClr>
          </a:solidFill>
        </p:spPr>
        <p:txBody>
          <a:bodyPr wrap="square" lIns="0" tIns="0" rIns="0" bIns="0" rtlCol="0"/>
          <a:lstStyle/>
          <a:p>
            <a:endParaRPr/>
          </a:p>
        </p:txBody>
      </p:sp>
      <p:sp>
        <p:nvSpPr>
          <p:cNvPr id="23" name="object 7">
            <a:extLst>
              <a:ext uri="{FF2B5EF4-FFF2-40B4-BE49-F238E27FC236}">
                <a16:creationId xmlns:a16="http://schemas.microsoft.com/office/drawing/2014/main" id="{88279863-E894-667C-C986-FD96428EC3E0}"/>
              </a:ext>
            </a:extLst>
          </p:cNvPr>
          <p:cNvSpPr txBox="1"/>
          <p:nvPr/>
        </p:nvSpPr>
        <p:spPr>
          <a:xfrm>
            <a:off x="13199993" y="2220743"/>
            <a:ext cx="6474237" cy="2584682"/>
          </a:xfrm>
          <a:prstGeom prst="rect">
            <a:avLst/>
          </a:prstGeom>
        </p:spPr>
        <p:txBody>
          <a:bodyPr vert="horz" wrap="square" lIns="0" tIns="12065" rIns="0" bIns="0" rtlCol="0">
            <a:spAutoFit/>
          </a:bodyPr>
          <a:lstStyle/>
          <a:p>
            <a:pPr marL="12700" marR="139065">
              <a:lnSpc>
                <a:spcPct val="100000"/>
              </a:lnSpc>
              <a:spcBef>
                <a:spcPts val="95"/>
              </a:spcBef>
            </a:pPr>
            <a:r>
              <a:rPr lang="en-US" sz="2000" b="1" spc="-35" dirty="0">
                <a:latin typeface="Arial"/>
                <a:cs typeface="Arial"/>
              </a:rPr>
              <a:t>The SPECIALISED SOCIAL DIAGNOSIS of Young People: </a:t>
            </a:r>
            <a:r>
              <a:rPr lang="en-US" sz="1650" spc="10" dirty="0">
                <a:latin typeface="Trebuchet MS"/>
              </a:rPr>
              <a:t>a structured and automated system of indicators that served to guide the social services offered to the participants in the ‘youth strategy’</a:t>
            </a:r>
            <a:endParaRPr sz="1650" spc="10" dirty="0">
              <a:latin typeface="Trebuchet MS"/>
            </a:endParaRPr>
          </a:p>
          <a:p>
            <a:pPr marL="12700" marR="5080">
              <a:lnSpc>
                <a:spcPct val="100000"/>
              </a:lnSpc>
              <a:spcBef>
                <a:spcPts val="1435"/>
              </a:spcBef>
            </a:pPr>
            <a:r>
              <a:rPr lang="en-US" sz="1650" spc="10" dirty="0">
                <a:latin typeface="Trebuchet MS"/>
              </a:rPr>
              <a:t>This ‘diagnosis’ included a calculation system which allowed conclusions to be drawn, including the relevance and suitability of a referral to the employment system. It also allowed participants in the ‘youth strategy’ to be allocated to different care </a:t>
            </a:r>
            <a:r>
              <a:rPr lang="en-US" sz="1650" spc="10" dirty="0" err="1">
                <a:latin typeface="Trebuchet MS"/>
              </a:rPr>
              <a:t>programmes</a:t>
            </a:r>
            <a:r>
              <a:rPr lang="en-US" sz="1650" spc="10" dirty="0">
                <a:latin typeface="Trebuchet MS"/>
              </a:rPr>
              <a:t> based on their level of resilience</a:t>
            </a:r>
            <a:endParaRPr sz="1650" spc="10" dirty="0">
              <a:latin typeface="Trebuchet MS"/>
            </a:endParaRPr>
          </a:p>
        </p:txBody>
      </p:sp>
      <p:pic>
        <p:nvPicPr>
          <p:cNvPr id="24" name="object 11">
            <a:extLst>
              <a:ext uri="{FF2B5EF4-FFF2-40B4-BE49-F238E27FC236}">
                <a16:creationId xmlns:a16="http://schemas.microsoft.com/office/drawing/2014/main" id="{1694E1BA-A701-D676-6BF5-26753EE3DBBA}"/>
              </a:ext>
            </a:extLst>
          </p:cNvPr>
          <p:cNvPicPr/>
          <p:nvPr/>
        </p:nvPicPr>
        <p:blipFill>
          <a:blip r:embed="rId4" cstate="print"/>
          <a:stretch>
            <a:fillRect/>
          </a:stretch>
        </p:blipFill>
        <p:spPr>
          <a:xfrm>
            <a:off x="9990021" y="1334492"/>
            <a:ext cx="3078440" cy="3191054"/>
          </a:xfrm>
          <a:prstGeom prst="rect">
            <a:avLst/>
          </a:prstGeom>
        </p:spPr>
      </p:pic>
      <p:sp>
        <p:nvSpPr>
          <p:cNvPr id="26" name="CuadroTexto 25">
            <a:extLst>
              <a:ext uri="{FF2B5EF4-FFF2-40B4-BE49-F238E27FC236}">
                <a16:creationId xmlns:a16="http://schemas.microsoft.com/office/drawing/2014/main" id="{C8861B8C-DD94-BE51-A2EB-3B8067DA9279}"/>
              </a:ext>
            </a:extLst>
          </p:cNvPr>
          <p:cNvSpPr txBox="1"/>
          <p:nvPr/>
        </p:nvSpPr>
        <p:spPr>
          <a:xfrm>
            <a:off x="12525682" y="5729923"/>
            <a:ext cx="7148548" cy="2665986"/>
          </a:xfrm>
          <a:prstGeom prst="rect">
            <a:avLst/>
          </a:prstGeom>
          <a:noFill/>
        </p:spPr>
        <p:txBody>
          <a:bodyPr wrap="square">
            <a:spAutoFit/>
          </a:bodyPr>
          <a:lstStyle/>
          <a:p>
            <a:pPr algn="just">
              <a:lnSpc>
                <a:spcPct val="104000"/>
              </a:lnSpc>
              <a:spcAft>
                <a:spcPts val="800"/>
              </a:spcAft>
              <a:tabLst>
                <a:tab pos="1564640" algn="l"/>
              </a:tabLst>
            </a:pPr>
            <a:r>
              <a:rPr lang="en-GB" sz="2000" b="1" spc="-35" dirty="0">
                <a:latin typeface="Arial"/>
                <a:cs typeface="Arial"/>
              </a:rPr>
              <a:t>COMPREHENSIVE ACCOMPANIMENT throughout the transition to employment:</a:t>
            </a:r>
            <a:endParaRPr lang="es-ES" sz="2000" b="1" spc="-35" dirty="0">
              <a:latin typeface="Arial"/>
              <a:cs typeface="Arial"/>
            </a:endParaRPr>
          </a:p>
          <a:p>
            <a:pPr marL="342900" lvl="0" indent="-342900" algn="just">
              <a:lnSpc>
                <a:spcPct val="104000"/>
              </a:lnSpc>
              <a:buFont typeface="Symbol" panose="05050102010706020507" pitchFamily="18" charset="2"/>
              <a:buChar char="-"/>
              <a:tabLst>
                <a:tab pos="1564640" algn="l"/>
              </a:tabLst>
            </a:pPr>
            <a:r>
              <a:rPr lang="en-GB" sz="1650" spc="10" dirty="0">
                <a:latin typeface="Trebuchet MS"/>
              </a:rPr>
              <a:t>A motivational component </a:t>
            </a:r>
            <a:endParaRPr lang="es-ES" sz="1650" spc="10" dirty="0">
              <a:latin typeface="Trebuchet MS"/>
            </a:endParaRPr>
          </a:p>
          <a:p>
            <a:pPr marL="342900" lvl="0" indent="-342900" algn="just">
              <a:lnSpc>
                <a:spcPct val="104000"/>
              </a:lnSpc>
              <a:buFont typeface="Symbol" panose="05050102010706020507" pitchFamily="18" charset="2"/>
              <a:buChar char="-"/>
              <a:tabLst>
                <a:tab pos="1564640" algn="l"/>
              </a:tabLst>
            </a:pPr>
            <a:r>
              <a:rPr lang="en-GB" sz="1650" spc="10" dirty="0">
                <a:latin typeface="Trebuchet MS"/>
              </a:rPr>
              <a:t>Support for autonomous development and improving the individual’s ability to maintain relationships and interact with others </a:t>
            </a:r>
            <a:endParaRPr lang="es-ES" sz="1650" spc="10" dirty="0">
              <a:latin typeface="Trebuchet MS"/>
            </a:endParaRPr>
          </a:p>
          <a:p>
            <a:pPr marL="342900" lvl="0" indent="-342900" algn="just">
              <a:lnSpc>
                <a:spcPct val="104000"/>
              </a:lnSpc>
              <a:buFont typeface="Symbol" panose="05050102010706020507" pitchFamily="18" charset="2"/>
              <a:buChar char="-"/>
              <a:tabLst>
                <a:tab pos="1564640" algn="l"/>
              </a:tabLst>
            </a:pPr>
            <a:r>
              <a:rPr lang="en-GB" sz="1650" spc="10" dirty="0">
                <a:latin typeface="Trebuchet MS"/>
              </a:rPr>
              <a:t>Guidance, including professional guidance</a:t>
            </a:r>
            <a:endParaRPr lang="es-ES" sz="1650" spc="10" dirty="0">
              <a:latin typeface="Trebuchet MS"/>
            </a:endParaRPr>
          </a:p>
          <a:p>
            <a:pPr marL="342900" lvl="0" indent="-342900" algn="just">
              <a:lnSpc>
                <a:spcPct val="104000"/>
              </a:lnSpc>
              <a:buFont typeface="Symbol" panose="05050102010706020507" pitchFamily="18" charset="2"/>
              <a:buChar char="-"/>
              <a:tabLst>
                <a:tab pos="1564640" algn="l"/>
              </a:tabLst>
            </a:pPr>
            <a:r>
              <a:rPr lang="en-GB" sz="1650" spc="10" dirty="0">
                <a:latin typeface="Trebuchet MS"/>
              </a:rPr>
              <a:t>Key support (finding accommodation, applying for and receiving grants, administrative processes, etc.)</a:t>
            </a:r>
            <a:endParaRPr lang="es-ES" sz="1650" spc="10" dirty="0">
              <a:latin typeface="Trebuchet MS"/>
            </a:endParaRPr>
          </a:p>
          <a:p>
            <a:pPr marL="342900" lvl="0" indent="-342900" algn="just">
              <a:lnSpc>
                <a:spcPct val="104000"/>
              </a:lnSpc>
              <a:spcAft>
                <a:spcPts val="800"/>
              </a:spcAft>
              <a:buFont typeface="Symbol" panose="05050102010706020507" pitchFamily="18" charset="2"/>
              <a:buChar char="-"/>
              <a:tabLst>
                <a:tab pos="1564640" algn="l"/>
              </a:tabLst>
            </a:pPr>
            <a:r>
              <a:rPr lang="en-GB" sz="1650" spc="10" dirty="0">
                <a:latin typeface="Trebuchet MS"/>
              </a:rPr>
              <a:t>Employment mediation</a:t>
            </a:r>
            <a:endParaRPr lang="es-ES" sz="1650" spc="10" dirty="0">
              <a:latin typeface="Trebuchet MS"/>
            </a:endParaRPr>
          </a:p>
        </p:txBody>
      </p:sp>
      <p:sp>
        <p:nvSpPr>
          <p:cNvPr id="27" name="object 3">
            <a:extLst>
              <a:ext uri="{FF2B5EF4-FFF2-40B4-BE49-F238E27FC236}">
                <a16:creationId xmlns:a16="http://schemas.microsoft.com/office/drawing/2014/main" id="{D6530486-AAD9-0454-64E9-D10019908525}"/>
              </a:ext>
            </a:extLst>
          </p:cNvPr>
          <p:cNvSpPr txBox="1">
            <a:spLocks noGrp="1"/>
          </p:cNvSpPr>
          <p:nvPr>
            <p:ph type="title"/>
          </p:nvPr>
        </p:nvSpPr>
        <p:spPr>
          <a:xfrm>
            <a:off x="9154722" y="1031271"/>
            <a:ext cx="802648" cy="750847"/>
          </a:xfrm>
          <a:prstGeom prst="rect">
            <a:avLst/>
          </a:prstGeom>
        </p:spPr>
        <p:txBody>
          <a:bodyPr vert="horz" wrap="square" lIns="0" tIns="12065" rIns="0" bIns="0" rtlCol="0">
            <a:spAutoFit/>
          </a:bodyPr>
          <a:lstStyle/>
          <a:p>
            <a:pPr marL="12700" marR="5080">
              <a:spcBef>
                <a:spcPts val="95"/>
              </a:spcBef>
              <a:tabLst>
                <a:tab pos="3106420" algn="l"/>
                <a:tab pos="3780790" algn="l"/>
                <a:tab pos="5386705" algn="l"/>
              </a:tabLst>
            </a:pPr>
            <a:r>
              <a:rPr lang="es-ES" sz="4800" spc="-30" dirty="0">
                <a:latin typeface="Tahoma"/>
                <a:cs typeface="Tahoma"/>
              </a:rPr>
              <a:t>a)</a:t>
            </a:r>
            <a:endParaRPr sz="4800" spc="-30" dirty="0">
              <a:latin typeface="Tahoma"/>
              <a:cs typeface="Tahoma"/>
            </a:endParaRPr>
          </a:p>
        </p:txBody>
      </p:sp>
      <p:sp>
        <p:nvSpPr>
          <p:cNvPr id="28" name="object 3">
            <a:extLst>
              <a:ext uri="{FF2B5EF4-FFF2-40B4-BE49-F238E27FC236}">
                <a16:creationId xmlns:a16="http://schemas.microsoft.com/office/drawing/2014/main" id="{27DC47FF-5B44-F504-8285-F39E37B56C9D}"/>
              </a:ext>
            </a:extLst>
          </p:cNvPr>
          <p:cNvSpPr txBox="1">
            <a:spLocks/>
          </p:cNvSpPr>
          <p:nvPr/>
        </p:nvSpPr>
        <p:spPr>
          <a:xfrm>
            <a:off x="11306802" y="5577471"/>
            <a:ext cx="802648" cy="750847"/>
          </a:xfrm>
          <a:prstGeom prst="rect">
            <a:avLst/>
          </a:prstGeom>
        </p:spPr>
        <p:txBody>
          <a:bodyPr vert="horz" wrap="square" lIns="0" tIns="12065" rIns="0" bIns="0" rtlCol="0">
            <a:spAutoFit/>
          </a:bodyPr>
          <a:lstStyle>
            <a:lvl1pPr>
              <a:defRPr sz="4950" b="1" i="0">
                <a:solidFill>
                  <a:srgbClr val="D52A26"/>
                </a:solidFill>
                <a:latin typeface="Arial"/>
                <a:ea typeface="+mj-ea"/>
                <a:cs typeface="Arial"/>
              </a:defRPr>
            </a:lvl1pPr>
          </a:lstStyle>
          <a:p>
            <a:pPr marL="12700" marR="5080">
              <a:spcBef>
                <a:spcPts val="95"/>
              </a:spcBef>
              <a:tabLst>
                <a:tab pos="3106420" algn="l"/>
                <a:tab pos="3780790" algn="l"/>
                <a:tab pos="5386705" algn="l"/>
              </a:tabLst>
            </a:pPr>
            <a:r>
              <a:rPr lang="es-ES" sz="4800" kern="0" spc="-30" dirty="0">
                <a:latin typeface="Tahoma"/>
                <a:cs typeface="Tahoma"/>
              </a:rPr>
              <a:t>b)</a:t>
            </a:r>
          </a:p>
        </p:txBody>
      </p:sp>
      <p:sp>
        <p:nvSpPr>
          <p:cNvPr id="29" name="object 3">
            <a:extLst>
              <a:ext uri="{FF2B5EF4-FFF2-40B4-BE49-F238E27FC236}">
                <a16:creationId xmlns:a16="http://schemas.microsoft.com/office/drawing/2014/main" id="{4594ACE8-9CCC-E155-9369-B66316B661FA}"/>
              </a:ext>
            </a:extLst>
          </p:cNvPr>
          <p:cNvSpPr txBox="1">
            <a:spLocks/>
          </p:cNvSpPr>
          <p:nvPr/>
        </p:nvSpPr>
        <p:spPr>
          <a:xfrm>
            <a:off x="12533063" y="8687920"/>
            <a:ext cx="802648" cy="750847"/>
          </a:xfrm>
          <a:prstGeom prst="rect">
            <a:avLst/>
          </a:prstGeom>
        </p:spPr>
        <p:txBody>
          <a:bodyPr vert="horz" wrap="square" lIns="0" tIns="12065" rIns="0" bIns="0" rtlCol="0">
            <a:spAutoFit/>
          </a:bodyPr>
          <a:lstStyle>
            <a:lvl1pPr>
              <a:defRPr sz="4950" b="1" i="0">
                <a:solidFill>
                  <a:srgbClr val="D52A26"/>
                </a:solidFill>
                <a:latin typeface="Arial"/>
                <a:ea typeface="+mj-ea"/>
                <a:cs typeface="Arial"/>
              </a:defRPr>
            </a:lvl1pPr>
          </a:lstStyle>
          <a:p>
            <a:pPr marL="12700" marR="5080">
              <a:spcBef>
                <a:spcPts val="95"/>
              </a:spcBef>
              <a:tabLst>
                <a:tab pos="3106420" algn="l"/>
                <a:tab pos="3780790" algn="l"/>
                <a:tab pos="5386705" algn="l"/>
              </a:tabLst>
            </a:pPr>
            <a:r>
              <a:rPr lang="es-ES" sz="4800" kern="0" spc="-30" dirty="0">
                <a:latin typeface="Tahoma"/>
                <a:cs typeface="Tahoma"/>
              </a:rPr>
              <a:t>c)</a:t>
            </a:r>
          </a:p>
        </p:txBody>
      </p:sp>
      <p:sp>
        <p:nvSpPr>
          <p:cNvPr id="31" name="CuadroTexto 30">
            <a:extLst>
              <a:ext uri="{FF2B5EF4-FFF2-40B4-BE49-F238E27FC236}">
                <a16:creationId xmlns:a16="http://schemas.microsoft.com/office/drawing/2014/main" id="{BBFCC58F-E34B-0C5A-CF11-58AE0A206D5E}"/>
              </a:ext>
            </a:extLst>
          </p:cNvPr>
          <p:cNvSpPr txBox="1"/>
          <p:nvPr/>
        </p:nvSpPr>
        <p:spPr>
          <a:xfrm>
            <a:off x="13420545" y="8807673"/>
            <a:ext cx="6342939" cy="961802"/>
          </a:xfrm>
          <a:prstGeom prst="rect">
            <a:avLst/>
          </a:prstGeom>
          <a:noFill/>
        </p:spPr>
        <p:txBody>
          <a:bodyPr wrap="square">
            <a:spAutoFit/>
          </a:bodyPr>
          <a:lstStyle/>
          <a:p>
            <a:r>
              <a:rPr lang="en-GB" sz="2000" b="1" spc="-35" dirty="0">
                <a:latin typeface="Arial"/>
                <a:cs typeface="Arial"/>
              </a:rPr>
              <a:t>The IDENTIFICATION OF PROFESSIONAL PROFILES required by Bizkaia-based companies</a:t>
            </a:r>
            <a:r>
              <a:rPr lang="en-GB" sz="1800" b="1" dirty="0">
                <a:effectLst/>
                <a:latin typeface="Lato Light" panose="020F0502020204030203" pitchFamily="34" charset="0"/>
                <a:ea typeface="Calibri" panose="020F0502020204030204" pitchFamily="34" charset="0"/>
                <a:cs typeface="Times New Roman" panose="02020603050405020304" pitchFamily="18" charset="0"/>
              </a:rPr>
              <a:t>,</a:t>
            </a:r>
            <a:r>
              <a:rPr lang="en-GB" sz="1800" dirty="0">
                <a:effectLst/>
                <a:latin typeface="Lato Light" panose="020F0502020204030203" pitchFamily="34" charset="0"/>
                <a:ea typeface="Calibri" panose="020F0502020204030204" pitchFamily="34" charset="0"/>
                <a:cs typeface="Times New Roman" panose="02020603050405020304" pitchFamily="18" charset="0"/>
              </a:rPr>
              <a:t> </a:t>
            </a:r>
            <a:r>
              <a:rPr lang="en-GB" sz="1650" spc="10" dirty="0">
                <a:latin typeface="Trebuchet MS"/>
              </a:rPr>
              <a:t>involving in-depth discussions with industry sectors and clusters </a:t>
            </a:r>
            <a:endParaRPr lang="es-ES" sz="1650" spc="10" dirty="0">
              <a:latin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4842574"/>
            <a:ext cx="8586126" cy="6420746"/>
          </a:xfrm>
          <a:prstGeom prst="rect">
            <a:avLst/>
          </a:prstGeom>
        </p:spPr>
      </p:pic>
      <p:sp>
        <p:nvSpPr>
          <p:cNvPr id="3" name="object 3"/>
          <p:cNvSpPr txBox="1">
            <a:spLocks noGrp="1"/>
          </p:cNvSpPr>
          <p:nvPr>
            <p:ph type="title"/>
          </p:nvPr>
        </p:nvSpPr>
        <p:spPr>
          <a:xfrm>
            <a:off x="1107684" y="1835405"/>
            <a:ext cx="6582166" cy="2966838"/>
          </a:xfrm>
          <a:prstGeom prst="rect">
            <a:avLst/>
          </a:prstGeom>
        </p:spPr>
        <p:txBody>
          <a:bodyPr vert="horz" wrap="square" lIns="0" tIns="12065" rIns="0" bIns="0" rtlCol="0">
            <a:spAutoFit/>
          </a:bodyPr>
          <a:lstStyle/>
          <a:p>
            <a:pPr marL="12700" marR="5080">
              <a:spcBef>
                <a:spcPts val="95"/>
              </a:spcBef>
              <a:tabLst>
                <a:tab pos="3106420" algn="l"/>
                <a:tab pos="3780790" algn="l"/>
                <a:tab pos="5386705" algn="l"/>
              </a:tabLst>
            </a:pPr>
            <a:r>
              <a:rPr lang="es-ES" sz="4800" spc="-30" dirty="0">
                <a:latin typeface="Tahoma"/>
                <a:cs typeface="Tahoma"/>
              </a:rPr>
              <a:t>3. </a:t>
            </a:r>
            <a:r>
              <a:rPr lang="es-ES" sz="4800" spc="-30" dirty="0" err="1">
                <a:latin typeface="Tahoma"/>
                <a:cs typeface="Tahoma"/>
              </a:rPr>
              <a:t>Operating</a:t>
            </a:r>
            <a:r>
              <a:rPr lang="es-ES" sz="4800" spc="-30" dirty="0">
                <a:latin typeface="Tahoma"/>
                <a:cs typeface="Tahoma"/>
              </a:rPr>
              <a:t> </a:t>
            </a:r>
            <a:r>
              <a:rPr lang="es-ES" sz="4800" spc="-30" dirty="0" err="1">
                <a:latin typeface="Tahoma"/>
                <a:cs typeface="Tahoma"/>
              </a:rPr>
              <a:t>principles</a:t>
            </a:r>
            <a:r>
              <a:rPr lang="es-ES" sz="4800" spc="-30" dirty="0">
                <a:latin typeface="Tahoma"/>
                <a:cs typeface="Tahoma"/>
              </a:rPr>
              <a:t> </a:t>
            </a:r>
            <a:r>
              <a:rPr lang="es-ES" sz="4800" spc="-30" dirty="0" err="1">
                <a:latin typeface="Tahoma"/>
                <a:cs typeface="Tahoma"/>
              </a:rPr>
              <a:t>of</a:t>
            </a:r>
            <a:r>
              <a:rPr lang="es-ES" sz="4800" spc="-30" dirty="0">
                <a:latin typeface="Tahoma"/>
                <a:cs typeface="Tahoma"/>
              </a:rPr>
              <a:t> </a:t>
            </a:r>
            <a:r>
              <a:rPr lang="es-ES" sz="4800" spc="-30" dirty="0" err="1">
                <a:latin typeface="Tahoma"/>
                <a:cs typeface="Tahoma"/>
              </a:rPr>
              <a:t>the</a:t>
            </a:r>
            <a:r>
              <a:rPr lang="es-ES" sz="4800" spc="-30" dirty="0">
                <a:latin typeface="Tahoma"/>
                <a:cs typeface="Tahoma"/>
              </a:rPr>
              <a:t> </a:t>
            </a:r>
            <a:br>
              <a:rPr lang="es-ES" sz="4800" spc="-30" dirty="0">
                <a:latin typeface="Tahoma"/>
                <a:cs typeface="Tahoma"/>
              </a:rPr>
            </a:br>
            <a:r>
              <a:rPr sz="4800" spc="-30" dirty="0">
                <a:latin typeface="Tahoma"/>
                <a:cs typeface="Tahoma"/>
              </a:rPr>
              <a:t>GAZTE</a:t>
            </a:r>
            <a:r>
              <a:rPr lang="es-ES" sz="4800" spc="-30" dirty="0">
                <a:latin typeface="Tahoma"/>
                <a:cs typeface="Tahoma"/>
              </a:rPr>
              <a:t> ON </a:t>
            </a:r>
            <a:r>
              <a:rPr lang="es-ES" sz="4800" spc="-30" dirty="0" err="1">
                <a:latin typeface="Tahoma"/>
                <a:cs typeface="Tahoma"/>
              </a:rPr>
              <a:t>programme</a:t>
            </a:r>
            <a:endParaRPr sz="4800" spc="-30" dirty="0">
              <a:latin typeface="Tahoma"/>
              <a:cs typeface="Tahoma"/>
            </a:endParaRPr>
          </a:p>
        </p:txBody>
      </p:sp>
      <p:sp>
        <p:nvSpPr>
          <p:cNvPr id="4" name="object 4"/>
          <p:cNvSpPr txBox="1"/>
          <p:nvPr/>
        </p:nvSpPr>
        <p:spPr>
          <a:xfrm>
            <a:off x="9578630" y="2117338"/>
            <a:ext cx="7795895" cy="889346"/>
          </a:xfrm>
          <a:prstGeom prst="rect">
            <a:avLst/>
          </a:prstGeom>
        </p:spPr>
        <p:txBody>
          <a:bodyPr vert="horz" wrap="square" lIns="0" tIns="12065" rIns="0" bIns="0" rtlCol="0">
            <a:spAutoFit/>
          </a:bodyPr>
          <a:lstStyle/>
          <a:p>
            <a:pPr marL="12700" marR="5080">
              <a:lnSpc>
                <a:spcPct val="100000"/>
              </a:lnSpc>
              <a:spcBef>
                <a:spcPts val="95"/>
              </a:spcBef>
            </a:pPr>
            <a:r>
              <a:rPr lang="en-US" sz="1900" b="1" spc="15" dirty="0">
                <a:latin typeface="Trebuchet MS"/>
                <a:cs typeface="Trebuchet MS"/>
              </a:rPr>
              <a:t>Public leadership and collaborative governance: </a:t>
            </a:r>
            <a:r>
              <a:rPr lang="en-US" sz="1900" spc="-5" dirty="0">
                <a:latin typeface="Trebuchet MS"/>
                <a:cs typeface="Trebuchet MS"/>
              </a:rPr>
              <a:t>The </a:t>
            </a:r>
            <a:r>
              <a:rPr lang="en-US" sz="1900" spc="-5" dirty="0" err="1">
                <a:latin typeface="Trebuchet MS"/>
                <a:cs typeface="Trebuchet MS"/>
              </a:rPr>
              <a:t>programme</a:t>
            </a:r>
            <a:r>
              <a:rPr lang="en-US" sz="1900" spc="-5" dirty="0">
                <a:latin typeface="Trebuchet MS"/>
                <a:cs typeface="Trebuchet MS"/>
              </a:rPr>
              <a:t> addresses the needs of the public employment system and the public system of </a:t>
            </a:r>
            <a:r>
              <a:rPr lang="en-US" sz="1900" spc="-5" dirty="0" err="1">
                <a:latin typeface="Trebuchet MS"/>
                <a:cs typeface="Trebuchet MS"/>
              </a:rPr>
              <a:t>specialised</a:t>
            </a:r>
            <a:r>
              <a:rPr lang="en-US" sz="1900" spc="-5" dirty="0">
                <a:latin typeface="Trebuchet MS"/>
                <a:cs typeface="Trebuchet MS"/>
              </a:rPr>
              <a:t> social services for inclusion.</a:t>
            </a:r>
            <a:endParaRPr sz="1900" dirty="0">
              <a:latin typeface="Arial"/>
              <a:cs typeface="Arial"/>
            </a:endParaRPr>
          </a:p>
        </p:txBody>
      </p:sp>
      <p:sp>
        <p:nvSpPr>
          <p:cNvPr id="5" name="object 5"/>
          <p:cNvSpPr txBox="1"/>
          <p:nvPr/>
        </p:nvSpPr>
        <p:spPr>
          <a:xfrm>
            <a:off x="9565625" y="3199512"/>
            <a:ext cx="8669474" cy="304571"/>
          </a:xfrm>
          <a:prstGeom prst="rect">
            <a:avLst/>
          </a:prstGeom>
        </p:spPr>
        <p:txBody>
          <a:bodyPr vert="horz" wrap="square" lIns="0" tIns="12065" rIns="0" bIns="0" rtlCol="0">
            <a:spAutoFit/>
          </a:bodyPr>
          <a:lstStyle/>
          <a:p>
            <a:pPr marL="12700" marR="5080">
              <a:lnSpc>
                <a:spcPct val="100000"/>
              </a:lnSpc>
              <a:spcBef>
                <a:spcPts val="95"/>
              </a:spcBef>
            </a:pPr>
            <a:r>
              <a:rPr lang="es-ES" sz="1900" b="1" spc="-20" dirty="0" err="1">
                <a:latin typeface="Arial"/>
                <a:cs typeface="Arial"/>
              </a:rPr>
              <a:t>Robust</a:t>
            </a:r>
            <a:r>
              <a:rPr lang="es-ES" sz="1900" b="1" spc="-20" dirty="0">
                <a:latin typeface="Arial"/>
                <a:cs typeface="Arial"/>
              </a:rPr>
              <a:t> </a:t>
            </a:r>
            <a:r>
              <a:rPr lang="es-ES" sz="1900" b="1" spc="-20" dirty="0" err="1">
                <a:latin typeface="Arial"/>
                <a:cs typeface="Arial"/>
              </a:rPr>
              <a:t>institutional</a:t>
            </a:r>
            <a:r>
              <a:rPr lang="es-ES" sz="1900" b="1" spc="-20" dirty="0">
                <a:latin typeface="Arial"/>
                <a:cs typeface="Arial"/>
              </a:rPr>
              <a:t> </a:t>
            </a:r>
            <a:r>
              <a:rPr lang="es-ES" sz="1900" b="1" spc="-20" dirty="0" err="1">
                <a:latin typeface="Arial"/>
                <a:cs typeface="Arial"/>
              </a:rPr>
              <a:t>backing</a:t>
            </a:r>
            <a:r>
              <a:rPr lang="es-ES" sz="1900" b="1" spc="-20" dirty="0">
                <a:latin typeface="Arial"/>
                <a:cs typeface="Arial"/>
              </a:rPr>
              <a:t>: </a:t>
            </a:r>
            <a:r>
              <a:rPr lang="es-ES" sz="1900" spc="25" dirty="0" err="1">
                <a:latin typeface="Trebuchet MS"/>
                <a:cs typeface="Trebuchet MS"/>
              </a:rPr>
              <a:t>Public</a:t>
            </a:r>
            <a:r>
              <a:rPr lang="es-ES" sz="1900" spc="25" dirty="0">
                <a:latin typeface="Trebuchet MS"/>
                <a:cs typeface="Trebuchet MS"/>
              </a:rPr>
              <a:t> active </a:t>
            </a:r>
            <a:r>
              <a:rPr lang="es-ES" sz="1900" spc="25" dirty="0" err="1">
                <a:latin typeface="Trebuchet MS"/>
                <a:cs typeface="Trebuchet MS"/>
              </a:rPr>
              <a:t>accompaniment</a:t>
            </a:r>
            <a:r>
              <a:rPr lang="es-ES" sz="1900" spc="25" dirty="0">
                <a:latin typeface="Trebuchet MS"/>
                <a:cs typeface="Trebuchet MS"/>
              </a:rPr>
              <a:t> </a:t>
            </a:r>
            <a:r>
              <a:rPr lang="es-ES" sz="1900" spc="25" dirty="0" err="1">
                <a:latin typeface="Trebuchet MS"/>
                <a:cs typeface="Trebuchet MS"/>
              </a:rPr>
              <a:t>programme</a:t>
            </a:r>
            <a:endParaRPr sz="1900" dirty="0">
              <a:latin typeface="Trebuchet MS"/>
              <a:cs typeface="Trebuchet MS"/>
            </a:endParaRPr>
          </a:p>
        </p:txBody>
      </p:sp>
      <p:sp>
        <p:nvSpPr>
          <p:cNvPr id="6" name="object 6"/>
          <p:cNvSpPr txBox="1"/>
          <p:nvPr/>
        </p:nvSpPr>
        <p:spPr>
          <a:xfrm>
            <a:off x="9657052" y="3792618"/>
            <a:ext cx="9081798" cy="6842258"/>
          </a:xfrm>
          <a:prstGeom prst="rect">
            <a:avLst/>
          </a:prstGeom>
        </p:spPr>
        <p:txBody>
          <a:bodyPr vert="horz" wrap="square" lIns="0" tIns="12065" rIns="0" bIns="0" rtlCol="0">
            <a:spAutoFit/>
          </a:bodyPr>
          <a:lstStyle/>
          <a:p>
            <a:pPr marL="12700">
              <a:lnSpc>
                <a:spcPct val="100000"/>
              </a:lnSpc>
              <a:spcBef>
                <a:spcPts val="95"/>
              </a:spcBef>
            </a:pPr>
            <a:r>
              <a:rPr lang="es-ES" sz="1900" b="1" spc="25" dirty="0" err="1">
                <a:latin typeface="Trebuchet MS"/>
                <a:cs typeface="Trebuchet MS"/>
              </a:rPr>
              <a:t>Public-private</a:t>
            </a:r>
            <a:r>
              <a:rPr lang="es-ES" sz="1900" b="1" spc="25" dirty="0">
                <a:latin typeface="Trebuchet MS"/>
                <a:cs typeface="Trebuchet MS"/>
              </a:rPr>
              <a:t> </a:t>
            </a:r>
            <a:r>
              <a:rPr lang="es-ES" sz="1900" b="1" spc="25" dirty="0" err="1">
                <a:latin typeface="Trebuchet MS"/>
                <a:cs typeface="Trebuchet MS"/>
              </a:rPr>
              <a:t>collaboration</a:t>
            </a:r>
            <a:r>
              <a:rPr lang="es-ES" sz="1900" b="1" spc="25" dirty="0">
                <a:latin typeface="Trebuchet MS"/>
                <a:cs typeface="Trebuchet MS"/>
              </a:rPr>
              <a:t>: </a:t>
            </a:r>
            <a:r>
              <a:rPr lang="es-ES" sz="1900" spc="25" dirty="0">
                <a:latin typeface="Trebuchet MS"/>
                <a:cs typeface="Trebuchet MS"/>
              </a:rPr>
              <a:t>Bizkaia </a:t>
            </a:r>
            <a:r>
              <a:rPr lang="es-ES" sz="1900" spc="25" dirty="0" err="1">
                <a:latin typeface="Trebuchet MS"/>
                <a:cs typeface="Trebuchet MS"/>
              </a:rPr>
              <a:t>employment</a:t>
            </a:r>
            <a:r>
              <a:rPr lang="es-ES" sz="1900" spc="25" dirty="0">
                <a:latin typeface="Trebuchet MS"/>
                <a:cs typeface="Trebuchet MS"/>
              </a:rPr>
              <a:t> </a:t>
            </a:r>
            <a:r>
              <a:rPr lang="es-ES" sz="1900" spc="25" dirty="0" err="1">
                <a:latin typeface="Trebuchet MS"/>
                <a:cs typeface="Trebuchet MS"/>
              </a:rPr>
              <a:t>ecosystem</a:t>
            </a:r>
            <a:endParaRPr lang="es-ES" sz="1900" spc="25" dirty="0">
              <a:latin typeface="Trebuchet MS"/>
              <a:cs typeface="Trebuchet MS"/>
            </a:endParaRPr>
          </a:p>
          <a:p>
            <a:pPr marL="12700">
              <a:lnSpc>
                <a:spcPct val="100000"/>
              </a:lnSpc>
              <a:spcBef>
                <a:spcPts val="95"/>
              </a:spcBef>
            </a:pPr>
            <a:endParaRPr lang="es-ES" sz="1900" spc="25" dirty="0">
              <a:latin typeface="Trebuchet MS"/>
              <a:cs typeface="Trebuchet MS"/>
            </a:endParaRPr>
          </a:p>
          <a:p>
            <a:pPr marL="12700">
              <a:spcBef>
                <a:spcPts val="95"/>
              </a:spcBef>
            </a:pPr>
            <a:r>
              <a:rPr lang="en-GB" sz="2000" dirty="0">
                <a:effectLst/>
                <a:latin typeface="Lato Light" panose="020F0502020204030203" pitchFamily="34" charset="0"/>
                <a:ea typeface="Calibri" panose="020F0502020204030204" pitchFamily="34" charset="0"/>
                <a:cs typeface="Times New Roman" panose="02020603050405020304" pitchFamily="18" charset="0"/>
              </a:rPr>
              <a:t>Key roles of the third </a:t>
            </a:r>
            <a:r>
              <a:rPr lang="en-GB" sz="2000" b="1" dirty="0">
                <a:effectLst/>
                <a:latin typeface="Lato Light" panose="020F0502020204030203" pitchFamily="34" charset="0"/>
                <a:ea typeface="Calibri" panose="020F0502020204030204" pitchFamily="34" charset="0"/>
                <a:cs typeface="Times New Roman" panose="02020603050405020304" pitchFamily="18" charset="0"/>
              </a:rPr>
              <a:t>social sector, vocational training schools and business associations.</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p>
            <a:pPr marL="12700">
              <a:lnSpc>
                <a:spcPct val="100000"/>
              </a:lnSpc>
              <a:spcBef>
                <a:spcPts val="95"/>
              </a:spcBef>
            </a:pPr>
            <a:endParaRPr lang="es-ES" sz="1900" spc="25" dirty="0">
              <a:latin typeface="Trebuchet MS"/>
              <a:cs typeface="Trebuchet MS"/>
            </a:endParaRPr>
          </a:p>
          <a:p>
            <a:pPr marL="12700">
              <a:spcBef>
                <a:spcPts val="95"/>
              </a:spcBef>
            </a:pPr>
            <a:r>
              <a:rPr lang="es-ES" sz="2000" b="1" dirty="0" err="1">
                <a:effectLst/>
                <a:latin typeface="Lato Light" panose="020F0502020204030203" pitchFamily="34" charset="0"/>
                <a:ea typeface="Calibri" panose="020F0502020204030204" pitchFamily="34" charset="0"/>
                <a:cs typeface="Times New Roman" panose="02020603050405020304" pitchFamily="18" charset="0"/>
              </a:rPr>
              <a:t>Adreesed</a:t>
            </a:r>
            <a:r>
              <a:rPr lang="es-ES" sz="2000" b="1" dirty="0">
                <a:effectLst/>
                <a:latin typeface="Lato Light" panose="020F0502020204030203" pitchFamily="34" charset="0"/>
                <a:ea typeface="Calibri" panose="020F0502020204030204" pitchFamily="34" charset="0"/>
                <a:cs typeface="Times New Roman" panose="02020603050405020304" pitchFamily="18" charset="0"/>
              </a:rPr>
              <a:t> </a:t>
            </a:r>
            <a:r>
              <a:rPr lang="es-ES" sz="2000" b="1" dirty="0" err="1">
                <a:effectLst/>
                <a:latin typeface="Lato Light" panose="020F0502020204030203" pitchFamily="34" charset="0"/>
                <a:ea typeface="Calibri" panose="020F0502020204030204" pitchFamily="34" charset="0"/>
                <a:cs typeface="Times New Roman" panose="02020603050405020304" pitchFamily="18" charset="0"/>
              </a:rPr>
              <a:t>to</a:t>
            </a:r>
            <a:r>
              <a:rPr lang="es-ES" sz="2000" b="1" dirty="0">
                <a:effectLst/>
                <a:latin typeface="Lato Light" panose="020F0502020204030203" pitchFamily="34" charset="0"/>
                <a:ea typeface="Calibri" panose="020F0502020204030204" pitchFamily="34" charset="0"/>
                <a:cs typeface="Times New Roman" panose="02020603050405020304" pitchFamily="18" charset="0"/>
              </a:rPr>
              <a:t>:</a:t>
            </a:r>
            <a:endParaRPr lang="es-ES" sz="2000" b="1" dirty="0">
              <a:effectLst/>
              <a:latin typeface="Calibri" panose="020F0502020204030204" pitchFamily="34" charset="0"/>
              <a:ea typeface="Calibri" panose="020F0502020204030204" pitchFamily="34" charset="0"/>
              <a:cs typeface="Times New Roman" panose="02020603050405020304" pitchFamily="18" charset="0"/>
            </a:endParaRPr>
          </a:p>
          <a:p>
            <a:pPr marL="546100" marR="705485" indent="-157163">
              <a:lnSpc>
                <a:spcPts val="2280"/>
              </a:lnSpc>
              <a:spcBef>
                <a:spcPts val="75"/>
              </a:spcBef>
              <a:buChar char="-"/>
              <a:tabLst>
                <a:tab pos="550545" algn="l"/>
              </a:tabLst>
            </a:pPr>
            <a:r>
              <a:rPr lang="en-US" sz="1900" spc="60" dirty="0">
                <a:latin typeface="Trebuchet MS"/>
                <a:cs typeface="Trebuchet MS"/>
              </a:rPr>
              <a:t> </a:t>
            </a:r>
            <a:r>
              <a:rPr lang="en-US" sz="1900" b="1" spc="60" dirty="0">
                <a:latin typeface="Trebuchet MS"/>
                <a:cs typeface="Trebuchet MS"/>
              </a:rPr>
              <a:t>Young people</a:t>
            </a:r>
            <a:r>
              <a:rPr lang="en-US" sz="1900" spc="60" dirty="0">
                <a:latin typeface="Trebuchet MS"/>
                <a:cs typeface="Trebuchet MS"/>
              </a:rPr>
              <a:t> who are unemployed with no or few formal qualifications who form part of the ‘youth strategy’, those who are covered by the child protection system or those who have been classified by social services as ‘socially excluded’.</a:t>
            </a:r>
          </a:p>
          <a:p>
            <a:pPr marL="549910" indent="-161290">
              <a:lnSpc>
                <a:spcPts val="2195"/>
              </a:lnSpc>
              <a:buChar char="-"/>
              <a:tabLst>
                <a:tab pos="550545" algn="l"/>
              </a:tabLst>
            </a:pPr>
            <a:r>
              <a:rPr lang="en-US" sz="1900" b="1" spc="55" dirty="0">
                <a:latin typeface="Trebuchet MS"/>
                <a:cs typeface="Trebuchet MS"/>
              </a:rPr>
              <a:t>Companies</a:t>
            </a:r>
            <a:r>
              <a:rPr lang="en-US" sz="1900" spc="55" dirty="0">
                <a:latin typeface="Trebuchet MS"/>
                <a:cs typeface="Trebuchet MS"/>
              </a:rPr>
              <a:t> operating in strategic sectors for the Bizkaia region: catering, food, carpentry, plumbing, welding, surface treatment, industrial maintenance, sustainable construction, etc.</a:t>
            </a:r>
          </a:p>
          <a:p>
            <a:pPr>
              <a:lnSpc>
                <a:spcPct val="100000"/>
              </a:lnSpc>
              <a:spcBef>
                <a:spcPts val="40"/>
              </a:spcBef>
            </a:pPr>
            <a:endParaRPr lang="es-ES" sz="1850" b="1" dirty="0">
              <a:latin typeface="Trebuchet MS"/>
              <a:cs typeface="Trebuchet MS"/>
            </a:endParaRPr>
          </a:p>
          <a:p>
            <a:pPr marL="12700" marR="368935">
              <a:lnSpc>
                <a:spcPct val="100000"/>
              </a:lnSpc>
            </a:pPr>
            <a:r>
              <a:rPr lang="en-US" sz="1900" b="1" spc="-30" dirty="0">
                <a:latin typeface="Trebuchet MS"/>
                <a:cs typeface="Trebuchet MS"/>
              </a:rPr>
              <a:t>Flexibility and adaptation: </a:t>
            </a:r>
            <a:r>
              <a:rPr lang="en-US" sz="1900" spc="-30" dirty="0">
                <a:latin typeface="Trebuchet MS"/>
                <a:cs typeface="Trebuchet MS"/>
              </a:rPr>
              <a:t>flexible </a:t>
            </a:r>
            <a:r>
              <a:rPr lang="en-US" sz="1900" spc="-30" dirty="0" err="1">
                <a:latin typeface="Trebuchet MS"/>
                <a:cs typeface="Trebuchet MS"/>
              </a:rPr>
              <a:t>programmes</a:t>
            </a:r>
            <a:r>
              <a:rPr lang="en-US" sz="1900" spc="-30" dirty="0">
                <a:latin typeface="Trebuchet MS"/>
                <a:cs typeface="Trebuchet MS"/>
              </a:rPr>
              <a:t> and comprehensive and adapted pathways.</a:t>
            </a:r>
          </a:p>
          <a:p>
            <a:pPr>
              <a:lnSpc>
                <a:spcPct val="100000"/>
              </a:lnSpc>
            </a:pPr>
            <a:endParaRPr lang="es-ES" sz="1950" dirty="0">
              <a:latin typeface="Trebuchet MS"/>
              <a:cs typeface="Trebuchet MS"/>
            </a:endParaRPr>
          </a:p>
          <a:p>
            <a:pPr marL="12700" marR="952500">
              <a:lnSpc>
                <a:spcPct val="100000"/>
              </a:lnSpc>
            </a:pPr>
            <a:r>
              <a:rPr lang="en-US" sz="1900" spc="25" dirty="0">
                <a:latin typeface="Trebuchet MS"/>
                <a:cs typeface="Trebuchet MS"/>
              </a:rPr>
              <a:t>The provision of </a:t>
            </a:r>
            <a:r>
              <a:rPr lang="en-US" sz="1900" b="1" spc="25" dirty="0" err="1">
                <a:latin typeface="Trebuchet MS"/>
                <a:cs typeface="Trebuchet MS"/>
              </a:rPr>
              <a:t>personalised</a:t>
            </a:r>
            <a:r>
              <a:rPr lang="en-US" sz="1900" b="1" spc="25" dirty="0">
                <a:latin typeface="Trebuchet MS"/>
                <a:cs typeface="Trebuchet MS"/>
              </a:rPr>
              <a:t> care, </a:t>
            </a:r>
            <a:r>
              <a:rPr lang="en-US" sz="1900" spc="25" dirty="0">
                <a:latin typeface="Trebuchet MS"/>
                <a:cs typeface="Trebuchet MS"/>
              </a:rPr>
              <a:t>with the young people themselves, social institutions and business </a:t>
            </a:r>
            <a:r>
              <a:rPr lang="en-US" sz="1900" spc="25" dirty="0" err="1">
                <a:latin typeface="Trebuchet MS"/>
                <a:cs typeface="Trebuchet MS"/>
              </a:rPr>
              <a:t>organisations</a:t>
            </a:r>
            <a:r>
              <a:rPr lang="en-US" sz="1900" spc="25" dirty="0">
                <a:latin typeface="Trebuchet MS"/>
                <a:cs typeface="Trebuchet MS"/>
              </a:rPr>
              <a:t> playing a key role.</a:t>
            </a:r>
          </a:p>
          <a:p>
            <a:pPr>
              <a:lnSpc>
                <a:spcPct val="100000"/>
              </a:lnSpc>
              <a:spcBef>
                <a:spcPts val="5"/>
              </a:spcBef>
            </a:pPr>
            <a:endParaRPr lang="es-ES" sz="1950" dirty="0">
              <a:latin typeface="Trebuchet MS"/>
              <a:cs typeface="Trebuchet MS"/>
            </a:endParaRPr>
          </a:p>
          <a:p>
            <a:pPr marL="12700">
              <a:lnSpc>
                <a:spcPct val="100000"/>
              </a:lnSpc>
            </a:pPr>
            <a:r>
              <a:rPr lang="es-ES" sz="1900" b="1" dirty="0" err="1">
                <a:latin typeface="Trebuchet MS"/>
                <a:cs typeface="Trebuchet MS"/>
              </a:rPr>
              <a:t>Employability</a:t>
            </a:r>
            <a:r>
              <a:rPr lang="es-ES" sz="1900" dirty="0">
                <a:latin typeface="Trebuchet MS"/>
                <a:cs typeface="Trebuchet MS"/>
              </a:rPr>
              <a:t>.</a:t>
            </a:r>
          </a:p>
          <a:p>
            <a:pPr>
              <a:lnSpc>
                <a:spcPct val="100000"/>
              </a:lnSpc>
              <a:spcBef>
                <a:spcPts val="5"/>
              </a:spcBef>
            </a:pPr>
            <a:endParaRPr lang="es-ES" sz="1950" dirty="0">
              <a:latin typeface="Trebuchet MS"/>
              <a:cs typeface="Trebuchet MS"/>
            </a:endParaRPr>
          </a:p>
          <a:p>
            <a:pPr marL="12700">
              <a:lnSpc>
                <a:spcPct val="100000"/>
              </a:lnSpc>
            </a:pPr>
            <a:r>
              <a:rPr lang="es-ES" sz="1900" b="1" spc="10" dirty="0" err="1">
                <a:latin typeface="Trebuchet MS"/>
                <a:cs typeface="Trebuchet MS"/>
              </a:rPr>
              <a:t>Equity</a:t>
            </a:r>
            <a:r>
              <a:rPr lang="es-ES" sz="1900" b="1" spc="10" dirty="0">
                <a:latin typeface="Trebuchet MS"/>
                <a:cs typeface="Trebuchet MS"/>
              </a:rPr>
              <a:t>, </a:t>
            </a:r>
            <a:r>
              <a:rPr lang="es-ES" sz="1900" b="1" spc="10" dirty="0" err="1">
                <a:latin typeface="Trebuchet MS"/>
                <a:cs typeface="Trebuchet MS"/>
              </a:rPr>
              <a:t>gender</a:t>
            </a:r>
            <a:r>
              <a:rPr lang="es-ES" sz="1900" b="1" spc="10" dirty="0">
                <a:latin typeface="Trebuchet MS"/>
                <a:cs typeface="Trebuchet MS"/>
              </a:rPr>
              <a:t> </a:t>
            </a:r>
            <a:r>
              <a:rPr lang="es-ES" sz="1900" b="1" spc="10" dirty="0" err="1">
                <a:latin typeface="Trebuchet MS"/>
                <a:cs typeface="Trebuchet MS"/>
              </a:rPr>
              <a:t>equality</a:t>
            </a:r>
            <a:r>
              <a:rPr lang="es-ES" sz="1900" b="1" spc="10" dirty="0">
                <a:latin typeface="Trebuchet MS"/>
                <a:cs typeface="Trebuchet MS"/>
              </a:rPr>
              <a:t> and </a:t>
            </a:r>
            <a:r>
              <a:rPr lang="es-ES" sz="1900" b="1" spc="10" dirty="0" err="1">
                <a:latin typeface="Trebuchet MS"/>
                <a:cs typeface="Trebuchet MS"/>
              </a:rPr>
              <a:t>diversity</a:t>
            </a:r>
            <a:r>
              <a:rPr lang="es-ES" sz="1900" b="1" spc="10" dirty="0">
                <a:latin typeface="Trebuchet MS"/>
                <a:cs typeface="Trebuchet MS"/>
              </a:rPr>
              <a:t>.</a:t>
            </a:r>
          </a:p>
        </p:txBody>
      </p:sp>
      <p:sp>
        <p:nvSpPr>
          <p:cNvPr id="7" name="object 7"/>
          <p:cNvSpPr/>
          <p:nvPr/>
        </p:nvSpPr>
        <p:spPr>
          <a:xfrm>
            <a:off x="9267004" y="2031513"/>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3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601"/>
                </a:lnTo>
                <a:lnTo>
                  <a:pt x="98" y="144064"/>
                </a:lnTo>
                <a:lnTo>
                  <a:pt x="0" y="160409"/>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8" name="object 8"/>
          <p:cNvSpPr/>
          <p:nvPr/>
        </p:nvSpPr>
        <p:spPr>
          <a:xfrm>
            <a:off x="9248835" y="3063875"/>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591"/>
                </a:lnTo>
                <a:lnTo>
                  <a:pt x="98" y="144060"/>
                </a:lnTo>
                <a:lnTo>
                  <a:pt x="0" y="160408"/>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9" name="object 9"/>
          <p:cNvSpPr/>
          <p:nvPr/>
        </p:nvSpPr>
        <p:spPr>
          <a:xfrm>
            <a:off x="9267004" y="3749675"/>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20"/>
                </a:lnTo>
                <a:lnTo>
                  <a:pt x="7584" y="128313"/>
                </a:lnTo>
                <a:lnTo>
                  <a:pt x="3281" y="133601"/>
                </a:lnTo>
                <a:lnTo>
                  <a:pt x="98" y="144064"/>
                </a:lnTo>
                <a:lnTo>
                  <a:pt x="0" y="160409"/>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9"/>
                </a:lnTo>
                <a:lnTo>
                  <a:pt x="220252" y="108904"/>
                </a:lnTo>
                <a:lnTo>
                  <a:pt x="233353" y="98294"/>
                </a:lnTo>
                <a:lnTo>
                  <a:pt x="239979" y="92279"/>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10" name="object 10"/>
          <p:cNvSpPr/>
          <p:nvPr/>
        </p:nvSpPr>
        <p:spPr>
          <a:xfrm>
            <a:off x="9267004" y="4387462"/>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3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601"/>
                </a:lnTo>
                <a:lnTo>
                  <a:pt x="98" y="144064"/>
                </a:lnTo>
                <a:lnTo>
                  <a:pt x="0" y="160409"/>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12" name="object 12"/>
          <p:cNvSpPr/>
          <p:nvPr/>
        </p:nvSpPr>
        <p:spPr>
          <a:xfrm>
            <a:off x="9267004" y="5207000"/>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591"/>
                </a:lnTo>
                <a:lnTo>
                  <a:pt x="98" y="144060"/>
                </a:lnTo>
                <a:lnTo>
                  <a:pt x="0" y="160408"/>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13" name="object 13"/>
          <p:cNvSpPr/>
          <p:nvPr/>
        </p:nvSpPr>
        <p:spPr>
          <a:xfrm>
            <a:off x="9267004" y="7901895"/>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601"/>
                </a:lnTo>
                <a:lnTo>
                  <a:pt x="98" y="144064"/>
                </a:lnTo>
                <a:lnTo>
                  <a:pt x="0" y="160409"/>
                </a:lnTo>
                <a:lnTo>
                  <a:pt x="1960" y="178282"/>
                </a:lnTo>
                <a:lnTo>
                  <a:pt x="19210" y="232805"/>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14" name="object 14"/>
          <p:cNvSpPr/>
          <p:nvPr/>
        </p:nvSpPr>
        <p:spPr>
          <a:xfrm>
            <a:off x="9267004" y="8726192"/>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601"/>
                </a:lnTo>
                <a:lnTo>
                  <a:pt x="98" y="144064"/>
                </a:lnTo>
                <a:lnTo>
                  <a:pt x="0" y="160408"/>
                </a:lnTo>
                <a:lnTo>
                  <a:pt x="1960" y="178277"/>
                </a:lnTo>
                <a:lnTo>
                  <a:pt x="19210" y="232804"/>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
        <p:nvSpPr>
          <p:cNvPr id="15" name="object 15"/>
          <p:cNvSpPr/>
          <p:nvPr/>
        </p:nvSpPr>
        <p:spPr>
          <a:xfrm>
            <a:off x="9205488" y="9612717"/>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591"/>
                </a:lnTo>
                <a:lnTo>
                  <a:pt x="98" y="144060"/>
                </a:lnTo>
                <a:lnTo>
                  <a:pt x="0" y="160407"/>
                </a:lnTo>
                <a:lnTo>
                  <a:pt x="1960" y="178277"/>
                </a:lnTo>
                <a:lnTo>
                  <a:pt x="19210" y="232804"/>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pic>
        <p:nvPicPr>
          <p:cNvPr id="16" name="object 16"/>
          <p:cNvPicPr/>
          <p:nvPr/>
        </p:nvPicPr>
        <p:blipFill>
          <a:blip r:embed="rId3" cstate="print"/>
          <a:stretch>
            <a:fillRect/>
          </a:stretch>
        </p:blipFill>
        <p:spPr>
          <a:xfrm>
            <a:off x="17612503" y="10060392"/>
            <a:ext cx="1686874" cy="539001"/>
          </a:xfrm>
          <a:prstGeom prst="rect">
            <a:avLst/>
          </a:prstGeom>
        </p:spPr>
      </p:pic>
      <p:pic>
        <p:nvPicPr>
          <p:cNvPr id="17" name="object 17"/>
          <p:cNvPicPr/>
          <p:nvPr/>
        </p:nvPicPr>
        <p:blipFill>
          <a:blip r:embed="rId4" cstate="print"/>
          <a:stretch>
            <a:fillRect/>
          </a:stretch>
        </p:blipFill>
        <p:spPr>
          <a:xfrm>
            <a:off x="15467141" y="9785791"/>
            <a:ext cx="1757552" cy="890340"/>
          </a:xfrm>
          <a:prstGeom prst="rect">
            <a:avLst/>
          </a:prstGeom>
        </p:spPr>
      </p:pic>
      <p:sp>
        <p:nvSpPr>
          <p:cNvPr id="18" name="object 18"/>
          <p:cNvSpPr txBox="1"/>
          <p:nvPr/>
        </p:nvSpPr>
        <p:spPr>
          <a:xfrm>
            <a:off x="18235099"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03</a:t>
            </a:r>
            <a:endParaRPr sz="10600" dirty="0">
              <a:latin typeface="Arial"/>
              <a:cs typeface="Arial"/>
            </a:endParaRPr>
          </a:p>
        </p:txBody>
      </p:sp>
      <p:sp>
        <p:nvSpPr>
          <p:cNvPr id="21" name="object 15">
            <a:extLst>
              <a:ext uri="{FF2B5EF4-FFF2-40B4-BE49-F238E27FC236}">
                <a16:creationId xmlns:a16="http://schemas.microsoft.com/office/drawing/2014/main" id="{69CCC80B-698B-1885-DAC1-F3CB52BA8848}"/>
              </a:ext>
            </a:extLst>
          </p:cNvPr>
          <p:cNvSpPr/>
          <p:nvPr/>
        </p:nvSpPr>
        <p:spPr>
          <a:xfrm>
            <a:off x="9185910" y="10226675"/>
            <a:ext cx="256540" cy="447675"/>
          </a:xfrm>
          <a:custGeom>
            <a:avLst/>
            <a:gdLst/>
            <a:ahLst/>
            <a:cxnLst/>
            <a:rect l="l" t="t" r="r" b="b"/>
            <a:pathLst>
              <a:path w="256540" h="447675">
                <a:moveTo>
                  <a:pt x="227093" y="0"/>
                </a:moveTo>
                <a:lnTo>
                  <a:pt x="218925" y="2694"/>
                </a:lnTo>
                <a:lnTo>
                  <a:pt x="210311" y="7643"/>
                </a:lnTo>
                <a:lnTo>
                  <a:pt x="201851" y="13437"/>
                </a:lnTo>
                <a:lnTo>
                  <a:pt x="192553" y="19448"/>
                </a:lnTo>
                <a:lnTo>
                  <a:pt x="185045" y="24557"/>
                </a:lnTo>
                <a:lnTo>
                  <a:pt x="176448" y="19950"/>
                </a:lnTo>
                <a:lnTo>
                  <a:pt x="176176" y="16641"/>
                </a:lnTo>
                <a:lnTo>
                  <a:pt x="174899" y="10977"/>
                </a:lnTo>
                <a:lnTo>
                  <a:pt x="174899" y="8495"/>
                </a:lnTo>
                <a:lnTo>
                  <a:pt x="172092" y="6998"/>
                </a:lnTo>
                <a:lnTo>
                  <a:pt x="166276" y="6477"/>
                </a:lnTo>
                <a:lnTo>
                  <a:pt x="159546" y="9814"/>
                </a:lnTo>
                <a:lnTo>
                  <a:pt x="152482" y="16442"/>
                </a:lnTo>
                <a:lnTo>
                  <a:pt x="145664" y="25793"/>
                </a:lnTo>
                <a:lnTo>
                  <a:pt x="140366" y="34369"/>
                </a:lnTo>
                <a:lnTo>
                  <a:pt x="138167" y="40463"/>
                </a:lnTo>
                <a:lnTo>
                  <a:pt x="135287" y="46190"/>
                </a:lnTo>
                <a:lnTo>
                  <a:pt x="133214" y="50755"/>
                </a:lnTo>
                <a:lnTo>
                  <a:pt x="119173" y="72912"/>
                </a:lnTo>
                <a:lnTo>
                  <a:pt x="115623" y="75823"/>
                </a:lnTo>
                <a:lnTo>
                  <a:pt x="103927" y="68755"/>
                </a:lnTo>
                <a:lnTo>
                  <a:pt x="100838" y="63645"/>
                </a:lnTo>
                <a:lnTo>
                  <a:pt x="97927" y="59499"/>
                </a:lnTo>
                <a:lnTo>
                  <a:pt x="92566" y="53143"/>
                </a:lnTo>
                <a:lnTo>
                  <a:pt x="90262" y="51719"/>
                </a:lnTo>
                <a:lnTo>
                  <a:pt x="84994" y="50036"/>
                </a:lnTo>
                <a:lnTo>
                  <a:pt x="79053" y="50742"/>
                </a:lnTo>
                <a:lnTo>
                  <a:pt x="51969" y="96304"/>
                </a:lnTo>
                <a:lnTo>
                  <a:pt x="48546" y="138627"/>
                </a:lnTo>
                <a:lnTo>
                  <a:pt x="48546" y="146124"/>
                </a:lnTo>
                <a:lnTo>
                  <a:pt x="43751" y="152564"/>
                </a:lnTo>
                <a:lnTo>
                  <a:pt x="39217" y="152480"/>
                </a:lnTo>
                <a:lnTo>
                  <a:pt x="32212" y="147077"/>
                </a:lnTo>
                <a:lnTo>
                  <a:pt x="25102" y="139255"/>
                </a:lnTo>
                <a:lnTo>
                  <a:pt x="23039" y="136072"/>
                </a:lnTo>
                <a:lnTo>
                  <a:pt x="17752" y="132010"/>
                </a:lnTo>
                <a:lnTo>
                  <a:pt x="7584" y="128313"/>
                </a:lnTo>
                <a:lnTo>
                  <a:pt x="3281" y="133591"/>
                </a:lnTo>
                <a:lnTo>
                  <a:pt x="98" y="144060"/>
                </a:lnTo>
                <a:lnTo>
                  <a:pt x="0" y="160407"/>
                </a:lnTo>
                <a:lnTo>
                  <a:pt x="1960" y="178277"/>
                </a:lnTo>
                <a:lnTo>
                  <a:pt x="19210" y="232804"/>
                </a:lnTo>
                <a:lnTo>
                  <a:pt x="38626" y="268338"/>
                </a:lnTo>
                <a:lnTo>
                  <a:pt x="41904" y="274548"/>
                </a:lnTo>
                <a:lnTo>
                  <a:pt x="43307" y="279265"/>
                </a:lnTo>
                <a:lnTo>
                  <a:pt x="42515" y="282696"/>
                </a:lnTo>
                <a:lnTo>
                  <a:pt x="39583" y="286549"/>
                </a:lnTo>
                <a:lnTo>
                  <a:pt x="35039" y="284623"/>
                </a:lnTo>
                <a:lnTo>
                  <a:pt x="30893" y="282162"/>
                </a:lnTo>
                <a:lnTo>
                  <a:pt x="25416" y="278550"/>
                </a:lnTo>
                <a:lnTo>
                  <a:pt x="19584" y="275440"/>
                </a:lnTo>
                <a:lnTo>
                  <a:pt x="14841" y="281701"/>
                </a:lnTo>
                <a:lnTo>
                  <a:pt x="14047" y="294224"/>
                </a:lnTo>
                <a:lnTo>
                  <a:pt x="23173" y="312347"/>
                </a:lnTo>
                <a:lnTo>
                  <a:pt x="60232" y="350704"/>
                </a:lnTo>
                <a:lnTo>
                  <a:pt x="93741" y="371491"/>
                </a:lnTo>
                <a:lnTo>
                  <a:pt x="128167" y="387822"/>
                </a:lnTo>
                <a:lnTo>
                  <a:pt x="138938" y="393018"/>
                </a:lnTo>
                <a:lnTo>
                  <a:pt x="149245" y="398253"/>
                </a:lnTo>
                <a:lnTo>
                  <a:pt x="126984" y="327271"/>
                </a:lnTo>
                <a:lnTo>
                  <a:pt x="119536" y="264042"/>
                </a:lnTo>
                <a:lnTo>
                  <a:pt x="123194" y="209054"/>
                </a:lnTo>
                <a:lnTo>
                  <a:pt x="134252" y="162797"/>
                </a:lnTo>
                <a:lnTo>
                  <a:pt x="149003" y="125758"/>
                </a:lnTo>
                <a:lnTo>
                  <a:pt x="174760" y="81290"/>
                </a:lnTo>
                <a:lnTo>
                  <a:pt x="178354" y="74839"/>
                </a:lnTo>
                <a:lnTo>
                  <a:pt x="175088" y="81324"/>
                </a:lnTo>
                <a:lnTo>
                  <a:pt x="164823" y="99530"/>
                </a:lnTo>
                <a:lnTo>
                  <a:pt x="151462" y="128579"/>
                </a:lnTo>
                <a:lnTo>
                  <a:pt x="138909" y="167597"/>
                </a:lnTo>
                <a:lnTo>
                  <a:pt x="131067" y="215709"/>
                </a:lnTo>
                <a:lnTo>
                  <a:pt x="131840" y="272037"/>
                </a:lnTo>
                <a:lnTo>
                  <a:pt x="145132" y="335708"/>
                </a:lnTo>
                <a:lnTo>
                  <a:pt x="174846" y="405844"/>
                </a:lnTo>
                <a:lnTo>
                  <a:pt x="203121" y="441083"/>
                </a:lnTo>
                <a:lnTo>
                  <a:pt x="209097" y="447141"/>
                </a:lnTo>
                <a:lnTo>
                  <a:pt x="201615" y="431455"/>
                </a:lnTo>
                <a:lnTo>
                  <a:pt x="193874" y="400881"/>
                </a:lnTo>
                <a:lnTo>
                  <a:pt x="194431" y="357240"/>
                </a:lnTo>
                <a:lnTo>
                  <a:pt x="211725" y="302549"/>
                </a:lnTo>
                <a:lnTo>
                  <a:pt x="217526" y="290218"/>
                </a:lnTo>
                <a:lnTo>
                  <a:pt x="222422" y="279098"/>
                </a:lnTo>
                <a:lnTo>
                  <a:pt x="225270" y="269664"/>
                </a:lnTo>
                <a:lnTo>
                  <a:pt x="224929" y="262393"/>
                </a:lnTo>
                <a:lnTo>
                  <a:pt x="221048" y="257116"/>
                </a:lnTo>
                <a:lnTo>
                  <a:pt x="215445" y="255450"/>
                </a:lnTo>
                <a:lnTo>
                  <a:pt x="208643" y="256263"/>
                </a:lnTo>
                <a:lnTo>
                  <a:pt x="201170" y="258425"/>
                </a:lnTo>
                <a:lnTo>
                  <a:pt x="194626" y="260969"/>
                </a:lnTo>
                <a:lnTo>
                  <a:pt x="187830" y="262477"/>
                </a:lnTo>
                <a:lnTo>
                  <a:pt x="181139" y="259053"/>
                </a:lnTo>
                <a:lnTo>
                  <a:pt x="179265" y="256404"/>
                </a:lnTo>
                <a:lnTo>
                  <a:pt x="178794" y="254351"/>
                </a:lnTo>
                <a:lnTo>
                  <a:pt x="178145" y="248111"/>
                </a:lnTo>
                <a:lnTo>
                  <a:pt x="192215" y="232525"/>
                </a:lnTo>
                <a:lnTo>
                  <a:pt x="209578" y="214321"/>
                </a:lnTo>
                <a:lnTo>
                  <a:pt x="221166" y="202441"/>
                </a:lnTo>
                <a:lnTo>
                  <a:pt x="232485" y="190415"/>
                </a:lnTo>
                <a:lnTo>
                  <a:pt x="242053" y="179714"/>
                </a:lnTo>
                <a:lnTo>
                  <a:pt x="252760" y="166417"/>
                </a:lnTo>
                <a:lnTo>
                  <a:pt x="255147" y="160134"/>
                </a:lnTo>
                <a:lnTo>
                  <a:pt x="253462" y="154333"/>
                </a:lnTo>
                <a:lnTo>
                  <a:pt x="253022" y="149129"/>
                </a:lnTo>
                <a:lnTo>
                  <a:pt x="250268" y="145329"/>
                </a:lnTo>
                <a:lnTo>
                  <a:pt x="241033" y="140763"/>
                </a:lnTo>
                <a:lnTo>
                  <a:pt x="234886" y="141884"/>
                </a:lnTo>
                <a:lnTo>
                  <a:pt x="228195" y="142658"/>
                </a:lnTo>
                <a:lnTo>
                  <a:pt x="222143" y="143758"/>
                </a:lnTo>
                <a:lnTo>
                  <a:pt x="216321" y="144103"/>
                </a:lnTo>
                <a:lnTo>
                  <a:pt x="203976" y="137664"/>
                </a:lnTo>
                <a:lnTo>
                  <a:pt x="203013" y="129549"/>
                </a:lnTo>
                <a:lnTo>
                  <a:pt x="206175" y="123675"/>
                </a:lnTo>
                <a:lnTo>
                  <a:pt x="209845" y="118546"/>
                </a:lnTo>
                <a:lnTo>
                  <a:pt x="214654" y="113678"/>
                </a:lnTo>
                <a:lnTo>
                  <a:pt x="220252" y="108900"/>
                </a:lnTo>
                <a:lnTo>
                  <a:pt x="233353" y="98289"/>
                </a:lnTo>
                <a:lnTo>
                  <a:pt x="239979" y="92278"/>
                </a:lnTo>
                <a:lnTo>
                  <a:pt x="245787" y="85819"/>
                </a:lnTo>
                <a:lnTo>
                  <a:pt x="250394" y="78723"/>
                </a:lnTo>
                <a:lnTo>
                  <a:pt x="256153" y="67530"/>
                </a:lnTo>
                <a:lnTo>
                  <a:pt x="250268" y="62839"/>
                </a:lnTo>
                <a:lnTo>
                  <a:pt x="243263" y="59226"/>
                </a:lnTo>
                <a:lnTo>
                  <a:pt x="235986" y="58860"/>
                </a:lnTo>
                <a:lnTo>
                  <a:pt x="233263" y="58263"/>
                </a:lnTo>
                <a:lnTo>
                  <a:pt x="230185" y="58336"/>
                </a:lnTo>
                <a:lnTo>
                  <a:pt x="223735" y="55007"/>
                </a:lnTo>
                <a:lnTo>
                  <a:pt x="223159" y="50420"/>
                </a:lnTo>
                <a:lnTo>
                  <a:pt x="227389" y="42661"/>
                </a:lnTo>
                <a:lnTo>
                  <a:pt x="235462" y="31782"/>
                </a:lnTo>
                <a:lnTo>
                  <a:pt x="238457" y="27405"/>
                </a:lnTo>
                <a:lnTo>
                  <a:pt x="240488" y="23510"/>
                </a:lnTo>
                <a:lnTo>
                  <a:pt x="241866" y="18358"/>
                </a:lnTo>
                <a:lnTo>
                  <a:pt x="241558" y="11881"/>
                </a:lnTo>
                <a:lnTo>
                  <a:pt x="239147" y="5583"/>
                </a:lnTo>
                <a:lnTo>
                  <a:pt x="234216" y="966"/>
                </a:lnTo>
                <a:lnTo>
                  <a:pt x="227093" y="0"/>
                </a:lnTo>
                <a:close/>
              </a:path>
            </a:pathLst>
          </a:custGeom>
          <a:solidFill>
            <a:srgbClr val="D52A26"/>
          </a:solid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4250" y="348539"/>
            <a:ext cx="10221199" cy="1535677"/>
          </a:xfrm>
          <a:prstGeom prst="rect">
            <a:avLst/>
          </a:prstGeom>
        </p:spPr>
        <p:txBody>
          <a:bodyPr vert="horz" wrap="square" lIns="0" tIns="12065" rIns="0" bIns="0" rtlCol="0">
            <a:spAutoFit/>
          </a:bodyPr>
          <a:lstStyle/>
          <a:p>
            <a:pPr marL="12700" marR="5080">
              <a:lnSpc>
                <a:spcPct val="100000"/>
              </a:lnSpc>
              <a:spcBef>
                <a:spcPts val="95"/>
              </a:spcBef>
              <a:tabLst>
                <a:tab pos="3106420" algn="l"/>
                <a:tab pos="3780790" algn="l"/>
                <a:tab pos="5386705" algn="l"/>
              </a:tabLst>
            </a:pPr>
            <a:r>
              <a:rPr lang="en-US" sz="4800" spc="-30" dirty="0">
                <a:latin typeface="Tahoma"/>
                <a:cs typeface="Tahoma"/>
              </a:rPr>
              <a:t>4. Description of the GAZTE ON </a:t>
            </a:r>
            <a:r>
              <a:rPr lang="en-US" sz="4800" spc="-30" dirty="0" err="1">
                <a:latin typeface="Tahoma"/>
                <a:cs typeface="Tahoma"/>
              </a:rPr>
              <a:t>programme</a:t>
            </a:r>
            <a:endParaRPr sz="4800" spc="-30" dirty="0">
              <a:latin typeface="Tahoma"/>
              <a:cs typeface="Tahoma"/>
            </a:endParaRPr>
          </a:p>
        </p:txBody>
      </p:sp>
      <p:sp>
        <p:nvSpPr>
          <p:cNvPr id="3" name="object 3"/>
          <p:cNvSpPr txBox="1"/>
          <p:nvPr/>
        </p:nvSpPr>
        <p:spPr>
          <a:xfrm>
            <a:off x="6338346" y="3821462"/>
            <a:ext cx="5335905" cy="3441327"/>
          </a:xfrm>
          <a:prstGeom prst="rect">
            <a:avLst/>
          </a:prstGeom>
        </p:spPr>
        <p:txBody>
          <a:bodyPr vert="horz" wrap="square" lIns="0" tIns="12065" rIns="0" bIns="0" rtlCol="0">
            <a:spAutoFit/>
          </a:bodyPr>
          <a:lstStyle/>
          <a:p>
            <a:pPr marL="12700" marR="267335">
              <a:lnSpc>
                <a:spcPct val="100000"/>
              </a:lnSpc>
              <a:spcBef>
                <a:spcPts val="95"/>
              </a:spcBef>
            </a:pPr>
            <a:r>
              <a:rPr lang="es-ES" sz="2800" b="1" spc="-5" dirty="0">
                <a:solidFill>
                  <a:srgbClr val="D52A26"/>
                </a:solidFill>
                <a:latin typeface="Arial"/>
                <a:cs typeface="Arial"/>
              </a:rPr>
              <a:t>b) </a:t>
            </a:r>
            <a:r>
              <a:rPr lang="es-ES" sz="2800" b="1" spc="5" dirty="0">
                <a:latin typeface="Arial"/>
                <a:cs typeface="Arial"/>
              </a:rPr>
              <a:t>COMPREHENSIVE ACCOMPANIMENT</a:t>
            </a:r>
            <a:endParaRPr sz="2800" dirty="0">
              <a:latin typeface="Arial"/>
              <a:cs typeface="Arial"/>
            </a:endParaRPr>
          </a:p>
          <a:p>
            <a:pPr marL="12700" marR="412115">
              <a:lnSpc>
                <a:spcPct val="100000"/>
              </a:lnSpc>
              <a:spcBef>
                <a:spcPts val="2195"/>
              </a:spcBef>
            </a:pPr>
            <a:r>
              <a:rPr lang="en-US" sz="1650" spc="15" dirty="0">
                <a:latin typeface="Trebuchet MS"/>
                <a:cs typeface="Trebuchet MS"/>
              </a:rPr>
              <a:t>Comprehensive accompaniment includes </a:t>
            </a:r>
            <a:r>
              <a:rPr lang="en-US" sz="1650" b="1" spc="15" dirty="0">
                <a:latin typeface="Trebuchet MS"/>
                <a:cs typeface="Trebuchet MS"/>
              </a:rPr>
              <a:t>Motivational component</a:t>
            </a:r>
            <a:r>
              <a:rPr lang="en-US" sz="1650" spc="15" dirty="0">
                <a:latin typeface="Trebuchet MS"/>
                <a:cs typeface="Trebuchet MS"/>
              </a:rPr>
              <a:t>, </a:t>
            </a:r>
            <a:r>
              <a:rPr lang="en-US" sz="1650" b="1" spc="15" dirty="0">
                <a:latin typeface="Trebuchet MS"/>
                <a:cs typeface="Trebuchet MS"/>
              </a:rPr>
              <a:t>Support for autonomous development</a:t>
            </a:r>
            <a:r>
              <a:rPr lang="en-US" sz="1650" spc="15" dirty="0">
                <a:latin typeface="Trebuchet MS"/>
                <a:cs typeface="Trebuchet MS"/>
              </a:rPr>
              <a:t> and improving the individual’s ability to maintain relationships and interact with others, </a:t>
            </a:r>
            <a:r>
              <a:rPr lang="en-US" sz="1650" b="1" spc="15" dirty="0">
                <a:latin typeface="Trebuchet MS"/>
                <a:cs typeface="Trebuchet MS"/>
              </a:rPr>
              <a:t>Guidance</a:t>
            </a:r>
            <a:r>
              <a:rPr lang="en-US" sz="1650" spc="15" dirty="0">
                <a:latin typeface="Trebuchet MS"/>
                <a:cs typeface="Trebuchet MS"/>
              </a:rPr>
              <a:t>, including professional guidance, </a:t>
            </a:r>
            <a:r>
              <a:rPr lang="en-US" sz="1650" b="1" spc="15" dirty="0">
                <a:latin typeface="Trebuchet MS"/>
                <a:cs typeface="Trebuchet MS"/>
              </a:rPr>
              <a:t>Key support </a:t>
            </a:r>
            <a:r>
              <a:rPr lang="en-US" sz="1650" spc="15" dirty="0">
                <a:latin typeface="Trebuchet MS"/>
                <a:cs typeface="Trebuchet MS"/>
              </a:rPr>
              <a:t>(finding accommodation, applying for and receiving grants, administrative processes, etc.) and </a:t>
            </a:r>
            <a:r>
              <a:rPr lang="en-US" sz="1650" b="1" spc="15" dirty="0">
                <a:latin typeface="Trebuchet MS"/>
                <a:cs typeface="Trebuchet MS"/>
              </a:rPr>
              <a:t>Employment mediation</a:t>
            </a:r>
            <a:r>
              <a:rPr lang="en-US" sz="1650" spc="15" dirty="0">
                <a:latin typeface="Trebuchet MS"/>
                <a:cs typeface="Trebuchet MS"/>
              </a:rPr>
              <a:t>.</a:t>
            </a:r>
            <a:endParaRPr lang="en-US" sz="1650" b="1" spc="15" dirty="0">
              <a:latin typeface="Trebuchet MS"/>
              <a:cs typeface="Trebuchet MS"/>
            </a:endParaRPr>
          </a:p>
        </p:txBody>
      </p:sp>
      <p:sp>
        <p:nvSpPr>
          <p:cNvPr id="4" name="object 4"/>
          <p:cNvSpPr txBox="1"/>
          <p:nvPr/>
        </p:nvSpPr>
        <p:spPr>
          <a:xfrm>
            <a:off x="6338346" y="7660443"/>
            <a:ext cx="5563235" cy="2197396"/>
          </a:xfrm>
          <a:prstGeom prst="rect">
            <a:avLst/>
          </a:prstGeom>
        </p:spPr>
        <p:txBody>
          <a:bodyPr vert="horz" wrap="square" lIns="0" tIns="12065" rIns="0" bIns="0" rtlCol="0">
            <a:spAutoFit/>
          </a:bodyPr>
          <a:lstStyle/>
          <a:p>
            <a:pPr marL="12700">
              <a:lnSpc>
                <a:spcPct val="100000"/>
              </a:lnSpc>
              <a:spcBef>
                <a:spcPts val="95"/>
              </a:spcBef>
            </a:pPr>
            <a:r>
              <a:rPr lang="es-ES" sz="2800" b="1" spc="-5" dirty="0">
                <a:solidFill>
                  <a:srgbClr val="D52A26"/>
                </a:solidFill>
                <a:latin typeface="Arial"/>
                <a:cs typeface="Arial"/>
              </a:rPr>
              <a:t>c)</a:t>
            </a:r>
            <a:r>
              <a:rPr sz="2800" b="1" spc="-30" dirty="0">
                <a:solidFill>
                  <a:srgbClr val="D52A26"/>
                </a:solidFill>
                <a:latin typeface="Arial"/>
                <a:cs typeface="Arial"/>
              </a:rPr>
              <a:t> </a:t>
            </a:r>
            <a:r>
              <a:rPr lang="es-ES" sz="2800" b="1" spc="-5" dirty="0">
                <a:latin typeface="Arial"/>
                <a:cs typeface="Arial"/>
              </a:rPr>
              <a:t>PERSONALISED TRAINING</a:t>
            </a:r>
            <a:endParaRPr sz="2800" dirty="0">
              <a:latin typeface="Arial"/>
              <a:cs typeface="Arial"/>
            </a:endParaRPr>
          </a:p>
          <a:p>
            <a:pPr marL="12700" marR="5080">
              <a:lnSpc>
                <a:spcPct val="100000"/>
              </a:lnSpc>
              <a:spcBef>
                <a:spcPts val="1845"/>
              </a:spcBef>
            </a:pPr>
            <a:r>
              <a:rPr lang="en-US" sz="1650" b="1" spc="-5" dirty="0">
                <a:latin typeface="Arial"/>
                <a:cs typeface="Arial"/>
              </a:rPr>
              <a:t>Training in key skills </a:t>
            </a:r>
            <a:r>
              <a:rPr lang="en-US" sz="1650" spc="-5" dirty="0">
                <a:latin typeface="Arial"/>
                <a:cs typeface="Arial"/>
              </a:rPr>
              <a:t>(mathematics, languages, Spanish language, etc.)</a:t>
            </a:r>
            <a:r>
              <a:rPr sz="1650" spc="-40" dirty="0">
                <a:latin typeface="Trebuchet MS"/>
                <a:cs typeface="Trebuchet MS"/>
              </a:rPr>
              <a:t>,</a:t>
            </a:r>
            <a:r>
              <a:rPr lang="es-ES" sz="1650" spc="-40" dirty="0">
                <a:latin typeface="Trebuchet MS"/>
                <a:cs typeface="Trebuchet MS"/>
              </a:rPr>
              <a:t> </a:t>
            </a:r>
            <a:r>
              <a:rPr lang="es-ES" sz="1650" b="1" spc="-40" dirty="0">
                <a:latin typeface="Trebuchet MS"/>
                <a:cs typeface="Trebuchet MS"/>
              </a:rPr>
              <a:t>training</a:t>
            </a:r>
            <a:r>
              <a:rPr lang="es-ES" sz="1650" spc="-40" dirty="0">
                <a:latin typeface="Trebuchet MS"/>
                <a:cs typeface="Trebuchet MS"/>
              </a:rPr>
              <a:t> </a:t>
            </a:r>
            <a:r>
              <a:rPr lang="es-ES" sz="1650" b="1" spc="-5" dirty="0">
                <a:latin typeface="Arial"/>
                <a:cs typeface="Arial"/>
              </a:rPr>
              <a:t>in</a:t>
            </a:r>
            <a:r>
              <a:rPr sz="1650" spc="-30" dirty="0">
                <a:latin typeface="Trebuchet MS"/>
                <a:cs typeface="Trebuchet MS"/>
              </a:rPr>
              <a:t> </a:t>
            </a:r>
            <a:r>
              <a:rPr lang="en-US" sz="1650" b="1" spc="-5" dirty="0">
                <a:latin typeface="Arial"/>
                <a:cs typeface="Arial"/>
              </a:rPr>
              <a:t>skills and competencies linked to </a:t>
            </a:r>
            <a:r>
              <a:rPr lang="en-US" sz="1650" spc="-5" dirty="0">
                <a:latin typeface="Arial"/>
                <a:cs typeface="Arial"/>
              </a:rPr>
              <a:t>employability (socio-personal skills, </a:t>
            </a:r>
            <a:r>
              <a:rPr lang="en-US" sz="1650" spc="-5" dirty="0" err="1">
                <a:latin typeface="Arial"/>
                <a:cs typeface="Arial"/>
              </a:rPr>
              <a:t>organisational</a:t>
            </a:r>
            <a:r>
              <a:rPr lang="en-US" sz="1650" spc="-5" dirty="0">
                <a:latin typeface="Arial"/>
                <a:cs typeface="Arial"/>
              </a:rPr>
              <a:t> skills, etc.),</a:t>
            </a:r>
            <a:r>
              <a:rPr sz="1650" spc="-40" dirty="0">
                <a:latin typeface="Trebuchet MS"/>
                <a:cs typeface="Trebuchet MS"/>
              </a:rPr>
              <a:t> </a:t>
            </a:r>
            <a:r>
              <a:rPr lang="es-ES" sz="1650" b="1" dirty="0">
                <a:latin typeface="Arial"/>
                <a:cs typeface="Arial"/>
              </a:rPr>
              <a:t>training in </a:t>
            </a:r>
            <a:r>
              <a:rPr lang="es-ES" sz="1650" b="1" dirty="0" err="1">
                <a:latin typeface="Arial"/>
                <a:cs typeface="Arial"/>
              </a:rPr>
              <a:t>gender</a:t>
            </a:r>
            <a:r>
              <a:rPr lang="es-ES" sz="1650" b="1" dirty="0">
                <a:latin typeface="Arial"/>
                <a:cs typeface="Arial"/>
              </a:rPr>
              <a:t> </a:t>
            </a:r>
            <a:r>
              <a:rPr lang="es-ES" sz="1650" b="1" dirty="0" err="1">
                <a:latin typeface="Arial"/>
                <a:cs typeface="Arial"/>
              </a:rPr>
              <a:t>equality</a:t>
            </a:r>
            <a:r>
              <a:rPr lang="es-ES" sz="1650" b="1" dirty="0">
                <a:latin typeface="Arial"/>
                <a:cs typeface="Arial"/>
              </a:rPr>
              <a:t> and </a:t>
            </a:r>
            <a:r>
              <a:rPr lang="es-ES" sz="1650" b="1" dirty="0" err="1">
                <a:latin typeface="Arial"/>
                <a:cs typeface="Arial"/>
              </a:rPr>
              <a:t>technical</a:t>
            </a:r>
            <a:r>
              <a:rPr lang="es-ES" sz="1650" b="1" dirty="0">
                <a:latin typeface="Arial"/>
                <a:cs typeface="Arial"/>
              </a:rPr>
              <a:t> training</a:t>
            </a:r>
            <a:r>
              <a:rPr sz="1650" b="1" spc="10" dirty="0">
                <a:latin typeface="Arial"/>
                <a:cs typeface="Arial"/>
              </a:rPr>
              <a:t> </a:t>
            </a:r>
            <a:r>
              <a:rPr sz="1650" spc="-40" dirty="0">
                <a:latin typeface="Trebuchet MS"/>
                <a:cs typeface="Trebuchet MS"/>
              </a:rPr>
              <a:t>(</a:t>
            </a:r>
            <a:r>
              <a:rPr lang="en-US" sz="1650" spc="-40" dirty="0">
                <a:latin typeface="Trebuchet MS"/>
                <a:cs typeface="Trebuchet MS"/>
              </a:rPr>
              <a:t>aimed at covering the needs and demands of businesses</a:t>
            </a:r>
            <a:r>
              <a:rPr sz="1650" spc="-5" dirty="0">
                <a:latin typeface="Trebuchet MS"/>
                <a:cs typeface="Trebuchet MS"/>
              </a:rPr>
              <a:t>).</a:t>
            </a:r>
            <a:endParaRPr sz="1650" dirty="0">
              <a:latin typeface="Trebuchet MS"/>
              <a:cs typeface="Trebuchet MS"/>
            </a:endParaRPr>
          </a:p>
        </p:txBody>
      </p:sp>
      <p:sp>
        <p:nvSpPr>
          <p:cNvPr id="5" name="object 5"/>
          <p:cNvSpPr txBox="1"/>
          <p:nvPr/>
        </p:nvSpPr>
        <p:spPr>
          <a:xfrm>
            <a:off x="13571087" y="0"/>
            <a:ext cx="6533013" cy="1648528"/>
          </a:xfrm>
          <a:prstGeom prst="rect">
            <a:avLst/>
          </a:prstGeom>
        </p:spPr>
        <p:txBody>
          <a:bodyPr vert="horz" wrap="square" lIns="0" tIns="17145" rIns="0" bIns="0" rtlCol="0">
            <a:spAutoFit/>
          </a:bodyPr>
          <a:lstStyle/>
          <a:p>
            <a:pPr marR="5080" algn="r">
              <a:lnSpc>
                <a:spcPct val="100000"/>
              </a:lnSpc>
              <a:spcBef>
                <a:spcPts val="135"/>
              </a:spcBef>
            </a:pPr>
            <a:r>
              <a:rPr sz="10600" b="1" spc="15" dirty="0">
                <a:solidFill>
                  <a:srgbClr val="D52A26"/>
                </a:solidFill>
                <a:latin typeface="Arial"/>
                <a:cs typeface="Arial"/>
              </a:rPr>
              <a:t>0</a:t>
            </a:r>
            <a:r>
              <a:rPr lang="es-ES" sz="10600" b="1" spc="15" dirty="0">
                <a:solidFill>
                  <a:srgbClr val="D52A26"/>
                </a:solidFill>
                <a:latin typeface="Arial"/>
                <a:cs typeface="Arial"/>
              </a:rPr>
              <a:t>4</a:t>
            </a:r>
            <a:endParaRPr sz="10600" dirty="0">
              <a:latin typeface="Arial"/>
              <a:cs typeface="Arial"/>
            </a:endParaRPr>
          </a:p>
        </p:txBody>
      </p:sp>
      <p:sp>
        <p:nvSpPr>
          <p:cNvPr id="6" name="object 6"/>
          <p:cNvSpPr txBox="1"/>
          <p:nvPr/>
        </p:nvSpPr>
        <p:spPr>
          <a:xfrm>
            <a:off x="12334686" y="5685240"/>
            <a:ext cx="7427906" cy="3641381"/>
          </a:xfrm>
          <a:prstGeom prst="rect">
            <a:avLst/>
          </a:prstGeom>
        </p:spPr>
        <p:txBody>
          <a:bodyPr vert="horz" wrap="square" lIns="0" tIns="12065" rIns="0" bIns="0" rtlCol="0">
            <a:spAutoFit/>
          </a:bodyPr>
          <a:lstStyle/>
          <a:p>
            <a:pPr marL="12700">
              <a:lnSpc>
                <a:spcPct val="100000"/>
              </a:lnSpc>
              <a:spcBef>
                <a:spcPts val="95"/>
              </a:spcBef>
            </a:pPr>
            <a:r>
              <a:rPr lang="es-ES" sz="2800" b="1" spc="-5" dirty="0">
                <a:solidFill>
                  <a:srgbClr val="D52A26"/>
                </a:solidFill>
                <a:latin typeface="Arial"/>
                <a:cs typeface="Arial"/>
              </a:rPr>
              <a:t>e) </a:t>
            </a:r>
            <a:r>
              <a:rPr lang="en-US" sz="2800" b="1" spc="25" dirty="0">
                <a:latin typeface="Arial"/>
                <a:cs typeface="Arial"/>
              </a:rPr>
              <a:t>GRANTS AND SATISFYING MATERIAL NEEDS</a:t>
            </a:r>
            <a:endParaRPr sz="2800" dirty="0">
              <a:latin typeface="Arial"/>
              <a:cs typeface="Arial"/>
            </a:endParaRPr>
          </a:p>
          <a:p>
            <a:pPr marL="412750" indent="-400050">
              <a:lnSpc>
                <a:spcPts val="1980"/>
              </a:lnSpc>
              <a:spcBef>
                <a:spcPts val="1845"/>
              </a:spcBef>
              <a:buFont typeface="+mj-lt"/>
              <a:buAutoNum type="romanLcPeriod"/>
            </a:pPr>
            <a:r>
              <a:rPr lang="en-US" sz="1650" b="1" spc="10" dirty="0">
                <a:latin typeface="Arial"/>
                <a:cs typeface="Arial"/>
              </a:rPr>
              <a:t>Economic support: </a:t>
            </a:r>
            <a:r>
              <a:rPr lang="en-US" sz="1650" spc="10" dirty="0">
                <a:latin typeface="Arial"/>
                <a:cs typeface="Arial"/>
              </a:rPr>
              <a:t>A grant is awarded to participants with a view to covering their basic needs (housing, food, transport, etc.) throughout the </a:t>
            </a:r>
            <a:r>
              <a:rPr lang="en-US" sz="1650" spc="10" dirty="0" err="1">
                <a:latin typeface="Arial"/>
                <a:cs typeface="Arial"/>
              </a:rPr>
              <a:t>pathway.</a:t>
            </a:r>
            <a:r>
              <a:rPr lang="en-US" sz="1650" i="1" spc="10" dirty="0" err="1">
                <a:latin typeface="Arial"/>
                <a:cs typeface="Arial"/>
              </a:rPr>
              <a:t>In</a:t>
            </a:r>
            <a:r>
              <a:rPr lang="en-US" sz="1650" i="1" spc="10" dirty="0">
                <a:latin typeface="Arial"/>
                <a:cs typeface="Arial"/>
              </a:rPr>
              <a:t> light of the changes to the Minimum Income Scheme (</a:t>
            </a:r>
            <a:r>
              <a:rPr lang="en-US" sz="1650" i="1" spc="10" dirty="0" err="1">
                <a:latin typeface="Arial"/>
                <a:cs typeface="Arial"/>
              </a:rPr>
              <a:t>Renta</a:t>
            </a:r>
            <a:r>
              <a:rPr lang="en-US" sz="1650" i="1" spc="10" dirty="0">
                <a:latin typeface="Arial"/>
                <a:cs typeface="Arial"/>
              </a:rPr>
              <a:t> de </a:t>
            </a:r>
            <a:r>
              <a:rPr lang="en-US" sz="1650" i="1" spc="10" dirty="0" err="1">
                <a:latin typeface="Arial"/>
                <a:cs typeface="Arial"/>
              </a:rPr>
              <a:t>Garantía</a:t>
            </a:r>
            <a:r>
              <a:rPr lang="en-US" sz="1650" i="1" spc="10" dirty="0">
                <a:latin typeface="Arial"/>
                <a:cs typeface="Arial"/>
              </a:rPr>
              <a:t> de </a:t>
            </a:r>
            <a:r>
              <a:rPr lang="en-US" sz="1650" i="1" spc="10" dirty="0" err="1">
                <a:latin typeface="Arial"/>
                <a:cs typeface="Arial"/>
              </a:rPr>
              <a:t>Ingresos</a:t>
            </a:r>
            <a:r>
              <a:rPr lang="en-US" sz="1650" i="1" spc="10" dirty="0">
                <a:latin typeface="Arial"/>
                <a:cs typeface="Arial"/>
              </a:rPr>
              <a:t>, RGI) and the approval of the Minimum Living Wage (</a:t>
            </a:r>
            <a:r>
              <a:rPr lang="en-US" sz="1650" i="1" spc="10" dirty="0" err="1">
                <a:latin typeface="Arial"/>
                <a:cs typeface="Arial"/>
              </a:rPr>
              <a:t>Ingreso</a:t>
            </a:r>
            <a:r>
              <a:rPr lang="en-US" sz="1650" i="1" spc="10" dirty="0">
                <a:latin typeface="Arial"/>
                <a:cs typeface="Arial"/>
              </a:rPr>
              <a:t> </a:t>
            </a:r>
            <a:r>
              <a:rPr lang="en-US" sz="1650" i="1" spc="10" dirty="0" err="1">
                <a:latin typeface="Arial"/>
                <a:cs typeface="Arial"/>
              </a:rPr>
              <a:t>Mínimo</a:t>
            </a:r>
            <a:r>
              <a:rPr lang="en-US" sz="1650" i="1" spc="10" dirty="0">
                <a:latin typeface="Arial"/>
                <a:cs typeface="Arial"/>
              </a:rPr>
              <a:t> Vital, IMV), the grant becomes residual for those who don't have access to general economic benefits.</a:t>
            </a:r>
          </a:p>
          <a:p>
            <a:pPr marL="412750" indent="-400050">
              <a:lnSpc>
                <a:spcPts val="1980"/>
              </a:lnSpc>
              <a:spcBef>
                <a:spcPts val="1845"/>
              </a:spcBef>
              <a:buFont typeface="+mj-lt"/>
              <a:buAutoNum type="romanLcPeriod"/>
            </a:pPr>
            <a:r>
              <a:rPr lang="en-US" sz="1650" b="1" spc="10" dirty="0">
                <a:latin typeface="Arial"/>
                <a:cs typeface="Arial"/>
              </a:rPr>
              <a:t>Support in securing housing, </a:t>
            </a:r>
            <a:r>
              <a:rPr lang="en-US" sz="1650" spc="10" dirty="0">
                <a:latin typeface="Arial"/>
                <a:cs typeface="Arial"/>
              </a:rPr>
              <a:t>completing administrative procedures and developing life skills</a:t>
            </a:r>
          </a:p>
          <a:p>
            <a:pPr marL="12700" marR="5080">
              <a:lnSpc>
                <a:spcPct val="100000"/>
              </a:lnSpc>
            </a:pPr>
            <a:endParaRPr sz="1650" dirty="0">
              <a:latin typeface="Trebuchet MS"/>
              <a:cs typeface="Trebuchet MS"/>
            </a:endParaRPr>
          </a:p>
        </p:txBody>
      </p:sp>
      <p:sp>
        <p:nvSpPr>
          <p:cNvPr id="7" name="object 7"/>
          <p:cNvSpPr txBox="1"/>
          <p:nvPr/>
        </p:nvSpPr>
        <p:spPr>
          <a:xfrm>
            <a:off x="6338345" y="2137009"/>
            <a:ext cx="4823797" cy="1181734"/>
          </a:xfrm>
          <a:prstGeom prst="rect">
            <a:avLst/>
          </a:prstGeom>
        </p:spPr>
        <p:txBody>
          <a:bodyPr vert="horz" wrap="square" lIns="0" tIns="12065" rIns="0" bIns="0" rtlCol="0">
            <a:spAutoFit/>
          </a:bodyPr>
          <a:lstStyle/>
          <a:p>
            <a:pPr marL="12700" marR="5080">
              <a:lnSpc>
                <a:spcPct val="100000"/>
              </a:lnSpc>
              <a:spcBef>
                <a:spcPts val="95"/>
              </a:spcBef>
            </a:pPr>
            <a:r>
              <a:rPr lang="en-US" sz="2800" b="1" spc="-5" dirty="0">
                <a:solidFill>
                  <a:srgbClr val="C00000"/>
                </a:solidFill>
                <a:latin typeface="Arial"/>
                <a:cs typeface="Arial"/>
              </a:rPr>
              <a:t>a) </a:t>
            </a:r>
            <a:r>
              <a:rPr lang="en-US" sz="2800" b="1" spc="-5" dirty="0">
                <a:latin typeface="Arial"/>
                <a:cs typeface="Arial"/>
              </a:rPr>
              <a:t>DIAGNOSIS </a:t>
            </a:r>
          </a:p>
          <a:p>
            <a:pPr marL="12700" marR="5080">
              <a:lnSpc>
                <a:spcPts val="1700"/>
              </a:lnSpc>
            </a:pPr>
            <a:endParaRPr lang="en-US" sz="3300" b="1" spc="-5" dirty="0">
              <a:latin typeface="Arial"/>
              <a:cs typeface="Arial"/>
            </a:endParaRPr>
          </a:p>
          <a:p>
            <a:pPr marL="12700" marR="5080">
              <a:lnSpc>
                <a:spcPct val="100000"/>
              </a:lnSpc>
              <a:spcBef>
                <a:spcPts val="95"/>
              </a:spcBef>
            </a:pPr>
            <a:r>
              <a:rPr lang="en-US" sz="1650" dirty="0">
                <a:latin typeface="Trebuchet MS"/>
              </a:rPr>
              <a:t>Social diagnosis, </a:t>
            </a:r>
            <a:r>
              <a:rPr lang="en-US" sz="1650" dirty="0" err="1">
                <a:latin typeface="Trebuchet MS"/>
              </a:rPr>
              <a:t>specialised</a:t>
            </a:r>
            <a:r>
              <a:rPr lang="en-US" sz="1650" dirty="0">
                <a:latin typeface="Trebuchet MS"/>
              </a:rPr>
              <a:t> guidance and employability assessment</a:t>
            </a:r>
            <a:endParaRPr sz="1650" dirty="0">
              <a:latin typeface="Trebuchet MS"/>
            </a:endParaRPr>
          </a:p>
        </p:txBody>
      </p:sp>
      <p:sp>
        <p:nvSpPr>
          <p:cNvPr id="8" name="object 8"/>
          <p:cNvSpPr/>
          <p:nvPr/>
        </p:nvSpPr>
        <p:spPr>
          <a:xfrm>
            <a:off x="5942975" y="3844811"/>
            <a:ext cx="274955" cy="481965"/>
          </a:xfrm>
          <a:custGeom>
            <a:avLst/>
            <a:gdLst/>
            <a:ahLst/>
            <a:cxnLst/>
            <a:rect l="l" t="t" r="r" b="b"/>
            <a:pathLst>
              <a:path w="274954" h="481964">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4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4"/>
                </a:lnTo>
                <a:lnTo>
                  <a:pt x="85124" y="54634"/>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12"/>
                </a:lnTo>
                <a:lnTo>
                  <a:pt x="239204" y="154806"/>
                </a:lnTo>
                <a:lnTo>
                  <a:pt x="232943" y="155173"/>
                </a:lnTo>
                <a:lnTo>
                  <a:pt x="219645" y="148230"/>
                </a:lnTo>
                <a:lnTo>
                  <a:pt x="218608" y="139498"/>
                </a:lnTo>
                <a:lnTo>
                  <a:pt x="222011" y="133173"/>
                </a:lnTo>
                <a:lnTo>
                  <a:pt x="225963" y="127651"/>
                </a:lnTo>
                <a:lnTo>
                  <a:pt x="231143" y="122411"/>
                </a:lnTo>
                <a:lnTo>
                  <a:pt x="237173" y="117266"/>
                </a:lnTo>
                <a:lnTo>
                  <a:pt x="251275" y="105836"/>
                </a:lnTo>
                <a:lnTo>
                  <a:pt x="258408" y="99361"/>
                </a:lnTo>
                <a:lnTo>
                  <a:pt x="264661" y="92406"/>
                </a:lnTo>
                <a:lnTo>
                  <a:pt x="269622" y="84766"/>
                </a:lnTo>
                <a:lnTo>
                  <a:pt x="272154" y="76975"/>
                </a:lnTo>
                <a:lnTo>
                  <a:pt x="271345" y="71413"/>
                </a:lnTo>
                <a:lnTo>
                  <a:pt x="268556" y="67686"/>
                </a:lnTo>
                <a:lnTo>
                  <a:pt x="265151" y="65395"/>
                </a:lnTo>
                <a:lnTo>
                  <a:pt x="261957" y="63772"/>
                </a:lnTo>
                <a:lnTo>
                  <a:pt x="254104" y="63374"/>
                </a:lnTo>
                <a:lnTo>
                  <a:pt x="251183" y="62746"/>
                </a:lnTo>
                <a:lnTo>
                  <a:pt x="247864" y="62819"/>
                </a:lnTo>
                <a:lnTo>
                  <a:pt x="240911" y="59238"/>
                </a:lnTo>
                <a:lnTo>
                  <a:pt x="240304" y="54296"/>
                </a:lnTo>
                <a:lnTo>
                  <a:pt x="244859" y="45940"/>
                </a:lnTo>
                <a:lnTo>
                  <a:pt x="253539" y="34223"/>
                </a:lnTo>
                <a:lnTo>
                  <a:pt x="256774" y="29501"/>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9" name="object 9"/>
          <p:cNvSpPr/>
          <p:nvPr/>
        </p:nvSpPr>
        <p:spPr>
          <a:xfrm>
            <a:off x="5942975" y="7683792"/>
            <a:ext cx="274955" cy="481965"/>
          </a:xfrm>
          <a:custGeom>
            <a:avLst/>
            <a:gdLst/>
            <a:ahLst/>
            <a:cxnLst/>
            <a:rect l="l" t="t" r="r" b="b"/>
            <a:pathLst>
              <a:path w="274954" h="481965">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10" name="object 10"/>
          <p:cNvSpPr/>
          <p:nvPr/>
        </p:nvSpPr>
        <p:spPr>
          <a:xfrm>
            <a:off x="11827197" y="2403672"/>
            <a:ext cx="274955" cy="481965"/>
          </a:xfrm>
          <a:custGeom>
            <a:avLst/>
            <a:gdLst/>
            <a:ahLst/>
            <a:cxnLst/>
            <a:rect l="l" t="t" r="r" b="b"/>
            <a:pathLst>
              <a:path w="274955"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11" name="object 11"/>
          <p:cNvSpPr/>
          <p:nvPr/>
        </p:nvSpPr>
        <p:spPr>
          <a:xfrm>
            <a:off x="11920565" y="5820968"/>
            <a:ext cx="274955" cy="481965"/>
          </a:xfrm>
          <a:custGeom>
            <a:avLst/>
            <a:gdLst/>
            <a:ahLst/>
            <a:cxnLst/>
            <a:rect l="l" t="t" r="r" b="b"/>
            <a:pathLst>
              <a:path w="274955"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a:p>
        </p:txBody>
      </p:sp>
      <p:sp>
        <p:nvSpPr>
          <p:cNvPr id="12" name="object 12"/>
          <p:cNvSpPr/>
          <p:nvPr/>
        </p:nvSpPr>
        <p:spPr>
          <a:xfrm>
            <a:off x="5942975" y="2160359"/>
            <a:ext cx="274955" cy="481965"/>
          </a:xfrm>
          <a:custGeom>
            <a:avLst/>
            <a:gdLst/>
            <a:ahLst/>
            <a:cxnLst/>
            <a:rect l="l" t="t" r="r" b="b"/>
            <a:pathLst>
              <a:path w="274954" h="481964">
                <a:moveTo>
                  <a:pt x="244536" y="0"/>
                </a:moveTo>
                <a:lnTo>
                  <a:pt x="235740" y="2901"/>
                </a:lnTo>
                <a:lnTo>
                  <a:pt x="226466" y="8231"/>
                </a:lnTo>
                <a:lnTo>
                  <a:pt x="217362" y="14475"/>
                </a:lnTo>
                <a:lnTo>
                  <a:pt x="210229" y="19029"/>
                </a:lnTo>
                <a:lnTo>
                  <a:pt x="203934" y="22550"/>
                </a:lnTo>
                <a:lnTo>
                  <a:pt x="198592"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5" y="71413"/>
                </a:lnTo>
                <a:lnTo>
                  <a:pt x="268556" y="67686"/>
                </a:lnTo>
                <a:lnTo>
                  <a:pt x="265151"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dirty="0"/>
          </a:p>
        </p:txBody>
      </p:sp>
      <p:grpSp>
        <p:nvGrpSpPr>
          <p:cNvPr id="16" name="object 16"/>
          <p:cNvGrpSpPr/>
          <p:nvPr/>
        </p:nvGrpSpPr>
        <p:grpSpPr>
          <a:xfrm>
            <a:off x="376955" y="3887234"/>
            <a:ext cx="5563235" cy="5217795"/>
            <a:chOff x="376955" y="3887234"/>
            <a:chExt cx="5774055" cy="5217795"/>
          </a:xfrm>
        </p:grpSpPr>
        <p:sp>
          <p:nvSpPr>
            <p:cNvPr id="17" name="object 17"/>
            <p:cNvSpPr/>
            <p:nvPr/>
          </p:nvSpPr>
          <p:spPr>
            <a:xfrm>
              <a:off x="376955" y="3887234"/>
              <a:ext cx="3227070" cy="5030470"/>
            </a:xfrm>
            <a:custGeom>
              <a:avLst/>
              <a:gdLst/>
              <a:ahLst/>
              <a:cxnLst/>
              <a:rect l="l" t="t" r="r" b="b"/>
              <a:pathLst>
                <a:path w="3227070" h="5030470">
                  <a:moveTo>
                    <a:pt x="2544760" y="0"/>
                  </a:moveTo>
                  <a:lnTo>
                    <a:pt x="0" y="4395572"/>
                  </a:lnTo>
                  <a:lnTo>
                    <a:pt x="682042" y="5030213"/>
                  </a:lnTo>
                  <a:lnTo>
                    <a:pt x="3226802" y="634640"/>
                  </a:lnTo>
                  <a:lnTo>
                    <a:pt x="2544760" y="0"/>
                  </a:lnTo>
                  <a:close/>
                </a:path>
              </a:pathLst>
            </a:custGeom>
            <a:solidFill>
              <a:srgbClr val="D66854"/>
            </a:solidFill>
          </p:spPr>
          <p:txBody>
            <a:bodyPr wrap="square" lIns="0" tIns="0" rIns="0" bIns="0" rtlCol="0"/>
            <a:lstStyle/>
            <a:p>
              <a:endParaRPr/>
            </a:p>
          </p:txBody>
        </p:sp>
        <p:sp>
          <p:nvSpPr>
            <p:cNvPr id="18" name="object 18"/>
            <p:cNvSpPr/>
            <p:nvPr/>
          </p:nvSpPr>
          <p:spPr>
            <a:xfrm>
              <a:off x="1059152" y="4522132"/>
              <a:ext cx="5092065" cy="4395470"/>
            </a:xfrm>
            <a:custGeom>
              <a:avLst/>
              <a:gdLst/>
              <a:ahLst/>
              <a:cxnLst/>
              <a:rect l="l" t="t" r="r" b="b"/>
              <a:pathLst>
                <a:path w="5092065" h="4395470">
                  <a:moveTo>
                    <a:pt x="2544728" y="0"/>
                  </a:moveTo>
                  <a:lnTo>
                    <a:pt x="0" y="4395070"/>
                  </a:lnTo>
                  <a:lnTo>
                    <a:pt x="5091813" y="2483735"/>
                  </a:lnTo>
                  <a:lnTo>
                    <a:pt x="2544728" y="0"/>
                  </a:lnTo>
                  <a:close/>
                </a:path>
              </a:pathLst>
            </a:custGeom>
            <a:solidFill>
              <a:srgbClr val="A34E46"/>
            </a:solidFill>
          </p:spPr>
          <p:txBody>
            <a:bodyPr wrap="square" lIns="0" tIns="0" rIns="0" bIns="0" rtlCol="0"/>
            <a:lstStyle/>
            <a:p>
              <a:endParaRPr/>
            </a:p>
          </p:txBody>
        </p:sp>
        <p:sp>
          <p:nvSpPr>
            <p:cNvPr id="19" name="object 19"/>
            <p:cNvSpPr/>
            <p:nvPr/>
          </p:nvSpPr>
          <p:spPr>
            <a:xfrm>
              <a:off x="1826095" y="5336727"/>
              <a:ext cx="2417445" cy="3768090"/>
            </a:xfrm>
            <a:custGeom>
              <a:avLst/>
              <a:gdLst/>
              <a:ahLst/>
              <a:cxnLst/>
              <a:rect l="l" t="t" r="r" b="b"/>
              <a:pathLst>
                <a:path w="2417445" h="3768090">
                  <a:moveTo>
                    <a:pt x="1906088" y="0"/>
                  </a:moveTo>
                  <a:lnTo>
                    <a:pt x="0" y="3292381"/>
                  </a:lnTo>
                  <a:lnTo>
                    <a:pt x="510864" y="3767749"/>
                  </a:lnTo>
                  <a:lnTo>
                    <a:pt x="2416952" y="475367"/>
                  </a:lnTo>
                  <a:lnTo>
                    <a:pt x="1906088" y="0"/>
                  </a:lnTo>
                  <a:close/>
                </a:path>
              </a:pathLst>
            </a:custGeom>
            <a:solidFill>
              <a:srgbClr val="BD993E"/>
            </a:solidFill>
          </p:spPr>
          <p:txBody>
            <a:bodyPr wrap="square" lIns="0" tIns="0" rIns="0" bIns="0" rtlCol="0"/>
            <a:lstStyle/>
            <a:p>
              <a:endParaRPr/>
            </a:p>
          </p:txBody>
        </p:sp>
        <p:sp>
          <p:nvSpPr>
            <p:cNvPr id="20" name="object 20"/>
            <p:cNvSpPr/>
            <p:nvPr/>
          </p:nvSpPr>
          <p:spPr>
            <a:xfrm>
              <a:off x="2337081" y="5812285"/>
              <a:ext cx="3814445" cy="3292475"/>
            </a:xfrm>
            <a:custGeom>
              <a:avLst/>
              <a:gdLst/>
              <a:ahLst/>
              <a:cxnLst/>
              <a:rect l="l" t="t" r="r" b="b"/>
              <a:pathLst>
                <a:path w="3814445" h="3292475">
                  <a:moveTo>
                    <a:pt x="1906057" y="0"/>
                  </a:moveTo>
                  <a:lnTo>
                    <a:pt x="0" y="3292014"/>
                  </a:lnTo>
                  <a:lnTo>
                    <a:pt x="3813883" y="1860372"/>
                  </a:lnTo>
                  <a:lnTo>
                    <a:pt x="1906057" y="0"/>
                  </a:lnTo>
                  <a:close/>
                </a:path>
              </a:pathLst>
            </a:custGeom>
            <a:solidFill>
              <a:srgbClr val="EEC95B"/>
            </a:solidFill>
          </p:spPr>
          <p:txBody>
            <a:bodyPr wrap="square" lIns="0" tIns="0" rIns="0" bIns="0" rtlCol="0"/>
            <a:lstStyle/>
            <a:p>
              <a:endParaRPr/>
            </a:p>
          </p:txBody>
        </p:sp>
        <p:sp>
          <p:nvSpPr>
            <p:cNvPr id="21" name="object 21"/>
            <p:cNvSpPr/>
            <p:nvPr/>
          </p:nvSpPr>
          <p:spPr>
            <a:xfrm>
              <a:off x="3212872" y="6576704"/>
              <a:ext cx="1621790" cy="2527935"/>
            </a:xfrm>
            <a:custGeom>
              <a:avLst/>
              <a:gdLst/>
              <a:ahLst/>
              <a:cxnLst/>
              <a:rect l="l" t="t" r="r" b="b"/>
              <a:pathLst>
                <a:path w="1621789" h="2527934">
                  <a:moveTo>
                    <a:pt x="1278788" y="0"/>
                  </a:moveTo>
                  <a:lnTo>
                    <a:pt x="0" y="2208854"/>
                  </a:lnTo>
                  <a:lnTo>
                    <a:pt x="342743" y="2527776"/>
                  </a:lnTo>
                  <a:lnTo>
                    <a:pt x="1621531" y="318922"/>
                  </a:lnTo>
                  <a:lnTo>
                    <a:pt x="1278788" y="0"/>
                  </a:lnTo>
                  <a:close/>
                </a:path>
              </a:pathLst>
            </a:custGeom>
            <a:solidFill>
              <a:srgbClr val="9AAB9C"/>
            </a:solidFill>
          </p:spPr>
          <p:txBody>
            <a:bodyPr wrap="square" lIns="0" tIns="0" rIns="0" bIns="0" rtlCol="0"/>
            <a:lstStyle/>
            <a:p>
              <a:endParaRPr/>
            </a:p>
          </p:txBody>
        </p:sp>
        <p:sp>
          <p:nvSpPr>
            <p:cNvPr id="22" name="object 22"/>
            <p:cNvSpPr/>
            <p:nvPr/>
          </p:nvSpPr>
          <p:spPr>
            <a:xfrm>
              <a:off x="3555687" y="6895753"/>
              <a:ext cx="2559050" cy="2209165"/>
            </a:xfrm>
            <a:custGeom>
              <a:avLst/>
              <a:gdLst/>
              <a:ahLst/>
              <a:cxnLst/>
              <a:rect l="l" t="t" r="r" b="b"/>
              <a:pathLst>
                <a:path w="2559050" h="2209165">
                  <a:moveTo>
                    <a:pt x="1278777" y="0"/>
                  </a:moveTo>
                  <a:lnTo>
                    <a:pt x="0" y="2208602"/>
                  </a:lnTo>
                  <a:lnTo>
                    <a:pt x="2558728" y="1248119"/>
                  </a:lnTo>
                  <a:lnTo>
                    <a:pt x="1278777" y="0"/>
                  </a:lnTo>
                  <a:close/>
                </a:path>
              </a:pathLst>
            </a:custGeom>
            <a:solidFill>
              <a:srgbClr val="CADDC9"/>
            </a:solidFill>
          </p:spPr>
          <p:txBody>
            <a:bodyPr wrap="square" lIns="0" tIns="0" rIns="0" bIns="0" rtlCol="0"/>
            <a:lstStyle/>
            <a:p>
              <a:endParaRPr/>
            </a:p>
          </p:txBody>
        </p:sp>
        <p:sp>
          <p:nvSpPr>
            <p:cNvPr id="23" name="object 23"/>
            <p:cNvSpPr/>
            <p:nvPr/>
          </p:nvSpPr>
          <p:spPr>
            <a:xfrm>
              <a:off x="4276114" y="7458288"/>
              <a:ext cx="1012190" cy="1577975"/>
            </a:xfrm>
            <a:custGeom>
              <a:avLst/>
              <a:gdLst/>
              <a:ahLst/>
              <a:cxnLst/>
              <a:rect l="l" t="t" r="r" b="b"/>
              <a:pathLst>
                <a:path w="1012189" h="1577975">
                  <a:moveTo>
                    <a:pt x="798185" y="0"/>
                  </a:moveTo>
                  <a:lnTo>
                    <a:pt x="0" y="1378701"/>
                  </a:lnTo>
                  <a:lnTo>
                    <a:pt x="213930" y="1577763"/>
                  </a:lnTo>
                  <a:lnTo>
                    <a:pt x="1012115" y="199062"/>
                  </a:lnTo>
                  <a:lnTo>
                    <a:pt x="798185" y="0"/>
                  </a:lnTo>
                  <a:close/>
                </a:path>
              </a:pathLst>
            </a:custGeom>
            <a:solidFill>
              <a:srgbClr val="1B5297"/>
            </a:solidFill>
          </p:spPr>
          <p:txBody>
            <a:bodyPr wrap="square" lIns="0" tIns="0" rIns="0" bIns="0" rtlCol="0"/>
            <a:lstStyle/>
            <a:p>
              <a:endParaRPr/>
            </a:p>
          </p:txBody>
        </p:sp>
        <p:sp>
          <p:nvSpPr>
            <p:cNvPr id="24" name="object 24"/>
            <p:cNvSpPr/>
            <p:nvPr/>
          </p:nvSpPr>
          <p:spPr>
            <a:xfrm>
              <a:off x="4490092" y="7657424"/>
              <a:ext cx="1597660" cy="1378585"/>
            </a:xfrm>
            <a:custGeom>
              <a:avLst/>
              <a:gdLst/>
              <a:ahLst/>
              <a:cxnLst/>
              <a:rect l="l" t="t" r="r" b="b"/>
              <a:pathLst>
                <a:path w="1597660" h="1378584">
                  <a:moveTo>
                    <a:pt x="798174" y="0"/>
                  </a:moveTo>
                  <a:lnTo>
                    <a:pt x="0" y="1378544"/>
                  </a:lnTo>
                  <a:lnTo>
                    <a:pt x="1597082" y="779044"/>
                  </a:lnTo>
                  <a:lnTo>
                    <a:pt x="798174" y="0"/>
                  </a:lnTo>
                  <a:close/>
                </a:path>
              </a:pathLst>
            </a:custGeom>
            <a:solidFill>
              <a:srgbClr val="3A7AA9"/>
            </a:solidFill>
          </p:spPr>
          <p:txBody>
            <a:bodyPr wrap="square" lIns="0" tIns="0" rIns="0" bIns="0" rtlCol="0"/>
            <a:lstStyle/>
            <a:p>
              <a:endParaRPr/>
            </a:p>
          </p:txBody>
        </p:sp>
      </p:grpSp>
      <p:sp>
        <p:nvSpPr>
          <p:cNvPr id="28" name="CuadroTexto 27">
            <a:extLst>
              <a:ext uri="{FF2B5EF4-FFF2-40B4-BE49-F238E27FC236}">
                <a16:creationId xmlns:a16="http://schemas.microsoft.com/office/drawing/2014/main" id="{AE35F38E-3EBA-EEE5-D6B5-187FE7BE805B}"/>
              </a:ext>
            </a:extLst>
          </p:cNvPr>
          <p:cNvSpPr txBox="1"/>
          <p:nvPr/>
        </p:nvSpPr>
        <p:spPr>
          <a:xfrm>
            <a:off x="12156738" y="2256034"/>
            <a:ext cx="7570407" cy="2970044"/>
          </a:xfrm>
          <a:prstGeom prst="rect">
            <a:avLst/>
          </a:prstGeom>
          <a:noFill/>
        </p:spPr>
        <p:txBody>
          <a:bodyPr wrap="square">
            <a:spAutoFit/>
          </a:bodyPr>
          <a:lstStyle/>
          <a:p>
            <a:pPr marL="12700">
              <a:lnSpc>
                <a:spcPct val="100000"/>
              </a:lnSpc>
              <a:spcBef>
                <a:spcPts val="5635"/>
              </a:spcBef>
            </a:pPr>
            <a:r>
              <a:rPr lang="en-US" sz="2800" b="1" spc="-5" dirty="0">
                <a:solidFill>
                  <a:srgbClr val="D52A26"/>
                </a:solidFill>
                <a:latin typeface="Arial"/>
                <a:cs typeface="Arial"/>
              </a:rPr>
              <a:t>d)</a:t>
            </a:r>
            <a:r>
              <a:rPr lang="en-US" sz="2800" b="1" spc="-20" dirty="0">
                <a:solidFill>
                  <a:srgbClr val="D52A26"/>
                </a:solidFill>
                <a:latin typeface="Arial"/>
                <a:cs typeface="Arial"/>
              </a:rPr>
              <a:t> </a:t>
            </a:r>
            <a:r>
              <a:rPr lang="en-US" sz="2800" b="1" spc="-10" dirty="0">
                <a:latin typeface="Arial"/>
                <a:cs typeface="Arial"/>
              </a:rPr>
              <a:t>PROFESSIONAL EXPERIENCE</a:t>
            </a:r>
            <a:endParaRPr lang="en-US" sz="2800" dirty="0">
              <a:latin typeface="Arial"/>
              <a:cs typeface="Arial"/>
            </a:endParaRPr>
          </a:p>
          <a:p>
            <a:pPr marL="12700" marR="1017269">
              <a:lnSpc>
                <a:spcPct val="100000"/>
              </a:lnSpc>
              <a:spcBef>
                <a:spcPts val="1845"/>
              </a:spcBef>
            </a:pPr>
            <a:r>
              <a:rPr lang="en-US" sz="1800" b="1" spc="-5" dirty="0">
                <a:latin typeface="Arial"/>
                <a:cs typeface="Arial"/>
              </a:rPr>
              <a:t>Internships (3-6 months) </a:t>
            </a:r>
            <a:r>
              <a:rPr lang="en-US" sz="1800" spc="-5" dirty="0">
                <a:latin typeface="Arial"/>
                <a:cs typeface="Arial"/>
              </a:rPr>
              <a:t>related to the technical training received that make the participants more employable and give companies an opportunity to see how they work. </a:t>
            </a:r>
            <a:r>
              <a:rPr lang="en-US" sz="1800" b="1" spc="-5" dirty="0">
                <a:latin typeface="Arial"/>
                <a:cs typeface="Arial"/>
              </a:rPr>
              <a:t>Possibility of gaining experience through a non-</a:t>
            </a:r>
            <a:r>
              <a:rPr lang="en-US" sz="1800" b="1" spc="-5" dirty="0" err="1">
                <a:latin typeface="Arial"/>
                <a:cs typeface="Arial"/>
              </a:rPr>
              <a:t>labour</a:t>
            </a:r>
            <a:r>
              <a:rPr lang="en-US" sz="1800" b="1" spc="-5" dirty="0">
                <a:latin typeface="Arial"/>
                <a:cs typeface="Arial"/>
              </a:rPr>
              <a:t> internship </a:t>
            </a:r>
            <a:r>
              <a:rPr lang="en-US" sz="1800" spc="-5" dirty="0">
                <a:latin typeface="Arial"/>
                <a:cs typeface="Arial"/>
              </a:rPr>
              <a:t>governed by Royal Decrees 1493/2011 of October 24 and 1543/2011. Royal Decree 189/2013, governing the different Decrees of Professionalism, has occasionally been used to solve issues related to Social Security affiliation.</a:t>
            </a:r>
          </a:p>
        </p:txBody>
      </p:sp>
      <p:pic>
        <p:nvPicPr>
          <p:cNvPr id="29" name="object 25">
            <a:extLst>
              <a:ext uri="{FF2B5EF4-FFF2-40B4-BE49-F238E27FC236}">
                <a16:creationId xmlns:a16="http://schemas.microsoft.com/office/drawing/2014/main" id="{9B9093B7-033F-075E-E3FE-1974FE6DB398}"/>
              </a:ext>
            </a:extLst>
          </p:cNvPr>
          <p:cNvPicPr/>
          <p:nvPr/>
        </p:nvPicPr>
        <p:blipFill>
          <a:blip r:embed="rId2" cstate="print"/>
          <a:stretch>
            <a:fillRect/>
          </a:stretch>
        </p:blipFill>
        <p:spPr>
          <a:xfrm>
            <a:off x="17612503" y="10296735"/>
            <a:ext cx="1686874" cy="539001"/>
          </a:xfrm>
          <a:prstGeom prst="rect">
            <a:avLst/>
          </a:prstGeom>
        </p:spPr>
      </p:pic>
      <p:pic>
        <p:nvPicPr>
          <p:cNvPr id="30" name="object 26">
            <a:extLst>
              <a:ext uri="{FF2B5EF4-FFF2-40B4-BE49-F238E27FC236}">
                <a16:creationId xmlns:a16="http://schemas.microsoft.com/office/drawing/2014/main" id="{A66686AB-634A-0504-0623-9EBAB9887E55}"/>
              </a:ext>
            </a:extLst>
          </p:cNvPr>
          <p:cNvPicPr/>
          <p:nvPr/>
        </p:nvPicPr>
        <p:blipFill>
          <a:blip r:embed="rId3" cstate="print"/>
          <a:stretch>
            <a:fillRect/>
          </a:stretch>
        </p:blipFill>
        <p:spPr>
          <a:xfrm>
            <a:off x="15467141" y="10022135"/>
            <a:ext cx="1757552" cy="8903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754232" y="1713361"/>
            <a:ext cx="11061745" cy="1299587"/>
          </a:xfrm>
          <a:prstGeom prst="rect">
            <a:avLst/>
          </a:prstGeom>
        </p:spPr>
        <p:txBody>
          <a:bodyPr vert="horz" wrap="square" lIns="0" tIns="252095" rIns="0" bIns="0" rtlCol="0">
            <a:spAutoFit/>
          </a:bodyPr>
          <a:lstStyle/>
          <a:p>
            <a:pPr marL="22860" algn="ctr">
              <a:lnSpc>
                <a:spcPct val="100000"/>
              </a:lnSpc>
              <a:spcBef>
                <a:spcPts val="1985"/>
              </a:spcBef>
            </a:pPr>
            <a:r>
              <a:rPr sz="3300" b="1" spc="-5" dirty="0">
                <a:solidFill>
                  <a:srgbClr val="D52A26"/>
                </a:solidFill>
                <a:latin typeface="Arial"/>
                <a:cs typeface="Arial"/>
              </a:rPr>
              <a:t>130</a:t>
            </a:r>
            <a:r>
              <a:rPr sz="3300" b="1" spc="-15" dirty="0">
                <a:solidFill>
                  <a:srgbClr val="D52A26"/>
                </a:solidFill>
                <a:latin typeface="Arial"/>
                <a:cs typeface="Arial"/>
              </a:rPr>
              <a:t> </a:t>
            </a:r>
            <a:r>
              <a:rPr lang="es-ES" sz="3300" b="1" spc="-40" dirty="0">
                <a:latin typeface="Arial"/>
                <a:cs typeface="Arial"/>
              </a:rPr>
              <a:t>YOUNG PARTICIPANTS</a:t>
            </a:r>
            <a:endParaRPr sz="3300" dirty="0">
              <a:latin typeface="Arial"/>
              <a:cs typeface="Arial"/>
            </a:endParaRPr>
          </a:p>
          <a:p>
            <a:pPr marL="12065" marR="5080" algn="ctr">
              <a:lnSpc>
                <a:spcPct val="101000"/>
              </a:lnSpc>
              <a:spcBef>
                <a:spcPts val="1410"/>
              </a:spcBef>
            </a:pPr>
            <a:r>
              <a:rPr lang="en-US" sz="2450" b="1" spc="15" dirty="0">
                <a:latin typeface="Arial"/>
                <a:cs typeface="Arial"/>
              </a:rPr>
              <a:t>Participants by age: </a:t>
            </a:r>
            <a:r>
              <a:rPr lang="en-US" sz="2450" b="1" spc="10" dirty="0">
                <a:solidFill>
                  <a:srgbClr val="D52A26"/>
                </a:solidFill>
                <a:latin typeface="Arial"/>
                <a:cs typeface="Arial"/>
              </a:rPr>
              <a:t>71%</a:t>
            </a:r>
            <a:r>
              <a:rPr lang="en-US" sz="2450" b="1" spc="15" dirty="0">
                <a:latin typeface="Arial"/>
                <a:cs typeface="Arial"/>
              </a:rPr>
              <a:t> being 18-19 years old </a:t>
            </a:r>
            <a:endParaRPr sz="2450" b="1" spc="10" dirty="0">
              <a:solidFill>
                <a:srgbClr val="D52A26"/>
              </a:solidFill>
              <a:latin typeface="Arial"/>
              <a:cs typeface="Arial"/>
            </a:endParaRPr>
          </a:p>
        </p:txBody>
      </p:sp>
      <p:sp>
        <p:nvSpPr>
          <p:cNvPr id="7" name="object 7"/>
          <p:cNvSpPr txBox="1"/>
          <p:nvPr/>
        </p:nvSpPr>
        <p:spPr>
          <a:xfrm>
            <a:off x="12970806" y="7108268"/>
            <a:ext cx="6313759" cy="304122"/>
          </a:xfrm>
          <a:prstGeom prst="rect">
            <a:avLst/>
          </a:prstGeom>
        </p:spPr>
        <p:txBody>
          <a:bodyPr vert="horz" wrap="square" lIns="0" tIns="12065" rIns="0" bIns="0" rtlCol="0">
            <a:spAutoFit/>
          </a:bodyPr>
          <a:lstStyle/>
          <a:p>
            <a:pPr marL="12700" marR="5080" indent="-12700">
              <a:lnSpc>
                <a:spcPct val="101000"/>
              </a:lnSpc>
              <a:spcBef>
                <a:spcPts val="95"/>
              </a:spcBef>
            </a:pPr>
            <a:r>
              <a:rPr lang="en-US" sz="2000" b="1" spc="105" dirty="0">
                <a:solidFill>
                  <a:srgbClr val="D52A26"/>
                </a:solidFill>
                <a:latin typeface="Arial"/>
                <a:cs typeface="Arial"/>
              </a:rPr>
              <a:t>46% </a:t>
            </a:r>
            <a:r>
              <a:rPr lang="en-US" sz="2000" spc="45" dirty="0">
                <a:latin typeface="Trebuchet MS"/>
              </a:rPr>
              <a:t>lived in social housing provided by the BPC</a:t>
            </a:r>
            <a:endParaRPr sz="2000" spc="45" dirty="0">
              <a:latin typeface="Trebuchet MS"/>
            </a:endParaRPr>
          </a:p>
        </p:txBody>
      </p:sp>
      <p:sp>
        <p:nvSpPr>
          <p:cNvPr id="8" name="object 8"/>
          <p:cNvSpPr txBox="1"/>
          <p:nvPr/>
        </p:nvSpPr>
        <p:spPr>
          <a:xfrm>
            <a:off x="12970806" y="9072125"/>
            <a:ext cx="6791685" cy="304122"/>
          </a:xfrm>
          <a:prstGeom prst="rect">
            <a:avLst/>
          </a:prstGeom>
        </p:spPr>
        <p:txBody>
          <a:bodyPr vert="horz" wrap="square" lIns="0" tIns="12065" rIns="0" bIns="0" rtlCol="0">
            <a:spAutoFit/>
          </a:bodyPr>
          <a:lstStyle/>
          <a:p>
            <a:pPr marL="329565" marR="5080" indent="-317500">
              <a:lnSpc>
                <a:spcPct val="101000"/>
              </a:lnSpc>
              <a:spcBef>
                <a:spcPts val="95"/>
              </a:spcBef>
            </a:pPr>
            <a:r>
              <a:rPr lang="es-ES" sz="2000" spc="45" dirty="0" err="1">
                <a:latin typeface="Trebuchet MS"/>
              </a:rPr>
              <a:t>Drop-out</a:t>
            </a:r>
            <a:r>
              <a:rPr lang="es-ES" sz="2000" spc="45" dirty="0">
                <a:latin typeface="Trebuchet MS"/>
              </a:rPr>
              <a:t> </a:t>
            </a:r>
            <a:r>
              <a:rPr lang="es-ES" sz="2000" spc="45" dirty="0" err="1">
                <a:latin typeface="Trebuchet MS"/>
              </a:rPr>
              <a:t>rate</a:t>
            </a:r>
            <a:r>
              <a:rPr lang="es-ES" sz="2000" spc="45" dirty="0">
                <a:latin typeface="Trebuchet MS"/>
              </a:rPr>
              <a:t> </a:t>
            </a:r>
            <a:r>
              <a:rPr lang="es-ES" sz="2000" spc="45" dirty="0" err="1">
                <a:latin typeface="Trebuchet MS"/>
              </a:rPr>
              <a:t>of</a:t>
            </a:r>
            <a:r>
              <a:rPr lang="es-ES" sz="2000" spc="45" dirty="0">
                <a:latin typeface="Trebuchet MS"/>
              </a:rPr>
              <a:t> </a:t>
            </a:r>
            <a:r>
              <a:rPr lang="es-ES" sz="2000" b="1" spc="105" dirty="0">
                <a:solidFill>
                  <a:srgbClr val="D52A26"/>
                </a:solidFill>
                <a:latin typeface="Arial"/>
                <a:cs typeface="Arial"/>
              </a:rPr>
              <a:t>9%. </a:t>
            </a:r>
            <a:r>
              <a:rPr sz="2000" b="1" spc="-20" dirty="0">
                <a:latin typeface="Arial"/>
                <a:cs typeface="Arial"/>
              </a:rPr>
              <a:t>(</a:t>
            </a:r>
            <a:r>
              <a:rPr sz="2000" b="1" spc="-20" dirty="0">
                <a:solidFill>
                  <a:srgbClr val="D52A26"/>
                </a:solidFill>
                <a:latin typeface="Arial"/>
                <a:cs typeface="Arial"/>
              </a:rPr>
              <a:t>12</a:t>
            </a:r>
            <a:r>
              <a:rPr sz="2000" b="1" spc="-5" dirty="0">
                <a:solidFill>
                  <a:srgbClr val="D52A26"/>
                </a:solidFill>
                <a:latin typeface="Arial"/>
                <a:cs typeface="Arial"/>
              </a:rPr>
              <a:t> </a:t>
            </a:r>
            <a:r>
              <a:rPr lang="es-ES" sz="2000" spc="45" dirty="0" err="1">
                <a:latin typeface="Trebuchet MS"/>
              </a:rPr>
              <a:t>young</a:t>
            </a:r>
            <a:r>
              <a:rPr lang="es-ES" sz="2000" spc="45" dirty="0">
                <a:latin typeface="Trebuchet MS"/>
              </a:rPr>
              <a:t> </a:t>
            </a:r>
            <a:r>
              <a:rPr lang="es-ES" sz="2000" spc="45" dirty="0" err="1">
                <a:latin typeface="Trebuchet MS"/>
              </a:rPr>
              <a:t>participants</a:t>
            </a:r>
            <a:r>
              <a:rPr sz="2000" spc="45" dirty="0">
                <a:latin typeface="Trebuchet MS"/>
              </a:rPr>
              <a:t>)</a:t>
            </a:r>
          </a:p>
        </p:txBody>
      </p:sp>
      <p:grpSp>
        <p:nvGrpSpPr>
          <p:cNvPr id="43" name="Grupo 42">
            <a:extLst>
              <a:ext uri="{FF2B5EF4-FFF2-40B4-BE49-F238E27FC236}">
                <a16:creationId xmlns:a16="http://schemas.microsoft.com/office/drawing/2014/main" id="{4207DA89-71A8-3A52-3DFE-B8BEB26018FC}"/>
              </a:ext>
            </a:extLst>
          </p:cNvPr>
          <p:cNvGrpSpPr/>
          <p:nvPr/>
        </p:nvGrpSpPr>
        <p:grpSpPr>
          <a:xfrm>
            <a:off x="575248" y="5704408"/>
            <a:ext cx="11686602" cy="2416534"/>
            <a:chOff x="403479" y="4789618"/>
            <a:chExt cx="12625308" cy="2987848"/>
          </a:xfrm>
        </p:grpSpPr>
        <p:sp>
          <p:nvSpPr>
            <p:cNvPr id="11" name="object 11"/>
            <p:cNvSpPr txBox="1"/>
            <p:nvPr/>
          </p:nvSpPr>
          <p:spPr>
            <a:xfrm>
              <a:off x="403479" y="6841417"/>
              <a:ext cx="1685453" cy="934307"/>
            </a:xfrm>
            <a:prstGeom prst="rect">
              <a:avLst/>
            </a:prstGeom>
          </p:spPr>
          <p:txBody>
            <a:bodyPr vert="horz" wrap="square" lIns="0" tIns="11430" rIns="0" bIns="0" rtlCol="0">
              <a:spAutoFit/>
            </a:bodyPr>
            <a:lstStyle/>
            <a:p>
              <a:pPr marR="5080" indent="11113">
                <a:lnSpc>
                  <a:spcPct val="103099"/>
                </a:lnSpc>
                <a:spcBef>
                  <a:spcPts val="90"/>
                </a:spcBef>
              </a:pPr>
              <a:r>
                <a:rPr lang="es-ES" sz="1600" b="1" spc="15" dirty="0" err="1">
                  <a:latin typeface="Arial"/>
                  <a:cs typeface="Arial"/>
                </a:rPr>
                <a:t>Metallic</a:t>
              </a:r>
              <a:r>
                <a:rPr lang="es-ES" sz="1600" b="1" spc="15" dirty="0">
                  <a:latin typeface="Arial"/>
                  <a:cs typeface="Arial"/>
                </a:rPr>
                <a:t> </a:t>
              </a:r>
              <a:r>
                <a:rPr lang="es-ES" sz="1600" b="1" spc="15" dirty="0" err="1">
                  <a:latin typeface="Arial"/>
                  <a:cs typeface="Arial"/>
                </a:rPr>
                <a:t>constructions</a:t>
              </a:r>
              <a:r>
                <a:rPr lang="es-ES" sz="1600" b="1" spc="15" dirty="0">
                  <a:latin typeface="Arial"/>
                  <a:cs typeface="Arial"/>
                </a:rPr>
                <a:t> - </a:t>
              </a:r>
              <a:r>
                <a:rPr lang="es-ES" sz="1600" b="1" spc="15" dirty="0" err="1">
                  <a:latin typeface="Arial"/>
                  <a:cs typeface="Arial"/>
                </a:rPr>
                <a:t>welding</a:t>
              </a:r>
              <a:endParaRPr lang="es-ES" sz="1600" b="1" spc="15" dirty="0">
                <a:latin typeface="Arial"/>
                <a:cs typeface="Arial"/>
              </a:endParaRPr>
            </a:p>
          </p:txBody>
        </p:sp>
        <p:sp>
          <p:nvSpPr>
            <p:cNvPr id="12" name="object 12"/>
            <p:cNvSpPr txBox="1"/>
            <p:nvPr/>
          </p:nvSpPr>
          <p:spPr>
            <a:xfrm>
              <a:off x="1144724" y="5113428"/>
              <a:ext cx="331470" cy="630271"/>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8,65</a:t>
              </a:r>
              <a:endParaRPr sz="1600">
                <a:latin typeface="Arial"/>
                <a:cs typeface="Arial"/>
              </a:endParaRPr>
            </a:p>
          </p:txBody>
        </p:sp>
        <p:sp>
          <p:nvSpPr>
            <p:cNvPr id="13" name="object 13"/>
            <p:cNvSpPr txBox="1"/>
            <p:nvPr/>
          </p:nvSpPr>
          <p:spPr>
            <a:xfrm>
              <a:off x="1782595" y="6843158"/>
              <a:ext cx="2188472" cy="934308"/>
            </a:xfrm>
            <a:prstGeom prst="rect">
              <a:avLst/>
            </a:prstGeom>
          </p:spPr>
          <p:txBody>
            <a:bodyPr vert="horz" wrap="square" lIns="0" tIns="11430" rIns="0" bIns="0" rtlCol="0">
              <a:spAutoFit/>
            </a:bodyPr>
            <a:lstStyle/>
            <a:p>
              <a:pPr marL="12065" marR="5080" algn="ctr">
                <a:lnSpc>
                  <a:spcPct val="103099"/>
                </a:lnSpc>
                <a:spcBef>
                  <a:spcPts val="90"/>
                </a:spcBef>
              </a:pPr>
              <a:r>
                <a:rPr lang="es-ES" sz="1600" b="1" spc="15" dirty="0" err="1">
                  <a:latin typeface="Arial"/>
                  <a:cs typeface="Arial"/>
                </a:rPr>
                <a:t>Metallic</a:t>
              </a:r>
              <a:r>
                <a:rPr lang="es-ES" sz="1600" b="1" spc="15" dirty="0">
                  <a:latin typeface="Arial"/>
                  <a:cs typeface="Arial"/>
                </a:rPr>
                <a:t> </a:t>
              </a:r>
              <a:r>
                <a:rPr lang="es-ES" sz="1600" b="1" spc="15" dirty="0" err="1">
                  <a:latin typeface="Arial"/>
                  <a:cs typeface="Arial"/>
                </a:rPr>
                <a:t>constructions</a:t>
              </a:r>
              <a:r>
                <a:rPr lang="es-ES" sz="1600" b="1" spc="15" dirty="0">
                  <a:latin typeface="Arial"/>
                  <a:cs typeface="Arial"/>
                </a:rPr>
                <a:t> - </a:t>
              </a:r>
              <a:r>
                <a:rPr lang="es-ES" sz="1600" b="1" spc="15" dirty="0" err="1">
                  <a:latin typeface="Arial"/>
                  <a:cs typeface="Arial"/>
                </a:rPr>
                <a:t>surface</a:t>
              </a:r>
              <a:r>
                <a:rPr lang="es-ES" sz="1600" b="1" spc="15" dirty="0">
                  <a:latin typeface="Arial"/>
                  <a:cs typeface="Arial"/>
                </a:rPr>
                <a:t> </a:t>
              </a:r>
              <a:r>
                <a:rPr lang="es-ES" sz="1600" b="1" spc="15" dirty="0" err="1">
                  <a:latin typeface="Arial"/>
                  <a:cs typeface="Arial"/>
                </a:rPr>
                <a:t>treatments</a:t>
              </a:r>
              <a:endParaRPr lang="es-ES" sz="1600" b="1" spc="15" dirty="0">
                <a:latin typeface="Arial"/>
                <a:cs typeface="Arial"/>
              </a:endParaRPr>
            </a:p>
          </p:txBody>
        </p:sp>
        <p:sp>
          <p:nvSpPr>
            <p:cNvPr id="14" name="object 14"/>
            <p:cNvSpPr txBox="1"/>
            <p:nvPr/>
          </p:nvSpPr>
          <p:spPr>
            <a:xfrm>
              <a:off x="2642435" y="4848523"/>
              <a:ext cx="418465" cy="630271"/>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10,43</a:t>
              </a:r>
              <a:endParaRPr sz="1600">
                <a:latin typeface="Arial"/>
                <a:cs typeface="Arial"/>
              </a:endParaRPr>
            </a:p>
          </p:txBody>
        </p:sp>
        <p:sp>
          <p:nvSpPr>
            <p:cNvPr id="15" name="object 15"/>
            <p:cNvSpPr txBox="1"/>
            <p:nvPr/>
          </p:nvSpPr>
          <p:spPr>
            <a:xfrm>
              <a:off x="3676096" y="6843159"/>
              <a:ext cx="1519651" cy="620758"/>
            </a:xfrm>
            <a:prstGeom prst="rect">
              <a:avLst/>
            </a:prstGeom>
          </p:spPr>
          <p:txBody>
            <a:bodyPr vert="horz" wrap="square" lIns="0" tIns="11430" rIns="0" bIns="0" rtlCol="0">
              <a:spAutoFit/>
            </a:bodyPr>
            <a:lstStyle/>
            <a:p>
              <a:pPr marR="5080" indent="12700" algn="ctr">
                <a:lnSpc>
                  <a:spcPct val="103099"/>
                </a:lnSpc>
                <a:spcBef>
                  <a:spcPts val="90"/>
                </a:spcBef>
              </a:pPr>
              <a:r>
                <a:rPr lang="es-ES" sz="1600" b="1" spc="25" dirty="0">
                  <a:latin typeface="Arial"/>
                  <a:cs typeface="Arial"/>
                </a:rPr>
                <a:t>Industrial </a:t>
              </a:r>
              <a:r>
                <a:rPr lang="es-ES" sz="1600" b="1" spc="25" dirty="0" err="1">
                  <a:latin typeface="Arial"/>
                  <a:cs typeface="Arial"/>
                </a:rPr>
                <a:t>maintenance</a:t>
              </a:r>
              <a:endParaRPr lang="es-ES" sz="1600" b="1" spc="25" dirty="0">
                <a:latin typeface="Arial"/>
                <a:cs typeface="Arial"/>
              </a:endParaRPr>
            </a:p>
          </p:txBody>
        </p:sp>
        <p:sp>
          <p:nvSpPr>
            <p:cNvPr id="16" name="object 16"/>
            <p:cNvSpPr txBox="1"/>
            <p:nvPr/>
          </p:nvSpPr>
          <p:spPr>
            <a:xfrm>
              <a:off x="4227475" y="5032275"/>
              <a:ext cx="331470" cy="630271"/>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9,04</a:t>
              </a:r>
              <a:endParaRPr sz="1600">
                <a:latin typeface="Arial"/>
                <a:cs typeface="Arial"/>
              </a:endParaRPr>
            </a:p>
          </p:txBody>
        </p:sp>
        <p:sp>
          <p:nvSpPr>
            <p:cNvPr id="17" name="object 17"/>
            <p:cNvSpPr txBox="1"/>
            <p:nvPr/>
          </p:nvSpPr>
          <p:spPr>
            <a:xfrm>
              <a:off x="5520306" y="6843160"/>
              <a:ext cx="1219700" cy="325838"/>
            </a:xfrm>
            <a:prstGeom prst="rect">
              <a:avLst/>
            </a:prstGeom>
          </p:spPr>
          <p:txBody>
            <a:bodyPr vert="horz" wrap="square" lIns="0" tIns="17145" rIns="0" bIns="0" rtlCol="0">
              <a:spAutoFit/>
            </a:bodyPr>
            <a:lstStyle/>
            <a:p>
              <a:pPr marL="12700">
                <a:lnSpc>
                  <a:spcPct val="100000"/>
                </a:lnSpc>
                <a:spcBef>
                  <a:spcPts val="135"/>
                </a:spcBef>
              </a:pPr>
              <a:r>
                <a:rPr lang="es-ES" sz="1600" b="1" spc="15" dirty="0" err="1">
                  <a:latin typeface="Arial"/>
                  <a:cs typeface="Arial"/>
                </a:rPr>
                <a:t>Plumbing</a:t>
              </a:r>
              <a:endParaRPr sz="1600" dirty="0">
                <a:latin typeface="Arial"/>
                <a:cs typeface="Arial"/>
              </a:endParaRPr>
            </a:p>
          </p:txBody>
        </p:sp>
        <p:sp>
          <p:nvSpPr>
            <p:cNvPr id="18" name="object 18"/>
            <p:cNvSpPr txBox="1"/>
            <p:nvPr/>
          </p:nvSpPr>
          <p:spPr>
            <a:xfrm>
              <a:off x="5639927" y="4789618"/>
              <a:ext cx="800796" cy="325838"/>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10,29</a:t>
              </a:r>
              <a:endParaRPr sz="1600" dirty="0">
                <a:latin typeface="Arial"/>
                <a:cs typeface="Arial"/>
              </a:endParaRPr>
            </a:p>
          </p:txBody>
        </p:sp>
        <p:sp>
          <p:nvSpPr>
            <p:cNvPr id="19" name="object 19"/>
            <p:cNvSpPr txBox="1"/>
            <p:nvPr/>
          </p:nvSpPr>
          <p:spPr>
            <a:xfrm>
              <a:off x="7003883" y="6843160"/>
              <a:ext cx="1331370" cy="620758"/>
            </a:xfrm>
            <a:prstGeom prst="rect">
              <a:avLst/>
            </a:prstGeom>
          </p:spPr>
          <p:txBody>
            <a:bodyPr vert="horz" wrap="square" lIns="0" tIns="11430" rIns="0" bIns="0" rtlCol="0">
              <a:spAutoFit/>
            </a:bodyPr>
            <a:lstStyle/>
            <a:p>
              <a:pPr marL="12700" marR="5080" indent="86995">
                <a:lnSpc>
                  <a:spcPct val="103099"/>
                </a:lnSpc>
                <a:spcBef>
                  <a:spcPts val="90"/>
                </a:spcBef>
              </a:pPr>
              <a:r>
                <a:rPr lang="es-ES" sz="1600" b="1" spc="10" dirty="0" err="1">
                  <a:latin typeface="Arial"/>
                  <a:cs typeface="Arial"/>
                </a:rPr>
                <a:t>Food</a:t>
              </a:r>
              <a:r>
                <a:rPr lang="es-ES" sz="1600" b="1" spc="10" dirty="0">
                  <a:latin typeface="Arial"/>
                  <a:cs typeface="Arial"/>
                </a:rPr>
                <a:t> industries</a:t>
              </a:r>
            </a:p>
          </p:txBody>
        </p:sp>
        <p:sp>
          <p:nvSpPr>
            <p:cNvPr id="20" name="object 20"/>
            <p:cNvSpPr txBox="1"/>
            <p:nvPr/>
          </p:nvSpPr>
          <p:spPr>
            <a:xfrm>
              <a:off x="7310228" y="5113900"/>
              <a:ext cx="331470" cy="630271"/>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8,64</a:t>
              </a:r>
              <a:endParaRPr sz="1600">
                <a:latin typeface="Arial"/>
                <a:cs typeface="Arial"/>
              </a:endParaRPr>
            </a:p>
          </p:txBody>
        </p:sp>
        <p:sp>
          <p:nvSpPr>
            <p:cNvPr id="21" name="object 21"/>
            <p:cNvSpPr txBox="1"/>
            <p:nvPr/>
          </p:nvSpPr>
          <p:spPr>
            <a:xfrm>
              <a:off x="8622141" y="6843160"/>
              <a:ext cx="1187657" cy="630271"/>
            </a:xfrm>
            <a:prstGeom prst="rect">
              <a:avLst/>
            </a:prstGeom>
          </p:spPr>
          <p:txBody>
            <a:bodyPr vert="horz" wrap="square" lIns="0" tIns="17145" rIns="0" bIns="0" rtlCol="0">
              <a:spAutoFit/>
            </a:bodyPr>
            <a:lstStyle/>
            <a:p>
              <a:pPr marL="12700">
                <a:lnSpc>
                  <a:spcPct val="100000"/>
                </a:lnSpc>
                <a:spcBef>
                  <a:spcPts val="135"/>
                </a:spcBef>
              </a:pPr>
              <a:r>
                <a:rPr lang="es-ES" sz="1600" b="1" spc="20" dirty="0" err="1">
                  <a:latin typeface="Arial"/>
                  <a:cs typeface="Arial"/>
                </a:rPr>
                <a:t>Hospitality</a:t>
              </a:r>
              <a:endParaRPr sz="1600" dirty="0">
                <a:latin typeface="Arial"/>
                <a:cs typeface="Arial"/>
              </a:endParaRPr>
            </a:p>
          </p:txBody>
        </p:sp>
        <p:sp>
          <p:nvSpPr>
            <p:cNvPr id="22" name="object 22"/>
            <p:cNvSpPr txBox="1"/>
            <p:nvPr/>
          </p:nvSpPr>
          <p:spPr>
            <a:xfrm>
              <a:off x="8807940" y="4836490"/>
              <a:ext cx="724099" cy="325838"/>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10,43</a:t>
              </a:r>
              <a:endParaRPr sz="1600" dirty="0">
                <a:latin typeface="Arial"/>
                <a:cs typeface="Arial"/>
              </a:endParaRPr>
            </a:p>
          </p:txBody>
        </p:sp>
        <p:sp>
          <p:nvSpPr>
            <p:cNvPr id="23" name="object 23"/>
            <p:cNvSpPr txBox="1"/>
            <p:nvPr/>
          </p:nvSpPr>
          <p:spPr>
            <a:xfrm>
              <a:off x="10128570" y="6843161"/>
              <a:ext cx="1336855" cy="325838"/>
            </a:xfrm>
            <a:prstGeom prst="rect">
              <a:avLst/>
            </a:prstGeom>
          </p:spPr>
          <p:txBody>
            <a:bodyPr vert="horz" wrap="square" lIns="0" tIns="17145" rIns="0" bIns="0" rtlCol="0">
              <a:spAutoFit/>
            </a:bodyPr>
            <a:lstStyle/>
            <a:p>
              <a:pPr marL="12700">
                <a:lnSpc>
                  <a:spcPct val="100000"/>
                </a:lnSpc>
                <a:spcBef>
                  <a:spcPts val="135"/>
                </a:spcBef>
              </a:pPr>
              <a:r>
                <a:rPr lang="es-ES" sz="1600" b="1" spc="20" dirty="0" err="1">
                  <a:latin typeface="Arial"/>
                  <a:cs typeface="Arial"/>
                </a:rPr>
                <a:t>Carpentry</a:t>
              </a:r>
              <a:endParaRPr sz="1600" dirty="0">
                <a:latin typeface="Arial"/>
                <a:cs typeface="Arial"/>
              </a:endParaRPr>
            </a:p>
          </p:txBody>
        </p:sp>
        <p:sp>
          <p:nvSpPr>
            <p:cNvPr id="24" name="object 24"/>
            <p:cNvSpPr txBox="1"/>
            <p:nvPr/>
          </p:nvSpPr>
          <p:spPr>
            <a:xfrm>
              <a:off x="10349314" y="4814471"/>
              <a:ext cx="724099" cy="325838"/>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10,64</a:t>
              </a:r>
              <a:endParaRPr sz="1600" dirty="0">
                <a:latin typeface="Arial"/>
                <a:cs typeface="Arial"/>
              </a:endParaRPr>
            </a:p>
          </p:txBody>
        </p:sp>
        <p:sp>
          <p:nvSpPr>
            <p:cNvPr id="25" name="object 25"/>
            <p:cNvSpPr txBox="1"/>
            <p:nvPr/>
          </p:nvSpPr>
          <p:spPr>
            <a:xfrm>
              <a:off x="11691932" y="6840104"/>
              <a:ext cx="1336855" cy="934703"/>
            </a:xfrm>
            <a:prstGeom prst="rect">
              <a:avLst/>
            </a:prstGeom>
          </p:spPr>
          <p:txBody>
            <a:bodyPr vert="horz" wrap="square" lIns="0" tIns="17145" rIns="0" bIns="0" rtlCol="0">
              <a:spAutoFit/>
            </a:bodyPr>
            <a:lstStyle/>
            <a:p>
              <a:pPr marL="12700">
                <a:lnSpc>
                  <a:spcPct val="100000"/>
                </a:lnSpc>
                <a:spcBef>
                  <a:spcPts val="135"/>
                </a:spcBef>
              </a:pPr>
              <a:r>
                <a:rPr lang="es-ES" sz="1600" b="1" spc="-15" dirty="0">
                  <a:latin typeface="Tahoma"/>
                  <a:cs typeface="Tahoma"/>
                </a:rPr>
                <a:t>General </a:t>
              </a:r>
              <a:r>
                <a:rPr lang="es-ES" sz="1600" b="1" spc="-15" dirty="0" err="1">
                  <a:latin typeface="Tahoma"/>
                  <a:cs typeface="Tahoma"/>
                </a:rPr>
                <a:t>repair</a:t>
              </a:r>
              <a:r>
                <a:rPr lang="es-ES" sz="1600" b="1" spc="-15" dirty="0">
                  <a:latin typeface="Tahoma"/>
                  <a:cs typeface="Tahoma"/>
                </a:rPr>
                <a:t> </a:t>
              </a:r>
              <a:r>
                <a:rPr lang="es-ES" sz="1600" b="1" spc="-15" dirty="0" err="1">
                  <a:latin typeface="Tahoma"/>
                  <a:cs typeface="Tahoma"/>
                </a:rPr>
                <a:t>work</a:t>
              </a:r>
              <a:endParaRPr lang="es-ES" sz="1600" b="1" spc="-15" dirty="0">
                <a:latin typeface="Tahoma"/>
                <a:cs typeface="Tahoma"/>
              </a:endParaRPr>
            </a:p>
          </p:txBody>
        </p:sp>
        <p:sp>
          <p:nvSpPr>
            <p:cNvPr id="26" name="object 26"/>
            <p:cNvSpPr txBox="1"/>
            <p:nvPr/>
          </p:nvSpPr>
          <p:spPr>
            <a:xfrm>
              <a:off x="11978020" y="5671135"/>
              <a:ext cx="375719" cy="325838"/>
            </a:xfrm>
            <a:prstGeom prst="rect">
              <a:avLst/>
            </a:prstGeom>
          </p:spPr>
          <p:txBody>
            <a:bodyPr vert="horz" wrap="square" lIns="0" tIns="17145" rIns="0" bIns="0" rtlCol="0">
              <a:spAutoFit/>
            </a:bodyPr>
            <a:lstStyle/>
            <a:p>
              <a:pPr marL="12700">
                <a:lnSpc>
                  <a:spcPct val="100000"/>
                </a:lnSpc>
                <a:spcBef>
                  <a:spcPts val="135"/>
                </a:spcBef>
              </a:pPr>
              <a:r>
                <a:rPr sz="1600" b="1" spc="15" dirty="0">
                  <a:latin typeface="Arial"/>
                  <a:cs typeface="Arial"/>
                </a:rPr>
                <a:t>4,7</a:t>
              </a:r>
              <a:endParaRPr sz="1600" dirty="0">
                <a:latin typeface="Arial"/>
                <a:cs typeface="Arial"/>
              </a:endParaRPr>
            </a:p>
          </p:txBody>
        </p:sp>
        <p:grpSp>
          <p:nvGrpSpPr>
            <p:cNvPr id="27" name="object 27"/>
            <p:cNvGrpSpPr/>
            <p:nvPr/>
          </p:nvGrpSpPr>
          <p:grpSpPr>
            <a:xfrm>
              <a:off x="596840" y="5100682"/>
              <a:ext cx="12169140" cy="1503045"/>
              <a:chOff x="596840" y="5100682"/>
              <a:chExt cx="12169140" cy="1503045"/>
            </a:xfrm>
          </p:grpSpPr>
          <p:sp>
            <p:nvSpPr>
              <p:cNvPr id="28" name="object 28"/>
              <p:cNvSpPr/>
              <p:nvPr/>
            </p:nvSpPr>
            <p:spPr>
              <a:xfrm>
                <a:off x="1068019" y="5144725"/>
                <a:ext cx="3567429" cy="1453515"/>
              </a:xfrm>
              <a:custGeom>
                <a:avLst/>
                <a:gdLst/>
                <a:ahLst/>
                <a:cxnLst/>
                <a:rect l="l" t="t" r="r" b="b"/>
                <a:pathLst>
                  <a:path w="3567429" h="1453515">
                    <a:moveTo>
                      <a:pt x="484441" y="254622"/>
                    </a:moveTo>
                    <a:lnTo>
                      <a:pt x="0" y="254622"/>
                    </a:lnTo>
                    <a:lnTo>
                      <a:pt x="0" y="1443685"/>
                    </a:lnTo>
                    <a:lnTo>
                      <a:pt x="484441" y="1443685"/>
                    </a:lnTo>
                    <a:lnTo>
                      <a:pt x="484441" y="254622"/>
                    </a:lnTo>
                    <a:close/>
                  </a:path>
                  <a:path w="3567429" h="1453515">
                    <a:moveTo>
                      <a:pt x="2025815" y="0"/>
                    </a:moveTo>
                    <a:lnTo>
                      <a:pt x="1541386" y="0"/>
                    </a:lnTo>
                    <a:lnTo>
                      <a:pt x="1541386" y="1453299"/>
                    </a:lnTo>
                    <a:lnTo>
                      <a:pt x="2025815" y="1453299"/>
                    </a:lnTo>
                    <a:lnTo>
                      <a:pt x="2025815" y="0"/>
                    </a:lnTo>
                    <a:close/>
                  </a:path>
                  <a:path w="3567429" h="1453515">
                    <a:moveTo>
                      <a:pt x="3567188" y="198170"/>
                    </a:moveTo>
                    <a:lnTo>
                      <a:pt x="3082760" y="198170"/>
                    </a:lnTo>
                    <a:lnTo>
                      <a:pt x="3082760" y="1453299"/>
                    </a:lnTo>
                    <a:lnTo>
                      <a:pt x="3567188" y="1453299"/>
                    </a:lnTo>
                    <a:lnTo>
                      <a:pt x="3567188" y="198170"/>
                    </a:lnTo>
                    <a:close/>
                  </a:path>
                </a:pathLst>
              </a:custGeom>
              <a:solidFill>
                <a:srgbClr val="D66854"/>
              </a:solidFill>
            </p:spPr>
            <p:txBody>
              <a:bodyPr wrap="square" lIns="0" tIns="0" rIns="0" bIns="0" rtlCol="0"/>
              <a:lstStyle/>
              <a:p>
                <a:endParaRPr sz="2400"/>
              </a:p>
            </p:txBody>
          </p:sp>
          <p:sp>
            <p:nvSpPr>
              <p:cNvPr id="29" name="object 29"/>
              <p:cNvSpPr/>
              <p:nvPr/>
            </p:nvSpPr>
            <p:spPr>
              <a:xfrm>
                <a:off x="5692161" y="5188763"/>
                <a:ext cx="484505" cy="1409700"/>
              </a:xfrm>
              <a:custGeom>
                <a:avLst/>
                <a:gdLst/>
                <a:ahLst/>
                <a:cxnLst/>
                <a:rect l="l" t="t" r="r" b="b"/>
                <a:pathLst>
                  <a:path w="484504" h="1409700">
                    <a:moveTo>
                      <a:pt x="484435" y="0"/>
                    </a:moveTo>
                    <a:lnTo>
                      <a:pt x="0" y="0"/>
                    </a:lnTo>
                    <a:lnTo>
                      <a:pt x="0" y="1409255"/>
                    </a:lnTo>
                    <a:lnTo>
                      <a:pt x="484435" y="1409255"/>
                    </a:lnTo>
                    <a:lnTo>
                      <a:pt x="484435" y="0"/>
                    </a:lnTo>
                    <a:close/>
                  </a:path>
                </a:pathLst>
              </a:custGeom>
              <a:solidFill>
                <a:srgbClr val="9AAB9C"/>
              </a:solidFill>
            </p:spPr>
            <p:txBody>
              <a:bodyPr wrap="square" lIns="0" tIns="0" rIns="0" bIns="0" rtlCol="0"/>
              <a:lstStyle/>
              <a:p>
                <a:endParaRPr sz="2400"/>
              </a:p>
            </p:txBody>
          </p:sp>
          <p:sp>
            <p:nvSpPr>
              <p:cNvPr id="30" name="object 30"/>
              <p:cNvSpPr/>
              <p:nvPr/>
            </p:nvSpPr>
            <p:spPr>
              <a:xfrm>
                <a:off x="7233526" y="5144725"/>
                <a:ext cx="2026285" cy="1453515"/>
              </a:xfrm>
              <a:custGeom>
                <a:avLst/>
                <a:gdLst/>
                <a:ahLst/>
                <a:cxnLst/>
                <a:rect l="l" t="t" r="r" b="b"/>
                <a:pathLst>
                  <a:path w="2026284" h="1453515">
                    <a:moveTo>
                      <a:pt x="484428" y="264236"/>
                    </a:moveTo>
                    <a:lnTo>
                      <a:pt x="0" y="264236"/>
                    </a:lnTo>
                    <a:lnTo>
                      <a:pt x="0" y="1453299"/>
                    </a:lnTo>
                    <a:lnTo>
                      <a:pt x="484428" y="1453299"/>
                    </a:lnTo>
                    <a:lnTo>
                      <a:pt x="484428" y="264236"/>
                    </a:lnTo>
                    <a:close/>
                  </a:path>
                  <a:path w="2026284" h="1453515">
                    <a:moveTo>
                      <a:pt x="2025802" y="0"/>
                    </a:moveTo>
                    <a:lnTo>
                      <a:pt x="1541373" y="0"/>
                    </a:lnTo>
                    <a:lnTo>
                      <a:pt x="1541373" y="1453299"/>
                    </a:lnTo>
                    <a:lnTo>
                      <a:pt x="2025802" y="1453299"/>
                    </a:lnTo>
                    <a:lnTo>
                      <a:pt x="2025802" y="0"/>
                    </a:lnTo>
                    <a:close/>
                  </a:path>
                </a:pathLst>
              </a:custGeom>
              <a:solidFill>
                <a:srgbClr val="1B5297"/>
              </a:solidFill>
            </p:spPr>
            <p:txBody>
              <a:bodyPr wrap="square" lIns="0" tIns="0" rIns="0" bIns="0" rtlCol="0"/>
              <a:lstStyle/>
              <a:p>
                <a:endParaRPr sz="2400"/>
              </a:p>
            </p:txBody>
          </p:sp>
          <p:sp>
            <p:nvSpPr>
              <p:cNvPr id="31" name="object 31"/>
              <p:cNvSpPr/>
              <p:nvPr/>
            </p:nvSpPr>
            <p:spPr>
              <a:xfrm>
                <a:off x="10316282" y="5100682"/>
                <a:ext cx="484505" cy="1497965"/>
              </a:xfrm>
              <a:custGeom>
                <a:avLst/>
                <a:gdLst/>
                <a:ahLst/>
                <a:cxnLst/>
                <a:rect l="l" t="t" r="r" b="b"/>
                <a:pathLst>
                  <a:path w="484504" h="1497965">
                    <a:moveTo>
                      <a:pt x="484435" y="0"/>
                    </a:moveTo>
                    <a:lnTo>
                      <a:pt x="0" y="0"/>
                    </a:lnTo>
                    <a:lnTo>
                      <a:pt x="0" y="1497336"/>
                    </a:lnTo>
                    <a:lnTo>
                      <a:pt x="484435" y="1497336"/>
                    </a:lnTo>
                    <a:lnTo>
                      <a:pt x="484435" y="0"/>
                    </a:lnTo>
                    <a:close/>
                  </a:path>
                </a:pathLst>
              </a:custGeom>
              <a:solidFill>
                <a:srgbClr val="9AAB9C"/>
              </a:solidFill>
            </p:spPr>
            <p:txBody>
              <a:bodyPr wrap="square" lIns="0" tIns="0" rIns="0" bIns="0" rtlCol="0"/>
              <a:lstStyle/>
              <a:p>
                <a:endParaRPr sz="2400"/>
              </a:p>
            </p:txBody>
          </p:sp>
          <p:sp>
            <p:nvSpPr>
              <p:cNvPr id="32" name="object 32"/>
              <p:cNvSpPr/>
              <p:nvPr/>
            </p:nvSpPr>
            <p:spPr>
              <a:xfrm>
                <a:off x="11857660" y="5956394"/>
                <a:ext cx="484505" cy="638810"/>
              </a:xfrm>
              <a:custGeom>
                <a:avLst/>
                <a:gdLst/>
                <a:ahLst/>
                <a:cxnLst/>
                <a:rect l="l" t="t" r="r" b="b"/>
                <a:pathLst>
                  <a:path w="484504" h="638809">
                    <a:moveTo>
                      <a:pt x="484435" y="0"/>
                    </a:moveTo>
                    <a:lnTo>
                      <a:pt x="0" y="0"/>
                    </a:lnTo>
                    <a:lnTo>
                      <a:pt x="0" y="638566"/>
                    </a:lnTo>
                    <a:lnTo>
                      <a:pt x="484435" y="638566"/>
                    </a:lnTo>
                    <a:lnTo>
                      <a:pt x="484435" y="0"/>
                    </a:lnTo>
                    <a:close/>
                  </a:path>
                </a:pathLst>
              </a:custGeom>
              <a:solidFill>
                <a:srgbClr val="EEC95B"/>
              </a:solidFill>
            </p:spPr>
            <p:txBody>
              <a:bodyPr wrap="square" lIns="0" tIns="0" rIns="0" bIns="0" rtlCol="0"/>
              <a:lstStyle/>
              <a:p>
                <a:endParaRPr sz="2400"/>
              </a:p>
            </p:txBody>
          </p:sp>
          <p:sp>
            <p:nvSpPr>
              <p:cNvPr id="33" name="object 33"/>
              <p:cNvSpPr/>
              <p:nvPr/>
            </p:nvSpPr>
            <p:spPr>
              <a:xfrm>
                <a:off x="596840" y="6598018"/>
                <a:ext cx="12169140" cy="0"/>
              </a:xfrm>
              <a:custGeom>
                <a:avLst/>
                <a:gdLst/>
                <a:ahLst/>
                <a:cxnLst/>
                <a:rect l="l" t="t" r="r" b="b"/>
                <a:pathLst>
                  <a:path w="12169140">
                    <a:moveTo>
                      <a:pt x="0" y="0"/>
                    </a:moveTo>
                    <a:lnTo>
                      <a:pt x="12168634" y="0"/>
                    </a:lnTo>
                  </a:path>
                </a:pathLst>
              </a:custGeom>
              <a:ln w="10470">
                <a:solidFill>
                  <a:srgbClr val="9B9B9B"/>
                </a:solidFill>
              </a:ln>
            </p:spPr>
            <p:txBody>
              <a:bodyPr wrap="square" lIns="0" tIns="0" rIns="0" bIns="0" rtlCol="0"/>
              <a:lstStyle/>
              <a:p>
                <a:endParaRPr sz="2400"/>
              </a:p>
            </p:txBody>
          </p:sp>
        </p:grpSp>
      </p:grpSp>
      <p:pic>
        <p:nvPicPr>
          <p:cNvPr id="34" name="object 34"/>
          <p:cNvPicPr/>
          <p:nvPr/>
        </p:nvPicPr>
        <p:blipFill>
          <a:blip r:embed="rId3" cstate="print"/>
          <a:stretch>
            <a:fillRect/>
          </a:stretch>
        </p:blipFill>
        <p:spPr>
          <a:xfrm>
            <a:off x="17612503" y="10056824"/>
            <a:ext cx="1686874" cy="539001"/>
          </a:xfrm>
          <a:prstGeom prst="rect">
            <a:avLst/>
          </a:prstGeom>
        </p:spPr>
      </p:pic>
      <p:pic>
        <p:nvPicPr>
          <p:cNvPr id="35" name="object 35"/>
          <p:cNvPicPr/>
          <p:nvPr/>
        </p:nvPicPr>
        <p:blipFill>
          <a:blip r:embed="rId4" cstate="print"/>
          <a:stretch>
            <a:fillRect/>
          </a:stretch>
        </p:blipFill>
        <p:spPr>
          <a:xfrm>
            <a:off x="15467141" y="9782224"/>
            <a:ext cx="1757552" cy="890340"/>
          </a:xfrm>
          <a:prstGeom prst="rect">
            <a:avLst/>
          </a:prstGeom>
        </p:spPr>
      </p:pic>
      <p:sp>
        <p:nvSpPr>
          <p:cNvPr id="39" name="object 39"/>
          <p:cNvSpPr txBox="1"/>
          <p:nvPr/>
        </p:nvSpPr>
        <p:spPr>
          <a:xfrm>
            <a:off x="18234682"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05</a:t>
            </a:r>
            <a:endParaRPr sz="10600" dirty="0">
              <a:latin typeface="Arial"/>
              <a:cs typeface="Arial"/>
            </a:endParaRPr>
          </a:p>
        </p:txBody>
      </p:sp>
      <p:sp>
        <p:nvSpPr>
          <p:cNvPr id="42" name="object 6">
            <a:extLst>
              <a:ext uri="{FF2B5EF4-FFF2-40B4-BE49-F238E27FC236}">
                <a16:creationId xmlns:a16="http://schemas.microsoft.com/office/drawing/2014/main" id="{32C3A68A-2B11-D984-1833-A7D4A0319AE6}"/>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5. Programme performance. </a:t>
            </a:r>
            <a:r>
              <a:rPr lang="en-GB" sz="4800" spc="-20" dirty="0" err="1">
                <a:solidFill>
                  <a:srgbClr val="9B9B9B"/>
                </a:solidFill>
              </a:rPr>
              <a:t>Gazte</a:t>
            </a:r>
            <a:r>
              <a:rPr lang="en-GB" sz="4800" spc="-20" dirty="0">
                <a:solidFill>
                  <a:srgbClr val="9B9B9B"/>
                </a:solidFill>
              </a:rPr>
              <a:t> On participation data for 2020</a:t>
            </a:r>
            <a:endParaRPr lang="es-ES" sz="4800" spc="-20" dirty="0">
              <a:solidFill>
                <a:srgbClr val="9B9B9B"/>
              </a:solidFill>
            </a:endParaRPr>
          </a:p>
        </p:txBody>
      </p:sp>
      <p:grpSp>
        <p:nvGrpSpPr>
          <p:cNvPr id="44" name="object 11">
            <a:extLst>
              <a:ext uri="{FF2B5EF4-FFF2-40B4-BE49-F238E27FC236}">
                <a16:creationId xmlns:a16="http://schemas.microsoft.com/office/drawing/2014/main" id="{45589BD1-99DE-56BA-A07F-E258B76A7925}"/>
              </a:ext>
            </a:extLst>
          </p:cNvPr>
          <p:cNvGrpSpPr/>
          <p:nvPr/>
        </p:nvGrpSpPr>
        <p:grpSpPr>
          <a:xfrm>
            <a:off x="2078588" y="3284642"/>
            <a:ext cx="7926705" cy="991869"/>
            <a:chOff x="1984516" y="4251179"/>
            <a:chExt cx="7926705" cy="991869"/>
          </a:xfrm>
        </p:grpSpPr>
        <p:sp>
          <p:nvSpPr>
            <p:cNvPr id="45" name="object 12">
              <a:extLst>
                <a:ext uri="{FF2B5EF4-FFF2-40B4-BE49-F238E27FC236}">
                  <a16:creationId xmlns:a16="http://schemas.microsoft.com/office/drawing/2014/main" id="{F583B9DD-D97A-B20F-5AD7-7A21CB2BDAFB}"/>
                </a:ext>
              </a:extLst>
            </p:cNvPr>
            <p:cNvSpPr/>
            <p:nvPr/>
          </p:nvSpPr>
          <p:spPr>
            <a:xfrm>
              <a:off x="2400706" y="4251191"/>
              <a:ext cx="7193915" cy="981075"/>
            </a:xfrm>
            <a:custGeom>
              <a:avLst/>
              <a:gdLst/>
              <a:ahLst/>
              <a:cxnLst/>
              <a:rect l="l" t="t" r="r" b="b"/>
              <a:pathLst>
                <a:path w="7193915" h="981075">
                  <a:moveTo>
                    <a:pt x="535051" y="416153"/>
                  </a:moveTo>
                  <a:lnTo>
                    <a:pt x="0" y="416153"/>
                  </a:lnTo>
                  <a:lnTo>
                    <a:pt x="0" y="980922"/>
                  </a:lnTo>
                  <a:lnTo>
                    <a:pt x="535051" y="980922"/>
                  </a:lnTo>
                  <a:lnTo>
                    <a:pt x="535051" y="416153"/>
                  </a:lnTo>
                  <a:close/>
                </a:path>
                <a:path w="7193915" h="981075">
                  <a:moveTo>
                    <a:pt x="2199665" y="0"/>
                  </a:moveTo>
                  <a:lnTo>
                    <a:pt x="1664614" y="0"/>
                  </a:lnTo>
                  <a:lnTo>
                    <a:pt x="1664614" y="980922"/>
                  </a:lnTo>
                  <a:lnTo>
                    <a:pt x="2199665" y="980922"/>
                  </a:lnTo>
                  <a:lnTo>
                    <a:pt x="2199665" y="0"/>
                  </a:lnTo>
                  <a:close/>
                </a:path>
                <a:path w="7193915" h="981075">
                  <a:moveTo>
                    <a:pt x="3864279" y="698538"/>
                  </a:moveTo>
                  <a:lnTo>
                    <a:pt x="3329228" y="698538"/>
                  </a:lnTo>
                  <a:lnTo>
                    <a:pt x="3329228" y="980922"/>
                  </a:lnTo>
                  <a:lnTo>
                    <a:pt x="3864279" y="980922"/>
                  </a:lnTo>
                  <a:lnTo>
                    <a:pt x="3864279" y="698538"/>
                  </a:lnTo>
                  <a:close/>
                </a:path>
                <a:path w="7193915" h="981075">
                  <a:moveTo>
                    <a:pt x="5528894" y="891743"/>
                  </a:moveTo>
                  <a:lnTo>
                    <a:pt x="4993843" y="891743"/>
                  </a:lnTo>
                  <a:lnTo>
                    <a:pt x="4993843" y="980922"/>
                  </a:lnTo>
                  <a:lnTo>
                    <a:pt x="5528894" y="980922"/>
                  </a:lnTo>
                  <a:lnTo>
                    <a:pt x="5528894" y="891743"/>
                  </a:lnTo>
                  <a:close/>
                </a:path>
                <a:path w="7193915" h="981075">
                  <a:moveTo>
                    <a:pt x="7193496" y="921473"/>
                  </a:moveTo>
                  <a:lnTo>
                    <a:pt x="6658445" y="921473"/>
                  </a:lnTo>
                  <a:lnTo>
                    <a:pt x="6658445" y="980922"/>
                  </a:lnTo>
                  <a:lnTo>
                    <a:pt x="7193496" y="980922"/>
                  </a:lnTo>
                  <a:lnTo>
                    <a:pt x="7193496" y="921473"/>
                  </a:lnTo>
                  <a:close/>
                </a:path>
              </a:pathLst>
            </a:custGeom>
            <a:solidFill>
              <a:srgbClr val="1B5297"/>
            </a:solidFill>
          </p:spPr>
          <p:txBody>
            <a:bodyPr wrap="square" lIns="0" tIns="0" rIns="0" bIns="0" rtlCol="0"/>
            <a:lstStyle/>
            <a:p>
              <a:endParaRPr sz="2000"/>
            </a:p>
          </p:txBody>
        </p:sp>
        <p:sp>
          <p:nvSpPr>
            <p:cNvPr id="46" name="object 13">
              <a:extLst>
                <a:ext uri="{FF2B5EF4-FFF2-40B4-BE49-F238E27FC236}">
                  <a16:creationId xmlns:a16="http://schemas.microsoft.com/office/drawing/2014/main" id="{288FF2B3-F172-9182-5DA5-483B1BDB4158}"/>
                </a:ext>
              </a:extLst>
            </p:cNvPr>
            <p:cNvSpPr/>
            <p:nvPr/>
          </p:nvSpPr>
          <p:spPr>
            <a:xfrm>
              <a:off x="1984516" y="5237344"/>
              <a:ext cx="7926705" cy="0"/>
            </a:xfrm>
            <a:custGeom>
              <a:avLst/>
              <a:gdLst/>
              <a:ahLst/>
              <a:cxnLst/>
              <a:rect l="l" t="t" r="r" b="b"/>
              <a:pathLst>
                <a:path w="7926705">
                  <a:moveTo>
                    <a:pt x="0" y="0"/>
                  </a:moveTo>
                  <a:lnTo>
                    <a:pt x="7926460" y="0"/>
                  </a:lnTo>
                </a:path>
              </a:pathLst>
            </a:custGeom>
            <a:ln w="10470">
              <a:solidFill>
                <a:srgbClr val="9B9B9B"/>
              </a:solidFill>
            </a:ln>
          </p:spPr>
          <p:txBody>
            <a:bodyPr wrap="square" lIns="0" tIns="0" rIns="0" bIns="0" rtlCol="0"/>
            <a:lstStyle/>
            <a:p>
              <a:endParaRPr sz="2000"/>
            </a:p>
          </p:txBody>
        </p:sp>
      </p:grpSp>
      <p:sp>
        <p:nvSpPr>
          <p:cNvPr id="47" name="object 14">
            <a:extLst>
              <a:ext uri="{FF2B5EF4-FFF2-40B4-BE49-F238E27FC236}">
                <a16:creationId xmlns:a16="http://schemas.microsoft.com/office/drawing/2014/main" id="{6D335E5D-69C6-2243-F632-74DDA1881011}"/>
              </a:ext>
            </a:extLst>
          </p:cNvPr>
          <p:cNvSpPr txBox="1"/>
          <p:nvPr/>
        </p:nvSpPr>
        <p:spPr>
          <a:xfrm>
            <a:off x="2602310" y="4416651"/>
            <a:ext cx="809118" cy="294311"/>
          </a:xfrm>
          <a:prstGeom prst="rect">
            <a:avLst/>
          </a:prstGeom>
        </p:spPr>
        <p:txBody>
          <a:bodyPr vert="horz" wrap="square" lIns="0" tIns="17145" rIns="0" bIns="0" rtlCol="0">
            <a:spAutoFit/>
          </a:bodyPr>
          <a:lstStyle/>
          <a:p>
            <a:pPr marL="12700">
              <a:lnSpc>
                <a:spcPct val="100000"/>
              </a:lnSpc>
              <a:spcBef>
                <a:spcPts val="135"/>
              </a:spcBef>
            </a:pPr>
            <a:r>
              <a:rPr b="1" spc="20" dirty="0">
                <a:latin typeface="Arial"/>
                <a:cs typeface="Arial"/>
              </a:rPr>
              <a:t>18</a:t>
            </a:r>
            <a:endParaRPr dirty="0">
              <a:latin typeface="Arial"/>
              <a:cs typeface="Arial"/>
            </a:endParaRPr>
          </a:p>
        </p:txBody>
      </p:sp>
      <p:sp>
        <p:nvSpPr>
          <p:cNvPr id="48" name="object 15">
            <a:extLst>
              <a:ext uri="{FF2B5EF4-FFF2-40B4-BE49-F238E27FC236}">
                <a16:creationId xmlns:a16="http://schemas.microsoft.com/office/drawing/2014/main" id="{69B9BA2D-029D-311D-2E3D-DE191F9F7B15}"/>
              </a:ext>
            </a:extLst>
          </p:cNvPr>
          <p:cNvSpPr txBox="1"/>
          <p:nvPr/>
        </p:nvSpPr>
        <p:spPr>
          <a:xfrm>
            <a:off x="4263497" y="4415627"/>
            <a:ext cx="607695" cy="294311"/>
          </a:xfrm>
          <a:prstGeom prst="rect">
            <a:avLst/>
          </a:prstGeom>
        </p:spPr>
        <p:txBody>
          <a:bodyPr vert="horz" wrap="square" lIns="0" tIns="17145" rIns="0" bIns="0" rtlCol="0">
            <a:spAutoFit/>
          </a:bodyPr>
          <a:lstStyle/>
          <a:p>
            <a:pPr marL="12700">
              <a:lnSpc>
                <a:spcPct val="100000"/>
              </a:lnSpc>
              <a:spcBef>
                <a:spcPts val="135"/>
              </a:spcBef>
            </a:pPr>
            <a:r>
              <a:rPr b="1" spc="20" dirty="0">
                <a:latin typeface="Arial"/>
                <a:cs typeface="Arial"/>
              </a:rPr>
              <a:t>19</a:t>
            </a:r>
            <a:endParaRPr dirty="0">
              <a:latin typeface="Arial"/>
              <a:cs typeface="Arial"/>
            </a:endParaRPr>
          </a:p>
        </p:txBody>
      </p:sp>
      <p:sp>
        <p:nvSpPr>
          <p:cNvPr id="49" name="object 16">
            <a:extLst>
              <a:ext uri="{FF2B5EF4-FFF2-40B4-BE49-F238E27FC236}">
                <a16:creationId xmlns:a16="http://schemas.microsoft.com/office/drawing/2014/main" id="{A6D36F20-ADE8-3139-D7C3-96FA45E428EC}"/>
              </a:ext>
            </a:extLst>
          </p:cNvPr>
          <p:cNvSpPr txBox="1"/>
          <p:nvPr/>
        </p:nvSpPr>
        <p:spPr>
          <a:xfrm>
            <a:off x="5905931" y="4415627"/>
            <a:ext cx="607695" cy="294311"/>
          </a:xfrm>
          <a:prstGeom prst="rect">
            <a:avLst/>
          </a:prstGeom>
        </p:spPr>
        <p:txBody>
          <a:bodyPr vert="horz" wrap="square" lIns="0" tIns="17145" rIns="0" bIns="0" rtlCol="0">
            <a:spAutoFit/>
          </a:bodyPr>
          <a:lstStyle>
            <a:defPPr>
              <a:defRPr lang="es-ES"/>
            </a:defPPr>
            <a:lvl1pPr marL="12700">
              <a:lnSpc>
                <a:spcPct val="100000"/>
              </a:lnSpc>
              <a:spcBef>
                <a:spcPts val="135"/>
              </a:spcBef>
              <a:defRPr b="1" spc="20">
                <a:latin typeface="Arial"/>
                <a:cs typeface="Arial"/>
              </a:defRPr>
            </a:lvl1pPr>
          </a:lstStyle>
          <a:p>
            <a:r>
              <a:rPr dirty="0"/>
              <a:t>20</a:t>
            </a:r>
          </a:p>
        </p:txBody>
      </p:sp>
      <p:sp>
        <p:nvSpPr>
          <p:cNvPr id="50" name="object 17">
            <a:extLst>
              <a:ext uri="{FF2B5EF4-FFF2-40B4-BE49-F238E27FC236}">
                <a16:creationId xmlns:a16="http://schemas.microsoft.com/office/drawing/2014/main" id="{21EEB435-69CC-59E8-EE99-DF122C954116}"/>
              </a:ext>
            </a:extLst>
          </p:cNvPr>
          <p:cNvSpPr txBox="1"/>
          <p:nvPr/>
        </p:nvSpPr>
        <p:spPr>
          <a:xfrm>
            <a:off x="7452340" y="4415627"/>
            <a:ext cx="607695" cy="294311"/>
          </a:xfrm>
          <a:prstGeom prst="rect">
            <a:avLst/>
          </a:prstGeom>
        </p:spPr>
        <p:txBody>
          <a:bodyPr vert="horz" wrap="square" lIns="0" tIns="17145" rIns="0" bIns="0" rtlCol="0">
            <a:spAutoFit/>
          </a:bodyPr>
          <a:lstStyle/>
          <a:p>
            <a:pPr marL="12700">
              <a:lnSpc>
                <a:spcPct val="100000"/>
              </a:lnSpc>
              <a:spcBef>
                <a:spcPts val="135"/>
              </a:spcBef>
            </a:pPr>
            <a:r>
              <a:rPr b="1" spc="20" dirty="0">
                <a:latin typeface="Arial"/>
                <a:cs typeface="Arial"/>
              </a:rPr>
              <a:t>21</a:t>
            </a:r>
          </a:p>
        </p:txBody>
      </p:sp>
      <p:sp>
        <p:nvSpPr>
          <p:cNvPr id="51" name="object 18">
            <a:extLst>
              <a:ext uri="{FF2B5EF4-FFF2-40B4-BE49-F238E27FC236}">
                <a16:creationId xmlns:a16="http://schemas.microsoft.com/office/drawing/2014/main" id="{A5FF0052-C8E0-5262-75FA-842764792DF2}"/>
              </a:ext>
            </a:extLst>
          </p:cNvPr>
          <p:cNvSpPr txBox="1"/>
          <p:nvPr/>
        </p:nvSpPr>
        <p:spPr>
          <a:xfrm>
            <a:off x="8823965" y="4436272"/>
            <a:ext cx="1107440" cy="263534"/>
          </a:xfrm>
          <a:prstGeom prst="rect">
            <a:avLst/>
          </a:prstGeom>
        </p:spPr>
        <p:txBody>
          <a:bodyPr vert="horz" wrap="square" lIns="0" tIns="17145" rIns="0" bIns="0" rtlCol="0">
            <a:spAutoFit/>
          </a:bodyPr>
          <a:lstStyle/>
          <a:p>
            <a:pPr marL="12700">
              <a:lnSpc>
                <a:spcPct val="100000"/>
              </a:lnSpc>
              <a:spcBef>
                <a:spcPts val="135"/>
              </a:spcBef>
            </a:pPr>
            <a:r>
              <a:rPr sz="1600" b="1" spc="20" dirty="0">
                <a:latin typeface="Arial"/>
                <a:cs typeface="Arial"/>
              </a:rPr>
              <a:t>22</a:t>
            </a:r>
            <a:r>
              <a:rPr sz="1600" b="1" spc="-20" dirty="0">
                <a:latin typeface="Arial"/>
                <a:cs typeface="Arial"/>
              </a:rPr>
              <a:t> </a:t>
            </a:r>
            <a:r>
              <a:rPr lang="es-ES" sz="1600" b="1" spc="15" dirty="0" err="1">
                <a:latin typeface="Arial"/>
                <a:cs typeface="Arial"/>
              </a:rPr>
              <a:t>or</a:t>
            </a:r>
            <a:r>
              <a:rPr lang="es-ES" sz="1600" b="1" spc="15" dirty="0">
                <a:latin typeface="Arial"/>
                <a:cs typeface="Arial"/>
              </a:rPr>
              <a:t> more</a:t>
            </a:r>
            <a:endParaRPr sz="1600" dirty="0">
              <a:latin typeface="Arial"/>
              <a:cs typeface="Arial"/>
            </a:endParaRPr>
          </a:p>
        </p:txBody>
      </p:sp>
      <p:sp>
        <p:nvSpPr>
          <p:cNvPr id="52" name="object 19">
            <a:extLst>
              <a:ext uri="{FF2B5EF4-FFF2-40B4-BE49-F238E27FC236}">
                <a16:creationId xmlns:a16="http://schemas.microsoft.com/office/drawing/2014/main" id="{C18F7E13-6D34-61CC-FC5F-8DC2CBC43CBD}"/>
              </a:ext>
            </a:extLst>
          </p:cNvPr>
          <p:cNvSpPr txBox="1"/>
          <p:nvPr/>
        </p:nvSpPr>
        <p:spPr>
          <a:xfrm>
            <a:off x="2543898" y="3346273"/>
            <a:ext cx="827674" cy="294311"/>
          </a:xfrm>
          <a:prstGeom prst="rect">
            <a:avLst/>
          </a:prstGeom>
        </p:spPr>
        <p:txBody>
          <a:bodyPr vert="horz" wrap="square" lIns="0" tIns="17145" rIns="0" bIns="0" rtlCol="0">
            <a:spAutoFit/>
          </a:bodyPr>
          <a:lstStyle/>
          <a:p>
            <a:pPr marL="12700">
              <a:lnSpc>
                <a:spcPct val="100000"/>
              </a:lnSpc>
              <a:spcBef>
                <a:spcPts val="135"/>
              </a:spcBef>
            </a:pPr>
            <a:r>
              <a:rPr b="1" spc="70" dirty="0">
                <a:latin typeface="Arial"/>
                <a:cs typeface="Arial"/>
              </a:rPr>
              <a:t>28%</a:t>
            </a:r>
            <a:endParaRPr dirty="0">
              <a:latin typeface="Arial"/>
              <a:cs typeface="Arial"/>
            </a:endParaRPr>
          </a:p>
        </p:txBody>
      </p:sp>
      <p:sp>
        <p:nvSpPr>
          <p:cNvPr id="53" name="object 20">
            <a:extLst>
              <a:ext uri="{FF2B5EF4-FFF2-40B4-BE49-F238E27FC236}">
                <a16:creationId xmlns:a16="http://schemas.microsoft.com/office/drawing/2014/main" id="{C5F7F9DB-4A58-CE42-07A4-63DF66CA9DD5}"/>
              </a:ext>
            </a:extLst>
          </p:cNvPr>
          <p:cNvSpPr txBox="1"/>
          <p:nvPr/>
        </p:nvSpPr>
        <p:spPr>
          <a:xfrm>
            <a:off x="4161653" y="2976135"/>
            <a:ext cx="530922" cy="294311"/>
          </a:xfrm>
          <a:prstGeom prst="rect">
            <a:avLst/>
          </a:prstGeom>
        </p:spPr>
        <p:txBody>
          <a:bodyPr vert="horz" wrap="square" lIns="0" tIns="17145" rIns="0" bIns="0" rtlCol="0">
            <a:spAutoFit/>
          </a:bodyPr>
          <a:lstStyle/>
          <a:p>
            <a:pPr marL="12700">
              <a:lnSpc>
                <a:spcPct val="100000"/>
              </a:lnSpc>
              <a:spcBef>
                <a:spcPts val="135"/>
              </a:spcBef>
            </a:pPr>
            <a:r>
              <a:rPr b="1" spc="70" dirty="0">
                <a:latin typeface="Arial"/>
                <a:cs typeface="Arial"/>
              </a:rPr>
              <a:t>51%</a:t>
            </a:r>
            <a:endParaRPr dirty="0">
              <a:latin typeface="Arial"/>
              <a:cs typeface="Arial"/>
            </a:endParaRPr>
          </a:p>
        </p:txBody>
      </p:sp>
      <p:sp>
        <p:nvSpPr>
          <p:cNvPr id="54" name="object 21">
            <a:extLst>
              <a:ext uri="{FF2B5EF4-FFF2-40B4-BE49-F238E27FC236}">
                <a16:creationId xmlns:a16="http://schemas.microsoft.com/office/drawing/2014/main" id="{933EEC2A-494A-965A-7835-FF8FCFF684A1}"/>
              </a:ext>
            </a:extLst>
          </p:cNvPr>
          <p:cNvSpPr txBox="1"/>
          <p:nvPr/>
        </p:nvSpPr>
        <p:spPr>
          <a:xfrm>
            <a:off x="5823684" y="3684134"/>
            <a:ext cx="890976" cy="294311"/>
          </a:xfrm>
          <a:prstGeom prst="rect">
            <a:avLst/>
          </a:prstGeom>
        </p:spPr>
        <p:txBody>
          <a:bodyPr vert="horz" wrap="square" lIns="0" tIns="17145" rIns="0" bIns="0" rtlCol="0">
            <a:spAutoFit/>
          </a:bodyPr>
          <a:lstStyle>
            <a:defPPr>
              <a:defRPr lang="es-ES"/>
            </a:defPPr>
            <a:lvl1pPr marL="12700">
              <a:lnSpc>
                <a:spcPct val="100000"/>
              </a:lnSpc>
              <a:spcBef>
                <a:spcPts val="135"/>
              </a:spcBef>
              <a:defRPr b="1" spc="70">
                <a:latin typeface="Arial"/>
                <a:cs typeface="Arial"/>
              </a:defRPr>
            </a:lvl1pPr>
          </a:lstStyle>
          <a:p>
            <a:r>
              <a:rPr dirty="0"/>
              <a:t>14%</a:t>
            </a:r>
          </a:p>
        </p:txBody>
      </p:sp>
      <p:sp>
        <p:nvSpPr>
          <p:cNvPr id="55" name="object 22">
            <a:extLst>
              <a:ext uri="{FF2B5EF4-FFF2-40B4-BE49-F238E27FC236}">
                <a16:creationId xmlns:a16="http://schemas.microsoft.com/office/drawing/2014/main" id="{9139FBE3-1F48-7D70-2034-4792277C5CB2}"/>
              </a:ext>
            </a:extLst>
          </p:cNvPr>
          <p:cNvSpPr txBox="1"/>
          <p:nvPr/>
        </p:nvSpPr>
        <p:spPr>
          <a:xfrm>
            <a:off x="7558317" y="3880236"/>
            <a:ext cx="607695" cy="294311"/>
          </a:xfrm>
          <a:prstGeom prst="rect">
            <a:avLst/>
          </a:prstGeom>
        </p:spPr>
        <p:txBody>
          <a:bodyPr vert="horz" wrap="square" lIns="0" tIns="17145" rIns="0" bIns="0" rtlCol="0">
            <a:spAutoFit/>
          </a:bodyPr>
          <a:lstStyle>
            <a:defPPr>
              <a:defRPr lang="es-ES"/>
            </a:defPPr>
            <a:lvl1pPr marL="12700">
              <a:lnSpc>
                <a:spcPct val="100000"/>
              </a:lnSpc>
              <a:spcBef>
                <a:spcPts val="135"/>
              </a:spcBef>
              <a:defRPr b="1" spc="70">
                <a:latin typeface="Arial"/>
                <a:cs typeface="Arial"/>
              </a:defRPr>
            </a:lvl1pPr>
          </a:lstStyle>
          <a:p>
            <a:r>
              <a:rPr dirty="0"/>
              <a:t>5%</a:t>
            </a:r>
          </a:p>
        </p:txBody>
      </p:sp>
      <p:sp>
        <p:nvSpPr>
          <p:cNvPr id="56" name="object 23">
            <a:extLst>
              <a:ext uri="{FF2B5EF4-FFF2-40B4-BE49-F238E27FC236}">
                <a16:creationId xmlns:a16="http://schemas.microsoft.com/office/drawing/2014/main" id="{C2DBDAA4-56C2-AB88-FE68-B7A5F605F521}"/>
              </a:ext>
            </a:extLst>
          </p:cNvPr>
          <p:cNvSpPr txBox="1"/>
          <p:nvPr/>
        </p:nvSpPr>
        <p:spPr>
          <a:xfrm>
            <a:off x="9171253" y="3893473"/>
            <a:ext cx="607695" cy="294311"/>
          </a:xfrm>
          <a:prstGeom prst="rect">
            <a:avLst/>
          </a:prstGeom>
        </p:spPr>
        <p:txBody>
          <a:bodyPr vert="horz" wrap="square" lIns="0" tIns="17145" rIns="0" bIns="0" rtlCol="0">
            <a:spAutoFit/>
          </a:bodyPr>
          <a:lstStyle>
            <a:defPPr>
              <a:defRPr lang="es-ES"/>
            </a:defPPr>
            <a:lvl1pPr marL="12700">
              <a:lnSpc>
                <a:spcPct val="100000"/>
              </a:lnSpc>
              <a:spcBef>
                <a:spcPts val="135"/>
              </a:spcBef>
              <a:defRPr b="1" spc="70">
                <a:latin typeface="Arial"/>
                <a:cs typeface="Arial"/>
              </a:defRPr>
            </a:lvl1pPr>
          </a:lstStyle>
          <a:p>
            <a:r>
              <a:rPr dirty="0"/>
              <a:t>2%</a:t>
            </a:r>
          </a:p>
        </p:txBody>
      </p:sp>
      <p:sp>
        <p:nvSpPr>
          <p:cNvPr id="57" name="object 4">
            <a:extLst>
              <a:ext uri="{FF2B5EF4-FFF2-40B4-BE49-F238E27FC236}">
                <a16:creationId xmlns:a16="http://schemas.microsoft.com/office/drawing/2014/main" id="{9BAC994A-093F-3306-AAE4-DA73288F3A4A}"/>
              </a:ext>
            </a:extLst>
          </p:cNvPr>
          <p:cNvSpPr txBox="1"/>
          <p:nvPr/>
        </p:nvSpPr>
        <p:spPr>
          <a:xfrm>
            <a:off x="705315" y="4863319"/>
            <a:ext cx="11061745" cy="611706"/>
          </a:xfrm>
          <a:prstGeom prst="rect">
            <a:avLst/>
          </a:prstGeom>
        </p:spPr>
        <p:txBody>
          <a:bodyPr vert="horz" wrap="square" lIns="0" tIns="252095" rIns="0" bIns="0" rtlCol="0">
            <a:spAutoFit/>
          </a:bodyPr>
          <a:lstStyle/>
          <a:p>
            <a:pPr marL="12065" marR="5080" algn="ctr">
              <a:lnSpc>
                <a:spcPct val="101000"/>
              </a:lnSpc>
              <a:spcBef>
                <a:spcPts val="1410"/>
              </a:spcBef>
            </a:pPr>
            <a:r>
              <a:rPr lang="en-US" sz="2450" b="1" spc="15" dirty="0">
                <a:latin typeface="Arial"/>
                <a:cs typeface="Arial"/>
              </a:rPr>
              <a:t>Average months of the itineraries followed by the participants: </a:t>
            </a:r>
            <a:r>
              <a:rPr lang="en-US" sz="2450" b="1" spc="10" dirty="0">
                <a:solidFill>
                  <a:srgbClr val="D52A26"/>
                </a:solidFill>
                <a:latin typeface="Arial"/>
                <a:cs typeface="Arial"/>
              </a:rPr>
              <a:t>9 months</a:t>
            </a:r>
            <a:endParaRPr sz="2450" b="1" spc="10" dirty="0">
              <a:solidFill>
                <a:srgbClr val="D52A26"/>
              </a:solidFill>
              <a:latin typeface="Arial"/>
              <a:cs typeface="Arial"/>
            </a:endParaRPr>
          </a:p>
        </p:txBody>
      </p:sp>
      <p:sp>
        <p:nvSpPr>
          <p:cNvPr id="58" name="object 4">
            <a:extLst>
              <a:ext uri="{FF2B5EF4-FFF2-40B4-BE49-F238E27FC236}">
                <a16:creationId xmlns:a16="http://schemas.microsoft.com/office/drawing/2014/main" id="{461971AF-75C0-E8E6-35F8-6B5C02C2463A}"/>
              </a:ext>
            </a:extLst>
          </p:cNvPr>
          <p:cNvSpPr txBox="1"/>
          <p:nvPr/>
        </p:nvSpPr>
        <p:spPr>
          <a:xfrm>
            <a:off x="711665" y="8214159"/>
            <a:ext cx="11061745" cy="611706"/>
          </a:xfrm>
          <a:prstGeom prst="rect">
            <a:avLst/>
          </a:prstGeom>
        </p:spPr>
        <p:txBody>
          <a:bodyPr vert="horz" wrap="square" lIns="0" tIns="252095" rIns="0" bIns="0" rtlCol="0">
            <a:spAutoFit/>
          </a:bodyPr>
          <a:lstStyle/>
          <a:p>
            <a:pPr marL="12065" marR="5080" algn="ctr">
              <a:lnSpc>
                <a:spcPct val="101000"/>
              </a:lnSpc>
              <a:spcBef>
                <a:spcPts val="1410"/>
              </a:spcBef>
            </a:pPr>
            <a:r>
              <a:rPr lang="en-US" sz="2450" b="1" spc="15" dirty="0">
                <a:latin typeface="Arial"/>
                <a:cs typeface="Arial"/>
              </a:rPr>
              <a:t>Level of qualifications</a:t>
            </a:r>
            <a:endParaRPr sz="2450" b="1" spc="10" dirty="0">
              <a:solidFill>
                <a:srgbClr val="D52A26"/>
              </a:solidFill>
              <a:latin typeface="Arial"/>
              <a:cs typeface="Arial"/>
            </a:endParaRPr>
          </a:p>
        </p:txBody>
      </p:sp>
      <p:sp>
        <p:nvSpPr>
          <p:cNvPr id="60" name="object 3">
            <a:extLst>
              <a:ext uri="{FF2B5EF4-FFF2-40B4-BE49-F238E27FC236}">
                <a16:creationId xmlns:a16="http://schemas.microsoft.com/office/drawing/2014/main" id="{243DC3CE-E5C8-514C-1E5B-4A496E9FEAA5}"/>
              </a:ext>
            </a:extLst>
          </p:cNvPr>
          <p:cNvSpPr txBox="1"/>
          <p:nvPr/>
        </p:nvSpPr>
        <p:spPr>
          <a:xfrm>
            <a:off x="12127459" y="1842349"/>
            <a:ext cx="7171918" cy="787395"/>
          </a:xfrm>
          <a:prstGeom prst="rect">
            <a:avLst/>
          </a:prstGeom>
          <a:solidFill>
            <a:srgbClr val="D52A26"/>
          </a:solidFill>
        </p:spPr>
        <p:txBody>
          <a:bodyPr vert="horz" wrap="square" lIns="0" tIns="276860" rIns="0" bIns="0" rtlCol="0">
            <a:spAutoFit/>
          </a:bodyPr>
          <a:lstStyle/>
          <a:p>
            <a:pPr marL="271145">
              <a:lnSpc>
                <a:spcPct val="100000"/>
              </a:lnSpc>
              <a:spcBef>
                <a:spcPts val="2180"/>
              </a:spcBef>
            </a:pPr>
            <a:r>
              <a:rPr lang="es-ES" sz="3300" b="1" spc="10" dirty="0">
                <a:solidFill>
                  <a:srgbClr val="FFFFFF"/>
                </a:solidFill>
                <a:latin typeface="Arial"/>
                <a:cs typeface="Arial"/>
              </a:rPr>
              <a:t>SOME SIGNIFICANT INDICATORS </a:t>
            </a:r>
            <a:endParaRPr lang="es-ES" sz="3300" dirty="0">
              <a:latin typeface="Arial"/>
              <a:cs typeface="Arial"/>
            </a:endParaRPr>
          </a:p>
        </p:txBody>
      </p:sp>
      <p:sp>
        <p:nvSpPr>
          <p:cNvPr id="61" name="object 4">
            <a:extLst>
              <a:ext uri="{FF2B5EF4-FFF2-40B4-BE49-F238E27FC236}">
                <a16:creationId xmlns:a16="http://schemas.microsoft.com/office/drawing/2014/main" id="{21DD7DB0-0094-8F55-1496-96F219AE428E}"/>
              </a:ext>
            </a:extLst>
          </p:cNvPr>
          <p:cNvSpPr txBox="1"/>
          <p:nvPr/>
        </p:nvSpPr>
        <p:spPr>
          <a:xfrm>
            <a:off x="12979652" y="3045570"/>
            <a:ext cx="6304915" cy="630942"/>
          </a:xfrm>
          <a:prstGeom prst="rect">
            <a:avLst/>
          </a:prstGeom>
        </p:spPr>
        <p:txBody>
          <a:bodyPr vert="horz" wrap="square" lIns="0" tIns="15240" rIns="0" bIns="0" rtlCol="0">
            <a:spAutoFit/>
          </a:bodyPr>
          <a:lstStyle/>
          <a:p>
            <a:pPr marL="12700">
              <a:lnSpc>
                <a:spcPct val="100000"/>
              </a:lnSpc>
              <a:spcBef>
                <a:spcPts val="120"/>
              </a:spcBef>
            </a:pPr>
            <a:r>
              <a:rPr sz="2000" b="1" spc="105" dirty="0">
                <a:solidFill>
                  <a:srgbClr val="D52A26"/>
                </a:solidFill>
                <a:latin typeface="Arial"/>
                <a:cs typeface="Arial"/>
              </a:rPr>
              <a:t>80%</a:t>
            </a:r>
            <a:r>
              <a:rPr sz="2000" b="1" dirty="0">
                <a:solidFill>
                  <a:srgbClr val="D52A26"/>
                </a:solidFill>
                <a:latin typeface="Arial"/>
                <a:cs typeface="Arial"/>
              </a:rPr>
              <a:t> </a:t>
            </a:r>
            <a:r>
              <a:rPr lang="en-US" sz="2000" spc="-15" dirty="0">
                <a:latin typeface="Trebuchet MS"/>
                <a:cs typeface="Trebuchet MS"/>
              </a:rPr>
              <a:t>were </a:t>
            </a:r>
            <a:r>
              <a:rPr lang="en-US" sz="2000" spc="-15" dirty="0">
                <a:latin typeface="Trebuchet MS"/>
              </a:rPr>
              <a:t>younger than 20 years old, and one in three participants were 18 years old</a:t>
            </a:r>
            <a:endParaRPr sz="2000" spc="-15" dirty="0">
              <a:latin typeface="Trebuchet MS"/>
            </a:endParaRPr>
          </a:p>
        </p:txBody>
      </p:sp>
      <p:sp>
        <p:nvSpPr>
          <p:cNvPr id="62" name="object 5">
            <a:extLst>
              <a:ext uri="{FF2B5EF4-FFF2-40B4-BE49-F238E27FC236}">
                <a16:creationId xmlns:a16="http://schemas.microsoft.com/office/drawing/2014/main" id="{C8A16F11-D3E3-5D5E-5E08-93FDCA8CB125}"/>
              </a:ext>
            </a:extLst>
          </p:cNvPr>
          <p:cNvSpPr txBox="1"/>
          <p:nvPr/>
        </p:nvSpPr>
        <p:spPr>
          <a:xfrm>
            <a:off x="12985619" y="3966314"/>
            <a:ext cx="6313758" cy="323165"/>
          </a:xfrm>
          <a:prstGeom prst="rect">
            <a:avLst/>
          </a:prstGeom>
        </p:spPr>
        <p:txBody>
          <a:bodyPr vert="horz" wrap="square" lIns="0" tIns="15240" rIns="0" bIns="0" rtlCol="0">
            <a:spAutoFit/>
          </a:bodyPr>
          <a:lstStyle/>
          <a:p>
            <a:pPr marL="12700">
              <a:lnSpc>
                <a:spcPct val="100000"/>
              </a:lnSpc>
              <a:spcBef>
                <a:spcPts val="120"/>
              </a:spcBef>
            </a:pPr>
            <a:r>
              <a:rPr sz="2000" b="1" spc="105" dirty="0">
                <a:solidFill>
                  <a:srgbClr val="D52A26"/>
                </a:solidFill>
                <a:latin typeface="Arial"/>
                <a:cs typeface="Arial"/>
              </a:rPr>
              <a:t>90%</a:t>
            </a:r>
            <a:r>
              <a:rPr sz="2000" b="1" dirty="0">
                <a:solidFill>
                  <a:srgbClr val="D52A26"/>
                </a:solidFill>
                <a:latin typeface="Arial"/>
                <a:cs typeface="Arial"/>
              </a:rPr>
              <a:t> </a:t>
            </a:r>
            <a:r>
              <a:rPr lang="en-US" sz="2000" spc="-5" dirty="0">
                <a:latin typeface="Trebuchet MS"/>
                <a:cs typeface="Trebuchet MS"/>
              </a:rPr>
              <a:t>were </a:t>
            </a:r>
            <a:r>
              <a:rPr lang="en-US" sz="2000" spc="-15" dirty="0">
                <a:latin typeface="Trebuchet MS"/>
              </a:rPr>
              <a:t>foreign citizens without a valid work permit</a:t>
            </a:r>
            <a:endParaRPr sz="2000" spc="-15" dirty="0">
              <a:latin typeface="Trebuchet MS"/>
            </a:endParaRPr>
          </a:p>
        </p:txBody>
      </p:sp>
      <p:sp>
        <p:nvSpPr>
          <p:cNvPr id="63" name="object 6">
            <a:extLst>
              <a:ext uri="{FF2B5EF4-FFF2-40B4-BE49-F238E27FC236}">
                <a16:creationId xmlns:a16="http://schemas.microsoft.com/office/drawing/2014/main" id="{E884912A-0566-47F3-12A9-2877190FBA5F}"/>
              </a:ext>
            </a:extLst>
          </p:cNvPr>
          <p:cNvSpPr txBox="1"/>
          <p:nvPr/>
        </p:nvSpPr>
        <p:spPr>
          <a:xfrm>
            <a:off x="12979652" y="4892675"/>
            <a:ext cx="6006465" cy="925959"/>
          </a:xfrm>
          <a:prstGeom prst="rect">
            <a:avLst/>
          </a:prstGeom>
        </p:spPr>
        <p:txBody>
          <a:bodyPr vert="horz" wrap="square" lIns="0" tIns="12065" rIns="0" bIns="0" rtlCol="0">
            <a:spAutoFit/>
          </a:bodyPr>
          <a:lstStyle/>
          <a:p>
            <a:pPr marL="12700" marR="5080">
              <a:lnSpc>
                <a:spcPct val="101000"/>
              </a:lnSpc>
              <a:spcBef>
                <a:spcPts val="95"/>
              </a:spcBef>
            </a:pPr>
            <a:r>
              <a:rPr sz="2000" b="1" spc="105" dirty="0">
                <a:solidFill>
                  <a:srgbClr val="D52A26"/>
                </a:solidFill>
                <a:latin typeface="Arial"/>
                <a:cs typeface="Arial"/>
              </a:rPr>
              <a:t>40% </a:t>
            </a:r>
            <a:r>
              <a:rPr lang="en-US" sz="2000" spc="70" dirty="0">
                <a:latin typeface="Trebuchet MS"/>
                <a:cs typeface="Trebuchet MS"/>
              </a:rPr>
              <a:t>had not completed any formal vocational studies, while only 53% had completed basic studies</a:t>
            </a:r>
            <a:endParaRPr sz="2000" dirty="0">
              <a:latin typeface="Trebuchet MS"/>
              <a:cs typeface="Trebuchet MS"/>
            </a:endParaRPr>
          </a:p>
        </p:txBody>
      </p:sp>
      <p:sp>
        <p:nvSpPr>
          <p:cNvPr id="64" name="object 7">
            <a:extLst>
              <a:ext uri="{FF2B5EF4-FFF2-40B4-BE49-F238E27FC236}">
                <a16:creationId xmlns:a16="http://schemas.microsoft.com/office/drawing/2014/main" id="{11C26604-4D30-C3BC-DC06-967881B3CC13}"/>
              </a:ext>
            </a:extLst>
          </p:cNvPr>
          <p:cNvSpPr txBox="1"/>
          <p:nvPr/>
        </p:nvSpPr>
        <p:spPr>
          <a:xfrm>
            <a:off x="12979652" y="6230234"/>
            <a:ext cx="5832475" cy="304122"/>
          </a:xfrm>
          <a:prstGeom prst="rect">
            <a:avLst/>
          </a:prstGeom>
        </p:spPr>
        <p:txBody>
          <a:bodyPr vert="horz" wrap="square" lIns="0" tIns="12065" rIns="0" bIns="0" rtlCol="0">
            <a:spAutoFit/>
          </a:bodyPr>
          <a:lstStyle/>
          <a:p>
            <a:pPr marL="12700" marR="5080">
              <a:lnSpc>
                <a:spcPct val="101000"/>
              </a:lnSpc>
              <a:spcBef>
                <a:spcPts val="95"/>
              </a:spcBef>
            </a:pPr>
            <a:r>
              <a:rPr lang="es-ES" sz="2000" b="1" spc="105" dirty="0">
                <a:solidFill>
                  <a:srgbClr val="D52A26"/>
                </a:solidFill>
                <a:latin typeface="Arial"/>
                <a:cs typeface="Arial"/>
              </a:rPr>
              <a:t>85</a:t>
            </a:r>
            <a:r>
              <a:rPr sz="2000" b="1" spc="105" dirty="0">
                <a:solidFill>
                  <a:srgbClr val="D52A26"/>
                </a:solidFill>
                <a:latin typeface="Arial"/>
                <a:cs typeface="Arial"/>
              </a:rPr>
              <a:t>% </a:t>
            </a:r>
            <a:r>
              <a:rPr lang="es-ES" sz="2000" spc="45" dirty="0" err="1">
                <a:latin typeface="Trebuchet MS"/>
                <a:cs typeface="Trebuchet MS"/>
              </a:rPr>
              <a:t>were</a:t>
            </a:r>
            <a:r>
              <a:rPr lang="es-ES" sz="2000" spc="45" dirty="0">
                <a:latin typeface="Trebuchet MS"/>
                <a:cs typeface="Trebuchet MS"/>
              </a:rPr>
              <a:t> </a:t>
            </a:r>
            <a:r>
              <a:rPr lang="es-ES" sz="2000" spc="45" dirty="0" err="1">
                <a:latin typeface="Trebuchet MS"/>
                <a:cs typeface="Trebuchet MS"/>
              </a:rPr>
              <a:t>receiving</a:t>
            </a:r>
            <a:r>
              <a:rPr lang="es-ES" sz="2000" spc="45" dirty="0">
                <a:latin typeface="Trebuchet MS"/>
                <a:cs typeface="Trebuchet MS"/>
              </a:rPr>
              <a:t> </a:t>
            </a:r>
            <a:r>
              <a:rPr lang="es-ES" sz="2000" spc="45" dirty="0" err="1">
                <a:latin typeface="Trebuchet MS"/>
                <a:cs typeface="Trebuchet MS"/>
              </a:rPr>
              <a:t>public</a:t>
            </a:r>
            <a:r>
              <a:rPr lang="es-ES" sz="2000" spc="45" dirty="0">
                <a:latin typeface="Trebuchet MS"/>
                <a:cs typeface="Trebuchet MS"/>
              </a:rPr>
              <a:t> </a:t>
            </a:r>
            <a:r>
              <a:rPr lang="es-ES" sz="2000" spc="45" dirty="0" err="1">
                <a:latin typeface="Trebuchet MS"/>
                <a:cs typeface="Trebuchet MS"/>
              </a:rPr>
              <a:t>benefits</a:t>
            </a:r>
            <a:endParaRPr sz="2000" dirty="0">
              <a:latin typeface="Trebuchet MS"/>
              <a:cs typeface="Trebuchet MS"/>
            </a:endParaRPr>
          </a:p>
        </p:txBody>
      </p:sp>
      <p:sp>
        <p:nvSpPr>
          <p:cNvPr id="66" name="object 41">
            <a:extLst>
              <a:ext uri="{FF2B5EF4-FFF2-40B4-BE49-F238E27FC236}">
                <a16:creationId xmlns:a16="http://schemas.microsoft.com/office/drawing/2014/main" id="{439A5F80-AFD7-6A23-3021-E4106AE197ED}"/>
              </a:ext>
            </a:extLst>
          </p:cNvPr>
          <p:cNvSpPr/>
          <p:nvPr/>
        </p:nvSpPr>
        <p:spPr>
          <a:xfrm>
            <a:off x="12605222" y="2998233"/>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46"/>
                </a:lnTo>
                <a:lnTo>
                  <a:pt x="185321" y="7533"/>
                </a:lnTo>
                <a:lnTo>
                  <a:pt x="179054" y="6976"/>
                </a:lnTo>
                <a:lnTo>
                  <a:pt x="171804" y="10570"/>
                </a:lnTo>
                <a:lnTo>
                  <a:pt x="164196" y="17705"/>
                </a:lnTo>
                <a:lnTo>
                  <a:pt x="156851" y="27773"/>
                </a:lnTo>
                <a:lnTo>
                  <a:pt x="151144" y="37009"/>
                </a:lnTo>
                <a:lnTo>
                  <a:pt x="148778" y="43574"/>
                </a:lnTo>
                <a:lnTo>
                  <a:pt x="145678" y="49731"/>
                </a:lnTo>
                <a:lnTo>
                  <a:pt x="122556" y="79350"/>
                </a:lnTo>
                <a:lnTo>
                  <a:pt x="118171" y="77845"/>
                </a:lnTo>
                <a:lnTo>
                  <a:pt x="111910" y="74034"/>
                </a:lnTo>
                <a:lnTo>
                  <a:pt x="108590" y="68537"/>
                </a:lnTo>
                <a:lnTo>
                  <a:pt x="105449" y="64076"/>
                </a:lnTo>
                <a:lnTo>
                  <a:pt x="99680" y="57228"/>
                </a:lnTo>
                <a:lnTo>
                  <a:pt x="97198" y="55689"/>
                </a:lnTo>
                <a:lnTo>
                  <a:pt x="91522" y="53874"/>
                </a:lnTo>
                <a:lnTo>
                  <a:pt x="85124" y="54634"/>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12"/>
                </a:lnTo>
                <a:lnTo>
                  <a:pt x="239204" y="154806"/>
                </a:lnTo>
                <a:lnTo>
                  <a:pt x="232943" y="155173"/>
                </a:lnTo>
                <a:lnTo>
                  <a:pt x="219645" y="148230"/>
                </a:lnTo>
                <a:lnTo>
                  <a:pt x="218608" y="139498"/>
                </a:lnTo>
                <a:lnTo>
                  <a:pt x="222011" y="133173"/>
                </a:lnTo>
                <a:lnTo>
                  <a:pt x="225963" y="127651"/>
                </a:lnTo>
                <a:lnTo>
                  <a:pt x="231143" y="122411"/>
                </a:lnTo>
                <a:lnTo>
                  <a:pt x="237173" y="117266"/>
                </a:lnTo>
                <a:lnTo>
                  <a:pt x="251275" y="105836"/>
                </a:lnTo>
                <a:lnTo>
                  <a:pt x="258408" y="99361"/>
                </a:lnTo>
                <a:lnTo>
                  <a:pt x="264661" y="92406"/>
                </a:lnTo>
                <a:lnTo>
                  <a:pt x="269622" y="84766"/>
                </a:lnTo>
                <a:lnTo>
                  <a:pt x="272154" y="76975"/>
                </a:lnTo>
                <a:lnTo>
                  <a:pt x="271346" y="71413"/>
                </a:lnTo>
                <a:lnTo>
                  <a:pt x="268561" y="67686"/>
                </a:lnTo>
                <a:lnTo>
                  <a:pt x="265162" y="65395"/>
                </a:lnTo>
                <a:lnTo>
                  <a:pt x="261957" y="63772"/>
                </a:lnTo>
                <a:lnTo>
                  <a:pt x="254104" y="63374"/>
                </a:lnTo>
                <a:lnTo>
                  <a:pt x="251183" y="62746"/>
                </a:lnTo>
                <a:lnTo>
                  <a:pt x="247864" y="62819"/>
                </a:lnTo>
                <a:lnTo>
                  <a:pt x="240911" y="59238"/>
                </a:lnTo>
                <a:lnTo>
                  <a:pt x="240304" y="54296"/>
                </a:lnTo>
                <a:lnTo>
                  <a:pt x="244859" y="45940"/>
                </a:lnTo>
                <a:lnTo>
                  <a:pt x="253539" y="34223"/>
                </a:lnTo>
                <a:lnTo>
                  <a:pt x="256774" y="29501"/>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67" name="object 42">
            <a:extLst>
              <a:ext uri="{FF2B5EF4-FFF2-40B4-BE49-F238E27FC236}">
                <a16:creationId xmlns:a16="http://schemas.microsoft.com/office/drawing/2014/main" id="{1747BBAF-789D-D4D9-5056-AD5004A1CB12}"/>
              </a:ext>
            </a:extLst>
          </p:cNvPr>
          <p:cNvSpPr/>
          <p:nvPr/>
        </p:nvSpPr>
        <p:spPr>
          <a:xfrm>
            <a:off x="12605222" y="3978275"/>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68" name="object 43">
            <a:extLst>
              <a:ext uri="{FF2B5EF4-FFF2-40B4-BE49-F238E27FC236}">
                <a16:creationId xmlns:a16="http://schemas.microsoft.com/office/drawing/2014/main" id="{B6456D37-0C52-93A2-1B45-C90CD91AB76F}"/>
              </a:ext>
            </a:extLst>
          </p:cNvPr>
          <p:cNvSpPr/>
          <p:nvPr/>
        </p:nvSpPr>
        <p:spPr>
          <a:xfrm>
            <a:off x="12605222" y="4874432"/>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46"/>
                </a:lnTo>
                <a:lnTo>
                  <a:pt x="185321" y="7533"/>
                </a:lnTo>
                <a:lnTo>
                  <a:pt x="179054" y="6976"/>
                </a:lnTo>
                <a:lnTo>
                  <a:pt x="171804" y="10570"/>
                </a:lnTo>
                <a:lnTo>
                  <a:pt x="164196" y="17705"/>
                </a:lnTo>
                <a:lnTo>
                  <a:pt x="156851" y="27773"/>
                </a:lnTo>
                <a:lnTo>
                  <a:pt x="151144" y="37009"/>
                </a:lnTo>
                <a:lnTo>
                  <a:pt x="148778" y="43574"/>
                </a:lnTo>
                <a:lnTo>
                  <a:pt x="145678" y="49731"/>
                </a:lnTo>
                <a:lnTo>
                  <a:pt x="122556" y="79350"/>
                </a:lnTo>
                <a:lnTo>
                  <a:pt x="118171" y="77845"/>
                </a:lnTo>
                <a:lnTo>
                  <a:pt x="111910" y="74034"/>
                </a:lnTo>
                <a:lnTo>
                  <a:pt x="108590" y="68537"/>
                </a:lnTo>
                <a:lnTo>
                  <a:pt x="105449" y="64076"/>
                </a:lnTo>
                <a:lnTo>
                  <a:pt x="99680" y="57228"/>
                </a:lnTo>
                <a:lnTo>
                  <a:pt x="97198" y="55689"/>
                </a:lnTo>
                <a:lnTo>
                  <a:pt x="91522" y="53874"/>
                </a:lnTo>
                <a:lnTo>
                  <a:pt x="85124" y="54634"/>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12"/>
                </a:lnTo>
                <a:lnTo>
                  <a:pt x="239204" y="154806"/>
                </a:lnTo>
                <a:lnTo>
                  <a:pt x="232943" y="155173"/>
                </a:lnTo>
                <a:lnTo>
                  <a:pt x="219645" y="148230"/>
                </a:lnTo>
                <a:lnTo>
                  <a:pt x="218608" y="139498"/>
                </a:lnTo>
                <a:lnTo>
                  <a:pt x="222011" y="133173"/>
                </a:lnTo>
                <a:lnTo>
                  <a:pt x="225963" y="127651"/>
                </a:lnTo>
                <a:lnTo>
                  <a:pt x="231143" y="122411"/>
                </a:lnTo>
                <a:lnTo>
                  <a:pt x="237173" y="117266"/>
                </a:lnTo>
                <a:lnTo>
                  <a:pt x="251275" y="105836"/>
                </a:lnTo>
                <a:lnTo>
                  <a:pt x="258408" y="99361"/>
                </a:lnTo>
                <a:lnTo>
                  <a:pt x="264661" y="92406"/>
                </a:lnTo>
                <a:lnTo>
                  <a:pt x="269622" y="84766"/>
                </a:lnTo>
                <a:lnTo>
                  <a:pt x="272154" y="76975"/>
                </a:lnTo>
                <a:lnTo>
                  <a:pt x="271346" y="71413"/>
                </a:lnTo>
                <a:lnTo>
                  <a:pt x="268561" y="67686"/>
                </a:lnTo>
                <a:lnTo>
                  <a:pt x="265162" y="65395"/>
                </a:lnTo>
                <a:lnTo>
                  <a:pt x="261957" y="63772"/>
                </a:lnTo>
                <a:lnTo>
                  <a:pt x="254104" y="63374"/>
                </a:lnTo>
                <a:lnTo>
                  <a:pt x="251183" y="62746"/>
                </a:lnTo>
                <a:lnTo>
                  <a:pt x="247864" y="62819"/>
                </a:lnTo>
                <a:lnTo>
                  <a:pt x="240911" y="59238"/>
                </a:lnTo>
                <a:lnTo>
                  <a:pt x="240304" y="54296"/>
                </a:lnTo>
                <a:lnTo>
                  <a:pt x="244859" y="45940"/>
                </a:lnTo>
                <a:lnTo>
                  <a:pt x="253539" y="34223"/>
                </a:lnTo>
                <a:lnTo>
                  <a:pt x="256774" y="29501"/>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69" name="object 44">
            <a:extLst>
              <a:ext uri="{FF2B5EF4-FFF2-40B4-BE49-F238E27FC236}">
                <a16:creationId xmlns:a16="http://schemas.microsoft.com/office/drawing/2014/main" id="{F3DBF713-12D4-A4C0-3D5F-6D3CEEE65A67}"/>
              </a:ext>
            </a:extLst>
          </p:cNvPr>
          <p:cNvSpPr/>
          <p:nvPr/>
        </p:nvSpPr>
        <p:spPr>
          <a:xfrm>
            <a:off x="12605222" y="6163310"/>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2"/>
                </a:lnTo>
                <a:lnTo>
                  <a:pt x="171804" y="10566"/>
                </a:lnTo>
                <a:lnTo>
                  <a:pt x="164196" y="17703"/>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70" name="object 45">
            <a:extLst>
              <a:ext uri="{FF2B5EF4-FFF2-40B4-BE49-F238E27FC236}">
                <a16:creationId xmlns:a16="http://schemas.microsoft.com/office/drawing/2014/main" id="{13AEDB6E-2284-006D-055D-1362CFAD0266}"/>
              </a:ext>
            </a:extLst>
          </p:cNvPr>
          <p:cNvSpPr/>
          <p:nvPr/>
        </p:nvSpPr>
        <p:spPr>
          <a:xfrm>
            <a:off x="12625662" y="7019756"/>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71" name="object 46">
            <a:extLst>
              <a:ext uri="{FF2B5EF4-FFF2-40B4-BE49-F238E27FC236}">
                <a16:creationId xmlns:a16="http://schemas.microsoft.com/office/drawing/2014/main" id="{ECFA68CC-AB7E-98CF-91FE-327470336295}"/>
              </a:ext>
            </a:extLst>
          </p:cNvPr>
          <p:cNvSpPr/>
          <p:nvPr/>
        </p:nvSpPr>
        <p:spPr>
          <a:xfrm>
            <a:off x="12605222" y="8057218"/>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
        <p:nvSpPr>
          <p:cNvPr id="72" name="object 24">
            <a:extLst>
              <a:ext uri="{FF2B5EF4-FFF2-40B4-BE49-F238E27FC236}">
                <a16:creationId xmlns:a16="http://schemas.microsoft.com/office/drawing/2014/main" id="{E6CF4CEF-35E7-B5F7-766C-BA8DA88B6CA3}"/>
              </a:ext>
            </a:extLst>
          </p:cNvPr>
          <p:cNvSpPr/>
          <p:nvPr/>
        </p:nvSpPr>
        <p:spPr>
          <a:xfrm>
            <a:off x="1510635" y="9055874"/>
            <a:ext cx="9513757" cy="1877889"/>
          </a:xfrm>
          <a:custGeom>
            <a:avLst/>
            <a:gdLst/>
            <a:ahLst/>
            <a:cxnLst/>
            <a:rect l="l" t="t" r="r" b="b"/>
            <a:pathLst>
              <a:path w="7541259" h="3780154">
                <a:moveTo>
                  <a:pt x="7540911" y="0"/>
                </a:moveTo>
                <a:lnTo>
                  <a:pt x="0" y="0"/>
                </a:lnTo>
                <a:lnTo>
                  <a:pt x="0" y="3779989"/>
                </a:lnTo>
                <a:lnTo>
                  <a:pt x="7540911" y="3779989"/>
                </a:lnTo>
                <a:lnTo>
                  <a:pt x="7540911" y="0"/>
                </a:lnTo>
                <a:close/>
              </a:path>
            </a:pathLst>
          </a:custGeom>
          <a:solidFill>
            <a:srgbClr val="D52A26"/>
          </a:solidFill>
        </p:spPr>
        <p:txBody>
          <a:bodyPr wrap="square" lIns="0" tIns="0" rIns="0" bIns="0" rtlCol="0"/>
          <a:lstStyle/>
          <a:p>
            <a:endParaRPr/>
          </a:p>
        </p:txBody>
      </p:sp>
      <p:sp>
        <p:nvSpPr>
          <p:cNvPr id="75" name="CuadroTexto 74">
            <a:extLst>
              <a:ext uri="{FF2B5EF4-FFF2-40B4-BE49-F238E27FC236}">
                <a16:creationId xmlns:a16="http://schemas.microsoft.com/office/drawing/2014/main" id="{D1433279-F100-46D7-CDD1-E50FA9CE3924}"/>
              </a:ext>
            </a:extLst>
          </p:cNvPr>
          <p:cNvSpPr txBox="1"/>
          <p:nvPr/>
        </p:nvSpPr>
        <p:spPr>
          <a:xfrm>
            <a:off x="2098468" y="9308221"/>
            <a:ext cx="8373272" cy="1256754"/>
          </a:xfrm>
          <a:prstGeom prst="rect">
            <a:avLst/>
          </a:prstGeom>
          <a:noFill/>
        </p:spPr>
        <p:txBody>
          <a:bodyPr wrap="square">
            <a:spAutoFit/>
          </a:bodyPr>
          <a:lstStyle/>
          <a:p>
            <a:pPr>
              <a:spcBef>
                <a:spcPts val="95"/>
              </a:spcBef>
              <a:spcAft>
                <a:spcPts val="1200"/>
              </a:spcAft>
            </a:pPr>
            <a:r>
              <a:rPr lang="es-ES" b="1" spc="-15" dirty="0">
                <a:solidFill>
                  <a:srgbClr val="FFFFFF"/>
                </a:solidFill>
                <a:latin typeface="Tahoma"/>
                <a:cs typeface="Tahoma"/>
              </a:rPr>
              <a:t>No formal </a:t>
            </a:r>
            <a:r>
              <a:rPr lang="es-ES" b="1" spc="-15" dirty="0" err="1">
                <a:solidFill>
                  <a:srgbClr val="FFFFFF"/>
                </a:solidFill>
                <a:latin typeface="Tahoma"/>
                <a:cs typeface="Tahoma"/>
              </a:rPr>
              <a:t>studies</a:t>
            </a:r>
            <a:r>
              <a:rPr lang="es-ES" b="1" spc="-15" dirty="0">
                <a:solidFill>
                  <a:srgbClr val="FFFFFF"/>
                </a:solidFill>
                <a:latin typeface="Tahoma"/>
                <a:cs typeface="Tahoma"/>
              </a:rPr>
              <a:t>: 						1</a:t>
            </a:r>
          </a:p>
          <a:p>
            <a:pPr>
              <a:spcBef>
                <a:spcPts val="95"/>
              </a:spcBef>
              <a:spcAft>
                <a:spcPts val="1200"/>
              </a:spcAft>
            </a:pPr>
            <a:r>
              <a:rPr lang="es-ES" b="1" spc="-15" dirty="0" err="1">
                <a:solidFill>
                  <a:srgbClr val="FFFFFF"/>
                </a:solidFill>
                <a:latin typeface="Tahoma"/>
                <a:cs typeface="Tahoma"/>
              </a:rPr>
              <a:t>Completed</a:t>
            </a:r>
            <a:r>
              <a:rPr lang="es-ES" b="1" spc="-15" dirty="0">
                <a:solidFill>
                  <a:srgbClr val="FFFFFF"/>
                </a:solidFill>
                <a:latin typeface="Tahoma"/>
                <a:cs typeface="Tahoma"/>
              </a:rPr>
              <a:t> </a:t>
            </a:r>
            <a:r>
              <a:rPr lang="es-ES" b="1" spc="-15" dirty="0" err="1">
                <a:solidFill>
                  <a:srgbClr val="FFFFFF"/>
                </a:solidFill>
                <a:latin typeface="Tahoma"/>
                <a:cs typeface="Tahoma"/>
              </a:rPr>
              <a:t>primary</a:t>
            </a:r>
            <a:r>
              <a:rPr lang="es-ES" b="1" spc="-15" dirty="0">
                <a:solidFill>
                  <a:srgbClr val="FFFFFF"/>
                </a:solidFill>
                <a:latin typeface="Tahoma"/>
                <a:cs typeface="Tahoma"/>
              </a:rPr>
              <a:t> </a:t>
            </a:r>
            <a:r>
              <a:rPr lang="es-ES" b="1" spc="-15" dirty="0" err="1">
                <a:solidFill>
                  <a:srgbClr val="FFFFFF"/>
                </a:solidFill>
                <a:latin typeface="Tahoma"/>
                <a:cs typeface="Tahoma"/>
              </a:rPr>
              <a:t>education</a:t>
            </a:r>
            <a:r>
              <a:rPr lang="es-ES" b="1" spc="-15" dirty="0">
                <a:solidFill>
                  <a:srgbClr val="FFFFFF"/>
                </a:solidFill>
                <a:latin typeface="Tahoma"/>
                <a:cs typeface="Tahoma"/>
              </a:rPr>
              <a:t> </a:t>
            </a:r>
            <a:r>
              <a:rPr lang="es-ES" b="1" spc="-15" dirty="0" err="1">
                <a:solidFill>
                  <a:srgbClr val="FFFFFF"/>
                </a:solidFill>
                <a:latin typeface="Tahoma"/>
                <a:cs typeface="Tahoma"/>
              </a:rPr>
              <a:t>or</a:t>
            </a:r>
            <a:r>
              <a:rPr lang="es-ES" b="1" spc="-15" dirty="0">
                <a:solidFill>
                  <a:srgbClr val="FFFFFF"/>
                </a:solidFill>
                <a:latin typeface="Tahoma"/>
                <a:cs typeface="Tahoma"/>
              </a:rPr>
              <a:t> </a:t>
            </a:r>
            <a:r>
              <a:rPr lang="es-ES" b="1" spc="-15" dirty="0" err="1">
                <a:solidFill>
                  <a:srgbClr val="FFFFFF"/>
                </a:solidFill>
                <a:latin typeface="Tahoma"/>
                <a:cs typeface="Tahoma"/>
              </a:rPr>
              <a:t>basic</a:t>
            </a:r>
            <a:r>
              <a:rPr lang="es-ES" b="1" spc="-15" dirty="0">
                <a:solidFill>
                  <a:srgbClr val="FFFFFF"/>
                </a:solidFill>
                <a:latin typeface="Tahoma"/>
                <a:cs typeface="Tahoma"/>
              </a:rPr>
              <a:t> </a:t>
            </a:r>
            <a:r>
              <a:rPr lang="es-ES" b="1" spc="-15" dirty="0" err="1">
                <a:solidFill>
                  <a:srgbClr val="FFFFFF"/>
                </a:solidFill>
                <a:latin typeface="Tahoma"/>
                <a:cs typeface="Tahoma"/>
              </a:rPr>
              <a:t>vocational</a:t>
            </a:r>
            <a:r>
              <a:rPr lang="es-ES" b="1" spc="-15" dirty="0">
                <a:solidFill>
                  <a:srgbClr val="FFFFFF"/>
                </a:solidFill>
                <a:latin typeface="Tahoma"/>
                <a:cs typeface="Tahoma"/>
              </a:rPr>
              <a:t> training:	120</a:t>
            </a:r>
          </a:p>
          <a:p>
            <a:pPr>
              <a:spcBef>
                <a:spcPts val="95"/>
              </a:spcBef>
              <a:spcAft>
                <a:spcPts val="1200"/>
              </a:spcAft>
            </a:pPr>
            <a:r>
              <a:rPr lang="es-ES" b="1" spc="-15" dirty="0" err="1">
                <a:solidFill>
                  <a:srgbClr val="FFFFFF"/>
                </a:solidFill>
                <a:latin typeface="Tahoma"/>
                <a:cs typeface="Tahoma"/>
              </a:rPr>
              <a:t>Completed</a:t>
            </a:r>
            <a:r>
              <a:rPr lang="es-ES" b="1" spc="-15" dirty="0">
                <a:solidFill>
                  <a:srgbClr val="FFFFFF"/>
                </a:solidFill>
                <a:latin typeface="Tahoma"/>
                <a:cs typeface="Tahoma"/>
              </a:rPr>
              <a:t> </a:t>
            </a:r>
            <a:r>
              <a:rPr lang="es-ES" b="1" spc="-15" dirty="0" err="1">
                <a:solidFill>
                  <a:srgbClr val="FFFFFF"/>
                </a:solidFill>
                <a:latin typeface="Tahoma"/>
                <a:cs typeface="Tahoma"/>
              </a:rPr>
              <a:t>secondary</a:t>
            </a:r>
            <a:r>
              <a:rPr lang="es-ES" b="1" spc="-15" dirty="0">
                <a:solidFill>
                  <a:srgbClr val="FFFFFF"/>
                </a:solidFill>
                <a:latin typeface="Tahoma"/>
                <a:cs typeface="Tahoma"/>
              </a:rPr>
              <a:t> </a:t>
            </a:r>
            <a:r>
              <a:rPr lang="es-ES" b="1" spc="-15" dirty="0" err="1">
                <a:solidFill>
                  <a:srgbClr val="FFFFFF"/>
                </a:solidFill>
                <a:latin typeface="Tahoma"/>
                <a:cs typeface="Tahoma"/>
              </a:rPr>
              <a:t>or</a:t>
            </a:r>
            <a:r>
              <a:rPr lang="es-ES" b="1" spc="-15" dirty="0">
                <a:solidFill>
                  <a:srgbClr val="FFFFFF"/>
                </a:solidFill>
                <a:latin typeface="Tahoma"/>
                <a:cs typeface="Tahoma"/>
              </a:rPr>
              <a:t> </a:t>
            </a:r>
            <a:r>
              <a:rPr lang="es-ES" b="1" spc="-15" dirty="0" err="1">
                <a:solidFill>
                  <a:srgbClr val="FFFFFF"/>
                </a:solidFill>
                <a:latin typeface="Tahoma"/>
                <a:cs typeface="Tahoma"/>
              </a:rPr>
              <a:t>higher</a:t>
            </a:r>
            <a:r>
              <a:rPr lang="es-ES" b="1" spc="-15" dirty="0">
                <a:solidFill>
                  <a:srgbClr val="FFFFFF"/>
                </a:solidFill>
                <a:latin typeface="Tahoma"/>
                <a:cs typeface="Tahoma"/>
              </a:rPr>
              <a:t> </a:t>
            </a:r>
            <a:r>
              <a:rPr lang="es-ES" b="1" spc="-15" dirty="0" err="1">
                <a:solidFill>
                  <a:srgbClr val="FFFFFF"/>
                </a:solidFill>
                <a:latin typeface="Tahoma"/>
                <a:cs typeface="Tahoma"/>
              </a:rPr>
              <a:t>education</a:t>
            </a:r>
            <a:r>
              <a:rPr lang="es-ES" b="1" spc="-15" dirty="0">
                <a:solidFill>
                  <a:srgbClr val="FFFFFF"/>
                </a:solidFill>
                <a:latin typeface="Tahoma"/>
                <a:cs typeface="Tahoma"/>
              </a:rPr>
              <a:t> :			9</a:t>
            </a:r>
          </a:p>
        </p:txBody>
      </p:sp>
      <p:sp>
        <p:nvSpPr>
          <p:cNvPr id="77" name="CuadroTexto 76">
            <a:extLst>
              <a:ext uri="{FF2B5EF4-FFF2-40B4-BE49-F238E27FC236}">
                <a16:creationId xmlns:a16="http://schemas.microsoft.com/office/drawing/2014/main" id="{85FE958E-8FA0-2F2A-FEF7-9CFD4E628E9E}"/>
              </a:ext>
            </a:extLst>
          </p:cNvPr>
          <p:cNvSpPr txBox="1"/>
          <p:nvPr/>
        </p:nvSpPr>
        <p:spPr>
          <a:xfrm>
            <a:off x="12979652" y="7993735"/>
            <a:ext cx="6447115" cy="615105"/>
          </a:xfrm>
          <a:prstGeom prst="rect">
            <a:avLst/>
          </a:prstGeom>
        </p:spPr>
        <p:txBody>
          <a:bodyPr vert="horz" wrap="square" lIns="0" tIns="12065" rIns="0" bIns="0" rtlCol="0">
            <a:spAutoFit/>
          </a:bodyPr>
          <a:lstStyle>
            <a:defPPr>
              <a:defRPr lang="es-ES"/>
            </a:defPPr>
            <a:lvl1pPr marL="12700" marR="5080" indent="240029">
              <a:lnSpc>
                <a:spcPct val="101000"/>
              </a:lnSpc>
              <a:spcBef>
                <a:spcPts val="95"/>
              </a:spcBef>
              <a:defRPr sz="2450" b="1" spc="105">
                <a:solidFill>
                  <a:srgbClr val="D52A26"/>
                </a:solidFill>
                <a:latin typeface="Arial"/>
                <a:cs typeface="Arial"/>
              </a:defRPr>
            </a:lvl1pPr>
          </a:lstStyle>
          <a:p>
            <a:pPr indent="-12700"/>
            <a:r>
              <a:rPr lang="en-GB" sz="2000" b="0" spc="45" dirty="0">
                <a:solidFill>
                  <a:schemeClr val="tx1"/>
                </a:solidFill>
                <a:latin typeface="Trebuchet MS"/>
                <a:cs typeface="+mn-cs"/>
              </a:rPr>
              <a:t>The average grant had risen to </a:t>
            </a:r>
            <a:r>
              <a:rPr lang="en-GB" sz="2000" dirty="0"/>
              <a:t>€5,028 (78% </a:t>
            </a:r>
            <a:r>
              <a:rPr lang="en-GB" sz="2000" b="0" spc="45" dirty="0">
                <a:solidFill>
                  <a:schemeClr val="tx1"/>
                </a:solidFill>
                <a:latin typeface="Trebuchet MS"/>
                <a:cs typeface="+mn-cs"/>
              </a:rPr>
              <a:t>of the maximum amount)</a:t>
            </a:r>
            <a:endParaRPr lang="es-ES" sz="2000" b="0" spc="45" dirty="0">
              <a:solidFill>
                <a:schemeClr val="tx1"/>
              </a:solidFill>
              <a:latin typeface="Trebuchet MS"/>
              <a:cs typeface="+mn-cs"/>
            </a:endParaRPr>
          </a:p>
        </p:txBody>
      </p:sp>
      <p:sp>
        <p:nvSpPr>
          <p:cNvPr id="78" name="object 46">
            <a:extLst>
              <a:ext uri="{FF2B5EF4-FFF2-40B4-BE49-F238E27FC236}">
                <a16:creationId xmlns:a16="http://schemas.microsoft.com/office/drawing/2014/main" id="{CFD4479E-2436-B90D-10FA-5398EE4D6CE1}"/>
              </a:ext>
            </a:extLst>
          </p:cNvPr>
          <p:cNvSpPr/>
          <p:nvPr/>
        </p:nvSpPr>
        <p:spPr>
          <a:xfrm>
            <a:off x="12596495" y="9058910"/>
            <a:ext cx="274955" cy="481965"/>
          </a:xfrm>
          <a:custGeom>
            <a:avLst/>
            <a:gdLst/>
            <a:ahLst/>
            <a:cxnLst/>
            <a:rect l="l" t="t" r="r" b="b"/>
            <a:pathLst>
              <a:path w="274954" h="481965">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0"/>
                </a:lnTo>
                <a:lnTo>
                  <a:pt x="258408" y="99363"/>
                </a:lnTo>
                <a:lnTo>
                  <a:pt x="264661" y="92406"/>
                </a:lnTo>
                <a:lnTo>
                  <a:pt x="269622" y="84766"/>
                </a:lnTo>
                <a:lnTo>
                  <a:pt x="272154" y="76975"/>
                </a:lnTo>
                <a:lnTo>
                  <a:pt x="271346" y="71413"/>
                </a:lnTo>
                <a:lnTo>
                  <a:pt x="268561" y="67686"/>
                </a:lnTo>
                <a:lnTo>
                  <a:pt x="265162"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27525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06</a:t>
            </a:r>
            <a:endParaRPr sz="10600" dirty="0">
              <a:latin typeface="Arial"/>
              <a:cs typeface="Arial"/>
            </a:endParaRPr>
          </a:p>
        </p:txBody>
      </p:sp>
      <p:sp>
        <p:nvSpPr>
          <p:cNvPr id="3" name="object 3"/>
          <p:cNvSpPr/>
          <p:nvPr/>
        </p:nvSpPr>
        <p:spPr>
          <a:xfrm>
            <a:off x="1087633" y="2664460"/>
            <a:ext cx="10794365" cy="5123815"/>
          </a:xfrm>
          <a:custGeom>
            <a:avLst/>
            <a:gdLst/>
            <a:ahLst/>
            <a:cxnLst/>
            <a:rect l="l" t="t" r="r" b="b"/>
            <a:pathLst>
              <a:path w="10794365" h="5123815">
                <a:moveTo>
                  <a:pt x="10794215" y="0"/>
                </a:moveTo>
                <a:lnTo>
                  <a:pt x="0" y="0"/>
                </a:lnTo>
                <a:lnTo>
                  <a:pt x="0" y="5123236"/>
                </a:lnTo>
                <a:lnTo>
                  <a:pt x="10794215" y="5123236"/>
                </a:lnTo>
                <a:lnTo>
                  <a:pt x="10794215" y="0"/>
                </a:lnTo>
                <a:close/>
              </a:path>
            </a:pathLst>
          </a:custGeom>
          <a:solidFill>
            <a:srgbClr val="D52A26"/>
          </a:solidFill>
        </p:spPr>
        <p:txBody>
          <a:bodyPr wrap="square" lIns="0" tIns="0" rIns="0" bIns="0" rtlCol="0"/>
          <a:lstStyle/>
          <a:p>
            <a:pPr algn="r"/>
            <a:endParaRPr dirty="0"/>
          </a:p>
        </p:txBody>
      </p:sp>
      <p:sp>
        <p:nvSpPr>
          <p:cNvPr id="26" name="object 26"/>
          <p:cNvSpPr txBox="1"/>
          <p:nvPr/>
        </p:nvSpPr>
        <p:spPr>
          <a:xfrm>
            <a:off x="4279530" y="7949912"/>
            <a:ext cx="7687945" cy="402590"/>
          </a:xfrm>
          <a:prstGeom prst="rect">
            <a:avLst/>
          </a:prstGeom>
        </p:spPr>
        <p:txBody>
          <a:bodyPr vert="horz" wrap="square" lIns="0" tIns="15240" rIns="0" bIns="0" rtlCol="0">
            <a:spAutoFit/>
          </a:bodyPr>
          <a:lstStyle/>
          <a:p>
            <a:pPr marL="12700">
              <a:lnSpc>
                <a:spcPct val="100000"/>
              </a:lnSpc>
              <a:spcBef>
                <a:spcPts val="120"/>
              </a:spcBef>
            </a:pPr>
            <a:r>
              <a:rPr lang="es-ES" sz="2450" b="1" spc="20" dirty="0" err="1">
                <a:latin typeface="Trebuchet MS"/>
                <a:cs typeface="Trebuchet MS"/>
              </a:rPr>
              <a:t>Average</a:t>
            </a:r>
            <a:r>
              <a:rPr lang="es-ES" sz="2450" b="1" spc="20" dirty="0">
                <a:latin typeface="Trebuchet MS"/>
                <a:cs typeface="Trebuchet MS"/>
              </a:rPr>
              <a:t> </a:t>
            </a:r>
            <a:r>
              <a:rPr lang="es-ES" sz="2450" b="1" spc="20" dirty="0" err="1">
                <a:latin typeface="Trebuchet MS"/>
                <a:cs typeface="Trebuchet MS"/>
              </a:rPr>
              <a:t>gross</a:t>
            </a:r>
            <a:r>
              <a:rPr lang="es-ES" sz="2450" b="1" spc="20" dirty="0">
                <a:latin typeface="Trebuchet MS"/>
                <a:cs typeface="Trebuchet MS"/>
              </a:rPr>
              <a:t> </a:t>
            </a:r>
            <a:r>
              <a:rPr lang="es-ES" sz="2450" b="1" spc="20" dirty="0" err="1">
                <a:latin typeface="Trebuchet MS"/>
                <a:cs typeface="Trebuchet MS"/>
              </a:rPr>
              <a:t>salary</a:t>
            </a:r>
            <a:endParaRPr lang="es-ES" sz="2450" b="1" dirty="0">
              <a:latin typeface="Trebuchet MS"/>
              <a:cs typeface="Trebuchet MS"/>
            </a:endParaRPr>
          </a:p>
        </p:txBody>
      </p:sp>
      <p:sp>
        <p:nvSpPr>
          <p:cNvPr id="28" name="object 28"/>
          <p:cNvSpPr txBox="1"/>
          <p:nvPr/>
        </p:nvSpPr>
        <p:spPr>
          <a:xfrm>
            <a:off x="2043793" y="2710721"/>
            <a:ext cx="9658861" cy="877163"/>
          </a:xfrm>
          <a:prstGeom prst="rect">
            <a:avLst/>
          </a:prstGeom>
        </p:spPr>
        <p:txBody>
          <a:bodyPr vert="horz" wrap="square" lIns="0" tIns="15240" rIns="0" bIns="0" rtlCol="0">
            <a:spAutoFit/>
          </a:bodyPr>
          <a:lstStyle/>
          <a:p>
            <a:pPr marL="12700" marR="254635">
              <a:lnSpc>
                <a:spcPct val="100499"/>
              </a:lnSpc>
              <a:spcBef>
                <a:spcPts val="95"/>
              </a:spcBef>
            </a:pPr>
            <a:r>
              <a:rPr lang="en-US" sz="2800" b="1" spc="20" dirty="0">
                <a:solidFill>
                  <a:schemeClr val="bg1"/>
                </a:solidFill>
                <a:latin typeface="Arial"/>
                <a:cs typeface="Arial"/>
              </a:rPr>
              <a:t>IN TERMS OF LABOUR MARKET INTEGRATION AND EMPLOYMENT QUALITY</a:t>
            </a:r>
            <a:endParaRPr lang="en-US" sz="2000" dirty="0">
              <a:solidFill>
                <a:schemeClr val="bg1"/>
              </a:solidFill>
              <a:latin typeface="Trebuchet MS"/>
              <a:cs typeface="Trebuchet MS"/>
            </a:endParaRPr>
          </a:p>
        </p:txBody>
      </p:sp>
      <p:sp>
        <p:nvSpPr>
          <p:cNvPr id="29" name="object 29"/>
          <p:cNvSpPr txBox="1"/>
          <p:nvPr/>
        </p:nvSpPr>
        <p:spPr>
          <a:xfrm>
            <a:off x="2673251" y="3831766"/>
            <a:ext cx="3696335" cy="266098"/>
          </a:xfrm>
          <a:prstGeom prst="rect">
            <a:avLst/>
          </a:prstGeom>
        </p:spPr>
        <p:txBody>
          <a:bodyPr vert="horz" wrap="square" lIns="0" tIns="12065" rIns="0" bIns="0" rtlCol="0">
            <a:spAutoFit/>
          </a:bodyPr>
          <a:lstStyle/>
          <a:p>
            <a:pPr algn="r">
              <a:lnSpc>
                <a:spcPct val="100000"/>
              </a:lnSpc>
              <a:spcBef>
                <a:spcPts val="95"/>
              </a:spcBef>
            </a:pPr>
            <a:r>
              <a:rPr lang="es-ES" sz="1650" b="1" spc="-5" dirty="0" err="1">
                <a:solidFill>
                  <a:srgbClr val="FFFFFF"/>
                </a:solidFill>
                <a:latin typeface="Arial"/>
                <a:cs typeface="Arial"/>
              </a:rPr>
              <a:t>Metallic</a:t>
            </a:r>
            <a:r>
              <a:rPr lang="es-ES" sz="1650" b="1" spc="-5" dirty="0">
                <a:solidFill>
                  <a:srgbClr val="FFFFFF"/>
                </a:solidFill>
                <a:latin typeface="Arial"/>
                <a:cs typeface="Arial"/>
              </a:rPr>
              <a:t> </a:t>
            </a:r>
            <a:r>
              <a:rPr lang="es-ES" sz="1650" b="1" spc="-5" dirty="0" err="1">
                <a:solidFill>
                  <a:srgbClr val="FFFFFF"/>
                </a:solidFill>
                <a:latin typeface="Arial"/>
                <a:cs typeface="Arial"/>
              </a:rPr>
              <a:t>constructions</a:t>
            </a:r>
            <a:r>
              <a:rPr lang="es-ES" sz="1650" b="1" spc="-5" dirty="0">
                <a:solidFill>
                  <a:srgbClr val="FFFFFF"/>
                </a:solidFill>
                <a:latin typeface="Arial"/>
                <a:cs typeface="Arial"/>
              </a:rPr>
              <a:t> - </a:t>
            </a:r>
            <a:r>
              <a:rPr lang="es-ES" sz="1650" b="1" spc="-5" dirty="0" err="1">
                <a:solidFill>
                  <a:srgbClr val="FFFFFF"/>
                </a:solidFill>
                <a:latin typeface="Arial"/>
                <a:cs typeface="Arial"/>
              </a:rPr>
              <a:t>welding</a:t>
            </a:r>
            <a:endParaRPr sz="1650" dirty="0">
              <a:latin typeface="Arial"/>
              <a:cs typeface="Arial"/>
            </a:endParaRPr>
          </a:p>
        </p:txBody>
      </p:sp>
      <p:sp>
        <p:nvSpPr>
          <p:cNvPr id="30" name="object 30"/>
          <p:cNvSpPr txBox="1"/>
          <p:nvPr/>
        </p:nvSpPr>
        <p:spPr>
          <a:xfrm>
            <a:off x="1758131" y="4318768"/>
            <a:ext cx="4593474" cy="266098"/>
          </a:xfrm>
          <a:prstGeom prst="rect">
            <a:avLst/>
          </a:prstGeom>
        </p:spPr>
        <p:txBody>
          <a:bodyPr vert="horz" wrap="square" lIns="0" tIns="12065" rIns="0" bIns="0" rtlCol="0">
            <a:spAutoFit/>
          </a:bodyPr>
          <a:lstStyle/>
          <a:p>
            <a:pPr algn="r">
              <a:lnSpc>
                <a:spcPct val="100000"/>
              </a:lnSpc>
              <a:spcBef>
                <a:spcPts val="95"/>
              </a:spcBef>
            </a:pPr>
            <a:r>
              <a:rPr lang="es-ES" sz="1650" b="1" spc="-15" dirty="0" err="1">
                <a:solidFill>
                  <a:srgbClr val="FFFFFF"/>
                </a:solidFill>
                <a:latin typeface="Tahoma"/>
                <a:cs typeface="Tahoma"/>
              </a:rPr>
              <a:t>Metallic</a:t>
            </a:r>
            <a:r>
              <a:rPr lang="es-ES" sz="1650" b="1" spc="-15" dirty="0">
                <a:solidFill>
                  <a:srgbClr val="FFFFFF"/>
                </a:solidFill>
                <a:latin typeface="Tahoma"/>
                <a:cs typeface="Tahoma"/>
              </a:rPr>
              <a:t> </a:t>
            </a:r>
            <a:r>
              <a:rPr lang="es-ES" sz="1650" b="1" spc="-15" dirty="0" err="1">
                <a:solidFill>
                  <a:srgbClr val="FFFFFF"/>
                </a:solidFill>
                <a:latin typeface="Tahoma"/>
                <a:cs typeface="Tahoma"/>
              </a:rPr>
              <a:t>constructions</a:t>
            </a:r>
            <a:r>
              <a:rPr lang="es-ES" sz="1650" b="1" spc="-15" dirty="0">
                <a:solidFill>
                  <a:srgbClr val="FFFFFF"/>
                </a:solidFill>
                <a:latin typeface="Tahoma"/>
                <a:cs typeface="Tahoma"/>
              </a:rPr>
              <a:t> - </a:t>
            </a:r>
            <a:r>
              <a:rPr lang="es-ES" sz="1650" b="1" spc="-15" dirty="0" err="1">
                <a:solidFill>
                  <a:srgbClr val="FFFFFF"/>
                </a:solidFill>
                <a:latin typeface="Tahoma"/>
                <a:cs typeface="Tahoma"/>
              </a:rPr>
              <a:t>surface</a:t>
            </a:r>
            <a:r>
              <a:rPr lang="es-ES" sz="1650" b="1" spc="-15" dirty="0">
                <a:solidFill>
                  <a:srgbClr val="FFFFFF"/>
                </a:solidFill>
                <a:latin typeface="Tahoma"/>
                <a:cs typeface="Tahoma"/>
              </a:rPr>
              <a:t> </a:t>
            </a:r>
            <a:r>
              <a:rPr lang="es-ES" sz="1650" b="1" spc="-15" dirty="0" err="1">
                <a:solidFill>
                  <a:srgbClr val="FFFFFF"/>
                </a:solidFill>
                <a:latin typeface="Tahoma"/>
                <a:cs typeface="Tahoma"/>
              </a:rPr>
              <a:t>treatments</a:t>
            </a:r>
            <a:endParaRPr sz="1650" dirty="0">
              <a:latin typeface="Tahoma"/>
              <a:cs typeface="Tahoma"/>
            </a:endParaRPr>
          </a:p>
        </p:txBody>
      </p:sp>
      <p:sp>
        <p:nvSpPr>
          <p:cNvPr id="31" name="object 31"/>
          <p:cNvSpPr txBox="1"/>
          <p:nvPr/>
        </p:nvSpPr>
        <p:spPr>
          <a:xfrm>
            <a:off x="3875499" y="4836971"/>
            <a:ext cx="2493645" cy="266098"/>
          </a:xfrm>
          <a:prstGeom prst="rect">
            <a:avLst/>
          </a:prstGeom>
        </p:spPr>
        <p:txBody>
          <a:bodyPr vert="horz" wrap="square" lIns="0" tIns="12065" rIns="0" bIns="0" rtlCol="0">
            <a:spAutoFit/>
          </a:bodyPr>
          <a:lstStyle/>
          <a:p>
            <a:pPr algn="r">
              <a:lnSpc>
                <a:spcPct val="100000"/>
              </a:lnSpc>
              <a:spcBef>
                <a:spcPts val="95"/>
              </a:spcBef>
            </a:pPr>
            <a:r>
              <a:rPr lang="es-ES" sz="1650" b="1" spc="10" dirty="0">
                <a:solidFill>
                  <a:srgbClr val="FFFFFF"/>
                </a:solidFill>
                <a:latin typeface="Arial"/>
                <a:cs typeface="Arial"/>
              </a:rPr>
              <a:t>Industrial </a:t>
            </a:r>
            <a:r>
              <a:rPr lang="es-ES" sz="1650" b="1" spc="10" dirty="0" err="1">
                <a:solidFill>
                  <a:srgbClr val="FFFFFF"/>
                </a:solidFill>
                <a:latin typeface="Arial"/>
                <a:cs typeface="Arial"/>
              </a:rPr>
              <a:t>maintenance</a:t>
            </a:r>
            <a:endParaRPr sz="1650" dirty="0">
              <a:latin typeface="Arial"/>
              <a:cs typeface="Arial"/>
            </a:endParaRPr>
          </a:p>
        </p:txBody>
      </p:sp>
      <p:sp>
        <p:nvSpPr>
          <p:cNvPr id="32" name="object 32"/>
          <p:cNvSpPr txBox="1"/>
          <p:nvPr/>
        </p:nvSpPr>
        <p:spPr>
          <a:xfrm>
            <a:off x="5285904" y="5339573"/>
            <a:ext cx="1083310" cy="266098"/>
          </a:xfrm>
          <a:prstGeom prst="rect">
            <a:avLst/>
          </a:prstGeom>
        </p:spPr>
        <p:txBody>
          <a:bodyPr vert="horz" wrap="square" lIns="0" tIns="12065" rIns="0" bIns="0" rtlCol="0">
            <a:spAutoFit/>
          </a:bodyPr>
          <a:lstStyle/>
          <a:p>
            <a:pPr algn="r">
              <a:lnSpc>
                <a:spcPct val="100000"/>
              </a:lnSpc>
              <a:spcBef>
                <a:spcPts val="95"/>
              </a:spcBef>
            </a:pPr>
            <a:r>
              <a:rPr lang="es-ES" sz="1650" b="1" spc="-5" dirty="0" err="1">
                <a:solidFill>
                  <a:srgbClr val="FFFFFF"/>
                </a:solidFill>
                <a:latin typeface="Arial"/>
                <a:cs typeface="Arial"/>
              </a:rPr>
              <a:t>Plumbing</a:t>
            </a:r>
            <a:endParaRPr sz="1650" dirty="0">
              <a:latin typeface="Arial"/>
              <a:cs typeface="Arial"/>
            </a:endParaRPr>
          </a:p>
        </p:txBody>
      </p:sp>
      <p:sp>
        <p:nvSpPr>
          <p:cNvPr id="33" name="object 33"/>
          <p:cNvSpPr txBox="1"/>
          <p:nvPr/>
        </p:nvSpPr>
        <p:spPr>
          <a:xfrm>
            <a:off x="4081147" y="5842176"/>
            <a:ext cx="2287905" cy="266098"/>
          </a:xfrm>
          <a:prstGeom prst="rect">
            <a:avLst/>
          </a:prstGeom>
        </p:spPr>
        <p:txBody>
          <a:bodyPr vert="horz" wrap="square" lIns="0" tIns="12065" rIns="0" bIns="0" rtlCol="0">
            <a:spAutoFit/>
          </a:bodyPr>
          <a:lstStyle/>
          <a:p>
            <a:pPr algn="r">
              <a:lnSpc>
                <a:spcPct val="100000"/>
              </a:lnSpc>
              <a:spcBef>
                <a:spcPts val="95"/>
              </a:spcBef>
            </a:pPr>
            <a:r>
              <a:rPr lang="es-ES" sz="1650" b="1" spc="-10" dirty="0" err="1">
                <a:solidFill>
                  <a:srgbClr val="FFFFFF"/>
                </a:solidFill>
                <a:latin typeface="Arial"/>
                <a:cs typeface="Arial"/>
              </a:rPr>
              <a:t>Food</a:t>
            </a:r>
            <a:r>
              <a:rPr lang="es-ES" sz="1650" b="1" spc="-10" dirty="0">
                <a:solidFill>
                  <a:srgbClr val="FFFFFF"/>
                </a:solidFill>
                <a:latin typeface="Arial"/>
                <a:cs typeface="Arial"/>
              </a:rPr>
              <a:t> industries</a:t>
            </a:r>
            <a:endParaRPr sz="1650" dirty="0">
              <a:latin typeface="Arial"/>
              <a:cs typeface="Arial"/>
            </a:endParaRPr>
          </a:p>
        </p:txBody>
      </p:sp>
      <p:sp>
        <p:nvSpPr>
          <p:cNvPr id="34" name="object 34"/>
          <p:cNvSpPr txBox="1"/>
          <p:nvPr/>
        </p:nvSpPr>
        <p:spPr>
          <a:xfrm>
            <a:off x="5238365" y="6344778"/>
            <a:ext cx="1130935" cy="266098"/>
          </a:xfrm>
          <a:prstGeom prst="rect">
            <a:avLst/>
          </a:prstGeom>
        </p:spPr>
        <p:txBody>
          <a:bodyPr vert="horz" wrap="square" lIns="0" tIns="12065" rIns="0" bIns="0" rtlCol="0">
            <a:spAutoFit/>
          </a:bodyPr>
          <a:lstStyle/>
          <a:p>
            <a:pPr algn="r">
              <a:lnSpc>
                <a:spcPct val="100000"/>
              </a:lnSpc>
              <a:spcBef>
                <a:spcPts val="95"/>
              </a:spcBef>
            </a:pPr>
            <a:r>
              <a:rPr lang="es-ES" sz="1650" b="1" dirty="0" err="1">
                <a:solidFill>
                  <a:srgbClr val="FFFFFF"/>
                </a:solidFill>
                <a:latin typeface="Arial"/>
                <a:cs typeface="Arial"/>
              </a:rPr>
              <a:t>Hospitality</a:t>
            </a:r>
            <a:endParaRPr sz="1650" dirty="0">
              <a:latin typeface="Arial"/>
              <a:cs typeface="Arial"/>
            </a:endParaRPr>
          </a:p>
        </p:txBody>
      </p:sp>
      <p:sp>
        <p:nvSpPr>
          <p:cNvPr id="35" name="object 35"/>
          <p:cNvSpPr txBox="1"/>
          <p:nvPr/>
        </p:nvSpPr>
        <p:spPr>
          <a:xfrm>
            <a:off x="5243600" y="6847381"/>
            <a:ext cx="1125855" cy="266098"/>
          </a:xfrm>
          <a:prstGeom prst="rect">
            <a:avLst/>
          </a:prstGeom>
        </p:spPr>
        <p:txBody>
          <a:bodyPr vert="horz" wrap="square" lIns="0" tIns="12065" rIns="0" bIns="0" rtlCol="0">
            <a:spAutoFit/>
          </a:bodyPr>
          <a:lstStyle/>
          <a:p>
            <a:pPr algn="r">
              <a:lnSpc>
                <a:spcPct val="100000"/>
              </a:lnSpc>
              <a:spcBef>
                <a:spcPts val="95"/>
              </a:spcBef>
            </a:pPr>
            <a:r>
              <a:rPr lang="es-ES" sz="1650" b="1" dirty="0" err="1">
                <a:solidFill>
                  <a:srgbClr val="FFFFFF"/>
                </a:solidFill>
                <a:latin typeface="Arial"/>
                <a:cs typeface="Arial"/>
              </a:rPr>
              <a:t>Carpentry</a:t>
            </a:r>
            <a:endParaRPr sz="1650" dirty="0">
              <a:latin typeface="Arial"/>
              <a:cs typeface="Arial"/>
            </a:endParaRPr>
          </a:p>
        </p:txBody>
      </p:sp>
      <p:sp>
        <p:nvSpPr>
          <p:cNvPr id="36" name="object 36"/>
          <p:cNvSpPr txBox="1"/>
          <p:nvPr/>
        </p:nvSpPr>
        <p:spPr>
          <a:xfrm>
            <a:off x="4299883" y="7349984"/>
            <a:ext cx="2069151" cy="266098"/>
          </a:xfrm>
          <a:prstGeom prst="rect">
            <a:avLst/>
          </a:prstGeom>
        </p:spPr>
        <p:txBody>
          <a:bodyPr vert="horz" wrap="square" lIns="0" tIns="12065" rIns="0" bIns="0" rtlCol="0">
            <a:spAutoFit/>
          </a:bodyPr>
          <a:lstStyle/>
          <a:p>
            <a:pPr algn="r">
              <a:lnSpc>
                <a:spcPct val="100000"/>
              </a:lnSpc>
              <a:spcBef>
                <a:spcPts val="95"/>
              </a:spcBef>
            </a:pPr>
            <a:r>
              <a:rPr lang="es-ES" sz="1650" b="1" spc="-45" dirty="0">
                <a:solidFill>
                  <a:srgbClr val="FFFFFF"/>
                </a:solidFill>
                <a:latin typeface="Tahoma"/>
                <a:cs typeface="Tahoma"/>
              </a:rPr>
              <a:t>General </a:t>
            </a:r>
            <a:r>
              <a:rPr lang="es-ES" sz="1650" b="1" spc="-45" dirty="0" err="1">
                <a:solidFill>
                  <a:srgbClr val="FFFFFF"/>
                </a:solidFill>
                <a:latin typeface="Tahoma"/>
                <a:cs typeface="Tahoma"/>
              </a:rPr>
              <a:t>repair</a:t>
            </a:r>
            <a:r>
              <a:rPr lang="es-ES" sz="1650" b="1" spc="-45" dirty="0">
                <a:solidFill>
                  <a:srgbClr val="FFFFFF"/>
                </a:solidFill>
                <a:latin typeface="Tahoma"/>
                <a:cs typeface="Tahoma"/>
              </a:rPr>
              <a:t> </a:t>
            </a:r>
            <a:r>
              <a:rPr lang="es-ES" sz="1650" b="1" spc="-45" dirty="0" err="1">
                <a:solidFill>
                  <a:srgbClr val="FFFFFF"/>
                </a:solidFill>
                <a:latin typeface="Tahoma"/>
                <a:cs typeface="Tahoma"/>
              </a:rPr>
              <a:t>work</a:t>
            </a:r>
            <a:endParaRPr sz="1650" dirty="0">
              <a:latin typeface="Tahoma"/>
              <a:cs typeface="Tahoma"/>
            </a:endParaRPr>
          </a:p>
        </p:txBody>
      </p:sp>
      <p:sp>
        <p:nvSpPr>
          <p:cNvPr id="37" name="object 37"/>
          <p:cNvSpPr txBox="1"/>
          <p:nvPr/>
        </p:nvSpPr>
        <p:spPr>
          <a:xfrm>
            <a:off x="9393081" y="3831766"/>
            <a:ext cx="665755"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75%</a:t>
            </a:r>
            <a:endParaRPr sz="1650" dirty="0">
              <a:latin typeface="Arial"/>
              <a:cs typeface="Arial"/>
            </a:endParaRPr>
          </a:p>
        </p:txBody>
      </p:sp>
      <p:sp>
        <p:nvSpPr>
          <p:cNvPr id="38" name="object 38"/>
          <p:cNvSpPr txBox="1"/>
          <p:nvPr/>
        </p:nvSpPr>
        <p:spPr>
          <a:xfrm>
            <a:off x="9097722" y="4327333"/>
            <a:ext cx="1235710" cy="266098"/>
          </a:xfrm>
          <a:prstGeom prst="rect">
            <a:avLst/>
          </a:prstGeom>
        </p:spPr>
        <p:txBody>
          <a:bodyPr vert="horz" wrap="square" lIns="0" tIns="12065" rIns="0" bIns="0" rtlCol="0">
            <a:spAutoFit/>
          </a:bodyPr>
          <a:lstStyle>
            <a:defPPr>
              <a:defRPr lang="es-ES"/>
            </a:defPPr>
            <a:lvl1pPr>
              <a:lnSpc>
                <a:spcPct val="100000"/>
              </a:lnSpc>
              <a:spcBef>
                <a:spcPts val="95"/>
              </a:spcBef>
              <a:defRPr sz="1650" b="1" spc="-5">
                <a:solidFill>
                  <a:srgbClr val="FFFFFF"/>
                </a:solidFill>
                <a:latin typeface="Arial"/>
                <a:cs typeface="Arial"/>
              </a:defRPr>
            </a:lvl1pPr>
          </a:lstStyle>
          <a:p>
            <a:r>
              <a:rPr lang="es-ES" dirty="0"/>
              <a:t>66,6%</a:t>
            </a:r>
            <a:endParaRPr dirty="0"/>
          </a:p>
        </p:txBody>
      </p:sp>
      <p:sp>
        <p:nvSpPr>
          <p:cNvPr id="39" name="object 39"/>
          <p:cNvSpPr txBox="1"/>
          <p:nvPr/>
        </p:nvSpPr>
        <p:spPr>
          <a:xfrm>
            <a:off x="9037278" y="4829029"/>
            <a:ext cx="42037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65%</a:t>
            </a:r>
            <a:endParaRPr sz="1650" dirty="0">
              <a:latin typeface="Arial"/>
              <a:cs typeface="Arial"/>
            </a:endParaRPr>
          </a:p>
        </p:txBody>
      </p:sp>
      <p:sp>
        <p:nvSpPr>
          <p:cNvPr id="40" name="object 40"/>
          <p:cNvSpPr txBox="1"/>
          <p:nvPr/>
        </p:nvSpPr>
        <p:spPr>
          <a:xfrm>
            <a:off x="9452382" y="5318258"/>
            <a:ext cx="123571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76,5%</a:t>
            </a:r>
            <a:endParaRPr sz="1650" dirty="0">
              <a:latin typeface="Arial"/>
              <a:cs typeface="Arial"/>
            </a:endParaRPr>
          </a:p>
        </p:txBody>
      </p:sp>
      <p:sp>
        <p:nvSpPr>
          <p:cNvPr id="41" name="object 41"/>
          <p:cNvSpPr txBox="1"/>
          <p:nvPr/>
        </p:nvSpPr>
        <p:spPr>
          <a:xfrm>
            <a:off x="9645108" y="5822312"/>
            <a:ext cx="123571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94,4%</a:t>
            </a:r>
            <a:endParaRPr sz="1650" dirty="0">
              <a:latin typeface="Arial"/>
              <a:cs typeface="Arial"/>
            </a:endParaRPr>
          </a:p>
        </p:txBody>
      </p:sp>
      <p:sp>
        <p:nvSpPr>
          <p:cNvPr id="42" name="object 42"/>
          <p:cNvSpPr txBox="1"/>
          <p:nvPr/>
        </p:nvSpPr>
        <p:spPr>
          <a:xfrm>
            <a:off x="9097722" y="6341191"/>
            <a:ext cx="123571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66,6%</a:t>
            </a:r>
            <a:endParaRPr sz="1650" dirty="0">
              <a:latin typeface="Arial"/>
              <a:cs typeface="Arial"/>
            </a:endParaRPr>
          </a:p>
        </p:txBody>
      </p:sp>
      <p:sp>
        <p:nvSpPr>
          <p:cNvPr id="43" name="object 43"/>
          <p:cNvSpPr txBox="1"/>
          <p:nvPr/>
        </p:nvSpPr>
        <p:spPr>
          <a:xfrm>
            <a:off x="9245972" y="6845245"/>
            <a:ext cx="123571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70,6%</a:t>
            </a:r>
            <a:endParaRPr sz="1650" dirty="0">
              <a:latin typeface="Arial"/>
              <a:cs typeface="Arial"/>
            </a:endParaRPr>
          </a:p>
        </p:txBody>
      </p:sp>
      <p:sp>
        <p:nvSpPr>
          <p:cNvPr id="44" name="object 44"/>
          <p:cNvSpPr txBox="1"/>
          <p:nvPr/>
        </p:nvSpPr>
        <p:spPr>
          <a:xfrm>
            <a:off x="8696300" y="7349299"/>
            <a:ext cx="1235710" cy="266098"/>
          </a:xfrm>
          <a:prstGeom prst="rect">
            <a:avLst/>
          </a:prstGeom>
        </p:spPr>
        <p:txBody>
          <a:bodyPr vert="horz" wrap="square" lIns="0" tIns="12065" rIns="0" bIns="0" rtlCol="0">
            <a:spAutoFit/>
          </a:bodyPr>
          <a:lstStyle/>
          <a:p>
            <a:pPr>
              <a:lnSpc>
                <a:spcPct val="100000"/>
              </a:lnSpc>
              <a:spcBef>
                <a:spcPts val="95"/>
              </a:spcBef>
            </a:pPr>
            <a:r>
              <a:rPr lang="es-ES" sz="1650" b="1" spc="-5" dirty="0">
                <a:solidFill>
                  <a:srgbClr val="FFFFFF"/>
                </a:solidFill>
                <a:latin typeface="Arial"/>
                <a:cs typeface="Arial"/>
              </a:rPr>
              <a:t>55,5%</a:t>
            </a:r>
            <a:endParaRPr sz="1650" dirty="0">
              <a:latin typeface="Arial"/>
              <a:cs typeface="Arial"/>
            </a:endParaRPr>
          </a:p>
        </p:txBody>
      </p:sp>
      <p:grpSp>
        <p:nvGrpSpPr>
          <p:cNvPr id="45" name="object 45"/>
          <p:cNvGrpSpPr/>
          <p:nvPr/>
        </p:nvGrpSpPr>
        <p:grpSpPr>
          <a:xfrm>
            <a:off x="6492855" y="3849701"/>
            <a:ext cx="3005455" cy="3768090"/>
            <a:chOff x="6492855" y="3271732"/>
            <a:chExt cx="3005455" cy="3768090"/>
          </a:xfrm>
        </p:grpSpPr>
        <p:sp>
          <p:nvSpPr>
            <p:cNvPr id="46" name="object 46"/>
            <p:cNvSpPr/>
            <p:nvPr/>
          </p:nvSpPr>
          <p:spPr>
            <a:xfrm>
              <a:off x="6503327" y="3325958"/>
              <a:ext cx="2995295" cy="3676650"/>
            </a:xfrm>
            <a:custGeom>
              <a:avLst/>
              <a:gdLst/>
              <a:ahLst/>
              <a:cxnLst/>
              <a:rect l="l" t="t" r="r" b="b"/>
              <a:pathLst>
                <a:path w="2995295" h="3676650">
                  <a:moveTo>
                    <a:pt x="2045855" y="3543211"/>
                  </a:moveTo>
                  <a:lnTo>
                    <a:pt x="0" y="3543211"/>
                  </a:lnTo>
                  <a:lnTo>
                    <a:pt x="0" y="3676624"/>
                  </a:lnTo>
                  <a:lnTo>
                    <a:pt x="2045855" y="3676624"/>
                  </a:lnTo>
                  <a:lnTo>
                    <a:pt x="2045855" y="3543211"/>
                  </a:lnTo>
                  <a:close/>
                </a:path>
                <a:path w="2995295" h="3676650">
                  <a:moveTo>
                    <a:pt x="2386838" y="1022934"/>
                  </a:moveTo>
                  <a:lnTo>
                    <a:pt x="0" y="1022934"/>
                  </a:lnTo>
                  <a:lnTo>
                    <a:pt x="0" y="1156347"/>
                  </a:lnTo>
                  <a:lnTo>
                    <a:pt x="2386838" y="1156347"/>
                  </a:lnTo>
                  <a:lnTo>
                    <a:pt x="2386838" y="1022934"/>
                  </a:lnTo>
                  <a:close/>
                </a:path>
                <a:path w="2995295" h="3676650">
                  <a:moveTo>
                    <a:pt x="2446147" y="2535097"/>
                  </a:moveTo>
                  <a:lnTo>
                    <a:pt x="0" y="2535097"/>
                  </a:lnTo>
                  <a:lnTo>
                    <a:pt x="0" y="2668511"/>
                  </a:lnTo>
                  <a:lnTo>
                    <a:pt x="2446147" y="2668511"/>
                  </a:lnTo>
                  <a:lnTo>
                    <a:pt x="2446147" y="2535097"/>
                  </a:lnTo>
                  <a:close/>
                </a:path>
                <a:path w="2995295" h="3676650">
                  <a:moveTo>
                    <a:pt x="2446147" y="504063"/>
                  </a:moveTo>
                  <a:lnTo>
                    <a:pt x="0" y="504063"/>
                  </a:lnTo>
                  <a:lnTo>
                    <a:pt x="0" y="637476"/>
                  </a:lnTo>
                  <a:lnTo>
                    <a:pt x="2446147" y="637476"/>
                  </a:lnTo>
                  <a:lnTo>
                    <a:pt x="2446147" y="504063"/>
                  </a:lnTo>
                  <a:close/>
                </a:path>
                <a:path w="2995295" h="3676650">
                  <a:moveTo>
                    <a:pt x="2594394" y="3039148"/>
                  </a:moveTo>
                  <a:lnTo>
                    <a:pt x="0" y="3039148"/>
                  </a:lnTo>
                  <a:lnTo>
                    <a:pt x="0" y="3172574"/>
                  </a:lnTo>
                  <a:lnTo>
                    <a:pt x="2594394" y="3172574"/>
                  </a:lnTo>
                  <a:lnTo>
                    <a:pt x="2594394" y="3039148"/>
                  </a:lnTo>
                  <a:close/>
                </a:path>
                <a:path w="2995295" h="3676650">
                  <a:moveTo>
                    <a:pt x="2742641" y="0"/>
                  </a:moveTo>
                  <a:lnTo>
                    <a:pt x="0" y="0"/>
                  </a:lnTo>
                  <a:lnTo>
                    <a:pt x="0" y="133413"/>
                  </a:lnTo>
                  <a:lnTo>
                    <a:pt x="2742641" y="133413"/>
                  </a:lnTo>
                  <a:lnTo>
                    <a:pt x="2742641" y="0"/>
                  </a:lnTo>
                  <a:close/>
                </a:path>
                <a:path w="2995295" h="3676650">
                  <a:moveTo>
                    <a:pt x="2801937" y="1512163"/>
                  </a:moveTo>
                  <a:lnTo>
                    <a:pt x="0" y="1512163"/>
                  </a:lnTo>
                  <a:lnTo>
                    <a:pt x="0" y="1645577"/>
                  </a:lnTo>
                  <a:lnTo>
                    <a:pt x="2801937" y="1645577"/>
                  </a:lnTo>
                  <a:lnTo>
                    <a:pt x="2801937" y="1512163"/>
                  </a:lnTo>
                  <a:close/>
                </a:path>
                <a:path w="2995295" h="3676650">
                  <a:moveTo>
                    <a:pt x="2994672" y="2016213"/>
                  </a:moveTo>
                  <a:lnTo>
                    <a:pt x="0" y="2016213"/>
                  </a:lnTo>
                  <a:lnTo>
                    <a:pt x="0" y="2149640"/>
                  </a:lnTo>
                  <a:lnTo>
                    <a:pt x="2994672" y="2149640"/>
                  </a:lnTo>
                  <a:lnTo>
                    <a:pt x="2994672" y="2016213"/>
                  </a:lnTo>
                  <a:close/>
                </a:path>
              </a:pathLst>
            </a:custGeom>
            <a:solidFill>
              <a:srgbClr val="FFFFFF"/>
            </a:solidFill>
          </p:spPr>
          <p:txBody>
            <a:bodyPr wrap="square" lIns="0" tIns="0" rIns="0" bIns="0" rtlCol="0"/>
            <a:lstStyle/>
            <a:p>
              <a:endParaRPr/>
            </a:p>
          </p:txBody>
        </p:sp>
        <p:sp>
          <p:nvSpPr>
            <p:cNvPr id="47" name="object 47"/>
            <p:cNvSpPr/>
            <p:nvPr/>
          </p:nvSpPr>
          <p:spPr>
            <a:xfrm>
              <a:off x="6498091" y="3271732"/>
              <a:ext cx="0" cy="3768090"/>
            </a:xfrm>
            <a:custGeom>
              <a:avLst/>
              <a:gdLst/>
              <a:ahLst/>
              <a:cxnLst/>
              <a:rect l="l" t="t" r="r" b="b"/>
              <a:pathLst>
                <a:path h="3768090">
                  <a:moveTo>
                    <a:pt x="0" y="0"/>
                  </a:moveTo>
                  <a:lnTo>
                    <a:pt x="0" y="3767675"/>
                  </a:lnTo>
                </a:path>
              </a:pathLst>
            </a:custGeom>
            <a:ln w="10470">
              <a:solidFill>
                <a:srgbClr val="FFFFFF"/>
              </a:solidFill>
            </a:ln>
          </p:spPr>
          <p:txBody>
            <a:bodyPr wrap="square" lIns="0" tIns="0" rIns="0" bIns="0" rtlCol="0"/>
            <a:lstStyle/>
            <a:p>
              <a:endParaRPr/>
            </a:p>
          </p:txBody>
        </p:sp>
      </p:grpSp>
      <p:sp>
        <p:nvSpPr>
          <p:cNvPr id="49" name="object 49"/>
          <p:cNvSpPr/>
          <p:nvPr/>
        </p:nvSpPr>
        <p:spPr>
          <a:xfrm>
            <a:off x="12434874" y="2706815"/>
            <a:ext cx="7084059" cy="1411630"/>
          </a:xfrm>
          <a:custGeom>
            <a:avLst/>
            <a:gdLst/>
            <a:ahLst/>
            <a:cxnLst/>
            <a:rect l="l" t="t" r="r" b="b"/>
            <a:pathLst>
              <a:path w="7084059" h="984885">
                <a:moveTo>
                  <a:pt x="7083491" y="0"/>
                </a:moveTo>
                <a:lnTo>
                  <a:pt x="0" y="0"/>
                </a:lnTo>
                <a:lnTo>
                  <a:pt x="0" y="984263"/>
                </a:lnTo>
                <a:lnTo>
                  <a:pt x="7083491" y="984263"/>
                </a:lnTo>
                <a:lnTo>
                  <a:pt x="7083491" y="0"/>
                </a:lnTo>
                <a:close/>
              </a:path>
            </a:pathLst>
          </a:custGeom>
          <a:solidFill>
            <a:srgbClr val="D52A26"/>
          </a:solidFill>
        </p:spPr>
        <p:txBody>
          <a:bodyPr wrap="square" lIns="0" tIns="0" rIns="0" bIns="0" rtlCol="0"/>
          <a:lstStyle/>
          <a:p>
            <a:endParaRPr/>
          </a:p>
        </p:txBody>
      </p:sp>
      <p:sp>
        <p:nvSpPr>
          <p:cNvPr id="51" name="object 51"/>
          <p:cNvSpPr txBox="1"/>
          <p:nvPr/>
        </p:nvSpPr>
        <p:spPr>
          <a:xfrm>
            <a:off x="12530608" y="2688766"/>
            <a:ext cx="7329231" cy="1540806"/>
          </a:xfrm>
          <a:prstGeom prst="rect">
            <a:avLst/>
          </a:prstGeom>
        </p:spPr>
        <p:txBody>
          <a:bodyPr vert="horz" wrap="square" lIns="0" tIns="12065" rIns="0" bIns="0" rtlCol="0">
            <a:spAutoFit/>
          </a:bodyPr>
          <a:lstStyle/>
          <a:p>
            <a:pPr marL="12700" marR="254635">
              <a:lnSpc>
                <a:spcPct val="100499"/>
              </a:lnSpc>
              <a:spcBef>
                <a:spcPts val="95"/>
              </a:spcBef>
            </a:pPr>
            <a:r>
              <a:rPr lang="en-US" sz="2050" b="1" spc="20" dirty="0">
                <a:solidFill>
                  <a:schemeClr val="bg1"/>
                </a:solidFill>
                <a:latin typeface="Arial"/>
                <a:cs typeface="Arial"/>
              </a:rPr>
              <a:t>72% OF THE PARTICIPANTS RECEIVED A JOB CONTRACT FOLLOWING THEIR PARTICIPATION IN  THE GAZTE ON PROGRAMME, FAR EXCEEDING THE TARGET OF 25%.</a:t>
            </a:r>
          </a:p>
          <a:p>
            <a:pPr marL="12700" marR="254635">
              <a:lnSpc>
                <a:spcPct val="100499"/>
              </a:lnSpc>
              <a:spcBef>
                <a:spcPts val="95"/>
              </a:spcBef>
            </a:pPr>
            <a:endParaRPr lang="en-US" sz="1650" dirty="0">
              <a:solidFill>
                <a:schemeClr val="bg1"/>
              </a:solidFill>
              <a:latin typeface="Trebuchet MS"/>
              <a:cs typeface="Trebuchet MS"/>
            </a:endParaRPr>
          </a:p>
        </p:txBody>
      </p:sp>
      <p:sp>
        <p:nvSpPr>
          <p:cNvPr id="52" name="object 52"/>
          <p:cNvSpPr txBox="1"/>
          <p:nvPr/>
        </p:nvSpPr>
        <p:spPr>
          <a:xfrm>
            <a:off x="13075907" y="5748565"/>
            <a:ext cx="5840095" cy="627736"/>
          </a:xfrm>
          <a:prstGeom prst="rect">
            <a:avLst/>
          </a:prstGeom>
        </p:spPr>
        <p:txBody>
          <a:bodyPr vert="horz" wrap="square" lIns="0" tIns="12065" rIns="0" bIns="0" rtlCol="0">
            <a:spAutoFit/>
          </a:bodyPr>
          <a:lstStyle/>
          <a:p>
            <a:pPr marL="12700">
              <a:lnSpc>
                <a:spcPct val="100000"/>
              </a:lnSpc>
              <a:spcBef>
                <a:spcPts val="95"/>
              </a:spcBef>
            </a:pPr>
            <a:r>
              <a:rPr lang="en-US" sz="2000" spc="65" dirty="0">
                <a:latin typeface="Trebuchet MS"/>
                <a:cs typeface="Trebuchet MS"/>
              </a:rPr>
              <a:t>The minimum </a:t>
            </a:r>
            <a:r>
              <a:rPr lang="en-US" sz="2000" spc="65" dirty="0" err="1">
                <a:latin typeface="Trebuchet MS"/>
                <a:cs typeface="Trebuchet MS"/>
              </a:rPr>
              <a:t>labour</a:t>
            </a:r>
            <a:r>
              <a:rPr lang="en-US" sz="2000" spc="65" dirty="0">
                <a:latin typeface="Trebuchet MS"/>
                <a:cs typeface="Trebuchet MS"/>
              </a:rPr>
              <a:t> market integration rate was attained in all sectors.</a:t>
            </a:r>
            <a:endParaRPr sz="2000" dirty="0">
              <a:latin typeface="Arial"/>
              <a:cs typeface="Arial"/>
            </a:endParaRPr>
          </a:p>
        </p:txBody>
      </p:sp>
      <p:sp>
        <p:nvSpPr>
          <p:cNvPr id="53" name="object 53"/>
          <p:cNvSpPr txBox="1"/>
          <p:nvPr/>
        </p:nvSpPr>
        <p:spPr>
          <a:xfrm>
            <a:off x="13075907" y="6765125"/>
            <a:ext cx="6223470" cy="319959"/>
          </a:xfrm>
          <a:prstGeom prst="rect">
            <a:avLst/>
          </a:prstGeom>
        </p:spPr>
        <p:txBody>
          <a:bodyPr vert="horz" wrap="square" lIns="0" tIns="12065" rIns="0" bIns="0" rtlCol="0">
            <a:spAutoFit/>
          </a:bodyPr>
          <a:lstStyle/>
          <a:p>
            <a:pPr marL="12700" marR="5080">
              <a:lnSpc>
                <a:spcPct val="100000"/>
              </a:lnSpc>
              <a:spcBef>
                <a:spcPts val="95"/>
              </a:spcBef>
            </a:pPr>
            <a:r>
              <a:rPr lang="en-US" sz="2000" spc="50" dirty="0">
                <a:latin typeface="Trebuchet MS"/>
                <a:cs typeface="Trebuchet MS"/>
              </a:rPr>
              <a:t>In the food sector, the integration rate was </a:t>
            </a:r>
            <a:r>
              <a:rPr lang="en-US" sz="2000" spc="50" dirty="0">
                <a:solidFill>
                  <a:srgbClr val="FF0000"/>
                </a:solidFill>
                <a:latin typeface="Trebuchet MS"/>
                <a:cs typeface="Trebuchet MS"/>
              </a:rPr>
              <a:t>100%.</a:t>
            </a:r>
            <a:endParaRPr sz="2000" dirty="0">
              <a:solidFill>
                <a:srgbClr val="FF0000"/>
              </a:solidFill>
              <a:latin typeface="Trebuchet MS"/>
              <a:cs typeface="Trebuchet MS"/>
            </a:endParaRPr>
          </a:p>
        </p:txBody>
      </p:sp>
      <p:sp>
        <p:nvSpPr>
          <p:cNvPr id="54" name="object 54"/>
          <p:cNvSpPr txBox="1"/>
          <p:nvPr/>
        </p:nvSpPr>
        <p:spPr>
          <a:xfrm>
            <a:off x="13075907" y="7467342"/>
            <a:ext cx="5657850" cy="627736"/>
          </a:xfrm>
          <a:prstGeom prst="rect">
            <a:avLst/>
          </a:prstGeom>
        </p:spPr>
        <p:txBody>
          <a:bodyPr vert="horz" wrap="square" lIns="0" tIns="12065" rIns="0" bIns="0" rtlCol="0">
            <a:spAutoFit/>
          </a:bodyPr>
          <a:lstStyle/>
          <a:p>
            <a:pPr marL="12700" marR="5080">
              <a:lnSpc>
                <a:spcPct val="100000"/>
              </a:lnSpc>
              <a:spcBef>
                <a:spcPts val="95"/>
              </a:spcBef>
            </a:pPr>
            <a:r>
              <a:rPr lang="en-US" sz="2000" spc="65" dirty="0">
                <a:latin typeface="Trebuchet MS"/>
                <a:cs typeface="Trebuchet MS"/>
              </a:rPr>
              <a:t>All contracts offered to the participants were for full-time employment.</a:t>
            </a:r>
            <a:endParaRPr sz="2000" dirty="0">
              <a:latin typeface="Trebuchet MS"/>
              <a:cs typeface="Trebuchet MS"/>
            </a:endParaRPr>
          </a:p>
        </p:txBody>
      </p:sp>
      <p:sp>
        <p:nvSpPr>
          <p:cNvPr id="57" name="object 57"/>
          <p:cNvSpPr txBox="1"/>
          <p:nvPr/>
        </p:nvSpPr>
        <p:spPr>
          <a:xfrm>
            <a:off x="13100035" y="8452962"/>
            <a:ext cx="6418897" cy="935513"/>
          </a:xfrm>
          <a:prstGeom prst="rect">
            <a:avLst/>
          </a:prstGeom>
        </p:spPr>
        <p:txBody>
          <a:bodyPr vert="horz" wrap="square" lIns="0" tIns="12065" rIns="0" bIns="0" rtlCol="0">
            <a:spAutoFit/>
          </a:bodyPr>
          <a:lstStyle/>
          <a:p>
            <a:pPr marL="12700">
              <a:lnSpc>
                <a:spcPct val="100000"/>
              </a:lnSpc>
              <a:spcBef>
                <a:spcPts val="95"/>
              </a:spcBef>
            </a:pPr>
            <a:r>
              <a:rPr lang="en-US" sz="2000" spc="50" dirty="0">
                <a:latin typeface="Trebuchet MS"/>
                <a:cs typeface="Trebuchet MS"/>
              </a:rPr>
              <a:t>The average gross salary received in the first year of employment </a:t>
            </a:r>
            <a:r>
              <a:rPr lang="en-US" sz="2000" spc="50" dirty="0">
                <a:latin typeface="Trebuchet MS"/>
              </a:rPr>
              <a:t>was</a:t>
            </a:r>
            <a:r>
              <a:rPr lang="en-US" sz="2000" spc="50" dirty="0">
                <a:solidFill>
                  <a:srgbClr val="FF0000"/>
                </a:solidFill>
                <a:latin typeface="Trebuchet MS"/>
                <a:cs typeface="Trebuchet MS"/>
              </a:rPr>
              <a:t> €18,645</a:t>
            </a:r>
            <a:r>
              <a:rPr lang="en-US" sz="2000" spc="50" dirty="0">
                <a:latin typeface="Trebuchet MS"/>
                <a:cs typeface="Trebuchet MS"/>
              </a:rPr>
              <a:t>, which was 40.2% higher than the Spanish minimum wage.</a:t>
            </a:r>
            <a:endParaRPr sz="2000" dirty="0">
              <a:latin typeface="Trebuchet MS"/>
              <a:cs typeface="Trebuchet MS"/>
            </a:endParaRPr>
          </a:p>
        </p:txBody>
      </p:sp>
      <p:pic>
        <p:nvPicPr>
          <p:cNvPr id="60" name="object 60"/>
          <p:cNvPicPr/>
          <p:nvPr/>
        </p:nvPicPr>
        <p:blipFill>
          <a:blip r:embed="rId2" cstate="print"/>
          <a:stretch>
            <a:fillRect/>
          </a:stretch>
        </p:blipFill>
        <p:spPr>
          <a:xfrm>
            <a:off x="17612503" y="10056824"/>
            <a:ext cx="1686874" cy="539001"/>
          </a:xfrm>
          <a:prstGeom prst="rect">
            <a:avLst/>
          </a:prstGeom>
        </p:spPr>
      </p:pic>
      <p:pic>
        <p:nvPicPr>
          <p:cNvPr id="61" name="object 61"/>
          <p:cNvPicPr/>
          <p:nvPr/>
        </p:nvPicPr>
        <p:blipFill>
          <a:blip r:embed="rId3" cstate="print"/>
          <a:stretch>
            <a:fillRect/>
          </a:stretch>
        </p:blipFill>
        <p:spPr>
          <a:xfrm>
            <a:off x="15467141" y="9782224"/>
            <a:ext cx="1757552" cy="890340"/>
          </a:xfrm>
          <a:prstGeom prst="rect">
            <a:avLst/>
          </a:prstGeom>
        </p:spPr>
      </p:pic>
      <p:pic>
        <p:nvPicPr>
          <p:cNvPr id="62" name="object 62"/>
          <p:cNvPicPr/>
          <p:nvPr/>
        </p:nvPicPr>
        <p:blipFill>
          <a:blip r:embed="rId4" cstate="print"/>
          <a:stretch>
            <a:fillRect/>
          </a:stretch>
        </p:blipFill>
        <p:spPr>
          <a:xfrm>
            <a:off x="12889797" y="4492465"/>
            <a:ext cx="132999" cy="233909"/>
          </a:xfrm>
          <a:prstGeom prst="rect">
            <a:avLst/>
          </a:prstGeom>
        </p:spPr>
      </p:pic>
      <p:pic>
        <p:nvPicPr>
          <p:cNvPr id="63" name="object 63"/>
          <p:cNvPicPr/>
          <p:nvPr/>
        </p:nvPicPr>
        <p:blipFill>
          <a:blip r:embed="rId5" cstate="print"/>
          <a:stretch>
            <a:fillRect/>
          </a:stretch>
        </p:blipFill>
        <p:spPr>
          <a:xfrm>
            <a:off x="12889797" y="5790942"/>
            <a:ext cx="132999" cy="233909"/>
          </a:xfrm>
          <a:prstGeom prst="rect">
            <a:avLst/>
          </a:prstGeom>
        </p:spPr>
      </p:pic>
      <p:pic>
        <p:nvPicPr>
          <p:cNvPr id="64" name="object 64"/>
          <p:cNvPicPr/>
          <p:nvPr/>
        </p:nvPicPr>
        <p:blipFill>
          <a:blip r:embed="rId5" cstate="print"/>
          <a:stretch>
            <a:fillRect/>
          </a:stretch>
        </p:blipFill>
        <p:spPr>
          <a:xfrm>
            <a:off x="12889797" y="6807143"/>
            <a:ext cx="132999" cy="233909"/>
          </a:xfrm>
          <a:prstGeom prst="rect">
            <a:avLst/>
          </a:prstGeom>
        </p:spPr>
      </p:pic>
      <p:pic>
        <p:nvPicPr>
          <p:cNvPr id="65" name="object 65"/>
          <p:cNvPicPr/>
          <p:nvPr/>
        </p:nvPicPr>
        <p:blipFill>
          <a:blip r:embed="rId6" cstate="print"/>
          <a:stretch>
            <a:fillRect/>
          </a:stretch>
        </p:blipFill>
        <p:spPr>
          <a:xfrm>
            <a:off x="12889797" y="7531998"/>
            <a:ext cx="132999" cy="233909"/>
          </a:xfrm>
          <a:prstGeom prst="rect">
            <a:avLst/>
          </a:prstGeom>
        </p:spPr>
      </p:pic>
      <p:sp>
        <p:nvSpPr>
          <p:cNvPr id="4" name="object 4"/>
          <p:cNvSpPr txBox="1"/>
          <p:nvPr/>
        </p:nvSpPr>
        <p:spPr>
          <a:xfrm>
            <a:off x="717363" y="10338676"/>
            <a:ext cx="1209675" cy="591185"/>
          </a:xfrm>
          <a:prstGeom prst="rect">
            <a:avLst/>
          </a:prstGeom>
        </p:spPr>
        <p:txBody>
          <a:bodyPr vert="horz" wrap="square" lIns="0" tIns="11430" rIns="0" bIns="0" rtlCol="0">
            <a:spAutoFit/>
          </a:bodyPr>
          <a:lstStyle/>
          <a:p>
            <a:pPr marR="5080" indent="11113">
              <a:lnSpc>
                <a:spcPct val="103099"/>
              </a:lnSpc>
              <a:spcBef>
                <a:spcPts val="90"/>
              </a:spcBef>
            </a:pPr>
            <a:r>
              <a:rPr lang="es-ES" sz="1200" b="1" spc="15" dirty="0" err="1">
                <a:latin typeface="Arial"/>
                <a:cs typeface="Arial"/>
              </a:rPr>
              <a:t>Metallic</a:t>
            </a:r>
            <a:r>
              <a:rPr lang="es-ES" sz="1200" b="1" spc="15" dirty="0">
                <a:latin typeface="Arial"/>
                <a:cs typeface="Arial"/>
              </a:rPr>
              <a:t> </a:t>
            </a:r>
            <a:r>
              <a:rPr lang="es-ES" sz="1200" b="1" spc="15" dirty="0" err="1">
                <a:latin typeface="Arial"/>
                <a:cs typeface="Arial"/>
              </a:rPr>
              <a:t>constructions</a:t>
            </a:r>
            <a:r>
              <a:rPr lang="es-ES" sz="1200" b="1" spc="15" dirty="0">
                <a:latin typeface="Arial"/>
                <a:cs typeface="Arial"/>
              </a:rPr>
              <a:t> - </a:t>
            </a:r>
            <a:r>
              <a:rPr lang="es-ES" sz="1200" b="1" spc="15" dirty="0" err="1">
                <a:latin typeface="Arial"/>
                <a:cs typeface="Arial"/>
              </a:rPr>
              <a:t>welding</a:t>
            </a:r>
            <a:endParaRPr sz="1200" dirty="0">
              <a:latin typeface="Arial"/>
              <a:cs typeface="Arial"/>
            </a:endParaRPr>
          </a:p>
        </p:txBody>
      </p:sp>
      <p:sp>
        <p:nvSpPr>
          <p:cNvPr id="5" name="object 5"/>
          <p:cNvSpPr txBox="1"/>
          <p:nvPr/>
        </p:nvSpPr>
        <p:spPr>
          <a:xfrm>
            <a:off x="872608" y="8692503"/>
            <a:ext cx="899161" cy="208641"/>
          </a:xfrm>
          <a:prstGeom prst="rect">
            <a:avLst/>
          </a:prstGeom>
        </p:spPr>
        <p:txBody>
          <a:bodyPr vert="horz" wrap="square" lIns="0" tIns="17145" rIns="0" bIns="0" rtlCol="0">
            <a:spAutoFit/>
          </a:bodyPr>
          <a:lstStyle/>
          <a:p>
            <a:pPr marL="12700" algn="ctr">
              <a:lnSpc>
                <a:spcPct val="100000"/>
              </a:lnSpc>
              <a:spcBef>
                <a:spcPts val="135"/>
              </a:spcBef>
            </a:pPr>
            <a:r>
              <a:rPr lang="es-ES" sz="1200" b="1" spc="15" dirty="0">
                <a:latin typeface="Arial"/>
                <a:cs typeface="Arial"/>
              </a:rPr>
              <a:t>€ </a:t>
            </a:r>
            <a:r>
              <a:rPr sz="1200" b="1" spc="15" dirty="0">
                <a:latin typeface="Arial"/>
                <a:cs typeface="Arial"/>
              </a:rPr>
              <a:t>19</a:t>
            </a:r>
            <a:r>
              <a:rPr lang="es-ES" sz="1200" b="1" spc="15" dirty="0">
                <a:latin typeface="Arial"/>
                <a:cs typeface="Arial"/>
              </a:rPr>
              <a:t>,</a:t>
            </a:r>
            <a:r>
              <a:rPr sz="1200" b="1" spc="15" dirty="0">
                <a:latin typeface="Arial"/>
                <a:cs typeface="Arial"/>
              </a:rPr>
              <a:t>75</a:t>
            </a:r>
            <a:r>
              <a:rPr lang="es-ES" sz="1200" b="1" spc="15" dirty="0">
                <a:latin typeface="Arial"/>
                <a:cs typeface="Arial"/>
              </a:rPr>
              <a:t>8</a:t>
            </a:r>
            <a:endParaRPr sz="1200" dirty="0">
              <a:latin typeface="Arial"/>
              <a:cs typeface="Arial"/>
            </a:endParaRPr>
          </a:p>
        </p:txBody>
      </p:sp>
      <p:sp>
        <p:nvSpPr>
          <p:cNvPr id="6" name="object 6"/>
          <p:cNvSpPr txBox="1"/>
          <p:nvPr/>
        </p:nvSpPr>
        <p:spPr>
          <a:xfrm>
            <a:off x="2184279" y="10338676"/>
            <a:ext cx="1209675" cy="779780"/>
          </a:xfrm>
          <a:prstGeom prst="rect">
            <a:avLst/>
          </a:prstGeom>
        </p:spPr>
        <p:txBody>
          <a:bodyPr vert="horz" wrap="square" lIns="0" tIns="11430" rIns="0" bIns="0" rtlCol="0">
            <a:spAutoFit/>
          </a:bodyPr>
          <a:lstStyle/>
          <a:p>
            <a:pPr marL="12065" marR="5080" algn="ctr">
              <a:lnSpc>
                <a:spcPct val="103099"/>
              </a:lnSpc>
              <a:spcBef>
                <a:spcPts val="90"/>
              </a:spcBef>
            </a:pPr>
            <a:r>
              <a:rPr lang="es-ES" sz="1200" b="1" spc="15" dirty="0" err="1">
                <a:latin typeface="Arial"/>
                <a:cs typeface="Arial"/>
              </a:rPr>
              <a:t>Metallic</a:t>
            </a:r>
            <a:r>
              <a:rPr lang="es-ES" sz="1200" b="1" spc="15" dirty="0">
                <a:latin typeface="Arial"/>
                <a:cs typeface="Arial"/>
              </a:rPr>
              <a:t> </a:t>
            </a:r>
            <a:r>
              <a:rPr lang="es-ES" sz="1200" b="1" spc="15" dirty="0" err="1">
                <a:latin typeface="Arial"/>
                <a:cs typeface="Arial"/>
              </a:rPr>
              <a:t>constructions</a:t>
            </a:r>
            <a:r>
              <a:rPr lang="es-ES" sz="1200" b="1" spc="15" dirty="0">
                <a:latin typeface="Arial"/>
                <a:cs typeface="Arial"/>
              </a:rPr>
              <a:t> - </a:t>
            </a:r>
            <a:r>
              <a:rPr lang="es-ES" sz="1200" b="1" spc="15" dirty="0" err="1">
                <a:latin typeface="Arial"/>
                <a:cs typeface="Arial"/>
              </a:rPr>
              <a:t>surface</a:t>
            </a:r>
            <a:r>
              <a:rPr lang="es-ES" sz="1200" b="1" spc="15" dirty="0">
                <a:latin typeface="Arial"/>
                <a:cs typeface="Arial"/>
              </a:rPr>
              <a:t> </a:t>
            </a:r>
            <a:r>
              <a:rPr lang="es-ES" sz="1200" b="1" spc="15" dirty="0" err="1">
                <a:latin typeface="Arial"/>
                <a:cs typeface="Arial"/>
              </a:rPr>
              <a:t>treatments</a:t>
            </a:r>
            <a:endParaRPr lang="es-ES" sz="1200" b="1" spc="15" dirty="0">
              <a:latin typeface="Arial"/>
              <a:cs typeface="Arial"/>
            </a:endParaRPr>
          </a:p>
        </p:txBody>
      </p:sp>
      <p:sp>
        <p:nvSpPr>
          <p:cNvPr id="7" name="object 7"/>
          <p:cNvSpPr txBox="1"/>
          <p:nvPr/>
        </p:nvSpPr>
        <p:spPr>
          <a:xfrm>
            <a:off x="3681979" y="10338676"/>
            <a:ext cx="1238838" cy="379463"/>
          </a:xfrm>
          <a:prstGeom prst="rect">
            <a:avLst/>
          </a:prstGeom>
        </p:spPr>
        <p:txBody>
          <a:bodyPr vert="horz" wrap="square" lIns="0" tIns="11430" rIns="0" bIns="0" rtlCol="0">
            <a:spAutoFit/>
          </a:bodyPr>
          <a:lstStyle/>
          <a:p>
            <a:pPr marL="226060" marR="5080" indent="-213995">
              <a:lnSpc>
                <a:spcPct val="103099"/>
              </a:lnSpc>
              <a:spcBef>
                <a:spcPts val="90"/>
              </a:spcBef>
            </a:pPr>
            <a:r>
              <a:rPr lang="es-ES" sz="1200" b="1" spc="25" dirty="0">
                <a:latin typeface="Arial"/>
                <a:cs typeface="Arial"/>
              </a:rPr>
              <a:t>Industrial </a:t>
            </a:r>
            <a:r>
              <a:rPr lang="es-ES" sz="1200" b="1" spc="25" dirty="0" err="1">
                <a:latin typeface="Arial"/>
                <a:cs typeface="Arial"/>
              </a:rPr>
              <a:t>maintenance</a:t>
            </a:r>
            <a:endParaRPr sz="1200" dirty="0">
              <a:latin typeface="Arial"/>
              <a:cs typeface="Arial"/>
            </a:endParaRPr>
          </a:p>
        </p:txBody>
      </p:sp>
      <p:sp>
        <p:nvSpPr>
          <p:cNvPr id="8" name="object 8"/>
          <p:cNvSpPr txBox="1"/>
          <p:nvPr/>
        </p:nvSpPr>
        <p:spPr>
          <a:xfrm>
            <a:off x="3806443" y="8474816"/>
            <a:ext cx="899160" cy="201978"/>
          </a:xfrm>
          <a:prstGeom prst="rect">
            <a:avLst/>
          </a:prstGeom>
        </p:spPr>
        <p:txBody>
          <a:bodyPr vert="horz" wrap="square" lIns="0" tIns="17145" rIns="0" bIns="0" rtlCol="0">
            <a:spAutoFit/>
          </a:bodyPr>
          <a:lstStyle/>
          <a:p>
            <a:pPr marL="12700" algn="ctr">
              <a:lnSpc>
                <a:spcPct val="100000"/>
              </a:lnSpc>
              <a:spcBef>
                <a:spcPts val="135"/>
              </a:spcBef>
            </a:pPr>
            <a:r>
              <a:rPr lang="es-ES" sz="1200" b="1" spc="15" dirty="0">
                <a:latin typeface="Arial"/>
                <a:cs typeface="Arial"/>
              </a:rPr>
              <a:t>€ </a:t>
            </a:r>
            <a:r>
              <a:rPr sz="1200" b="1" spc="15" dirty="0">
                <a:latin typeface="Arial"/>
                <a:cs typeface="Arial"/>
              </a:rPr>
              <a:t>21</a:t>
            </a:r>
            <a:r>
              <a:rPr lang="es-ES" sz="1200" b="1" spc="15" dirty="0">
                <a:latin typeface="Arial"/>
                <a:cs typeface="Arial"/>
              </a:rPr>
              <a:t>,401</a:t>
            </a:r>
            <a:endParaRPr sz="1200" dirty="0">
              <a:latin typeface="Arial"/>
              <a:cs typeface="Arial"/>
            </a:endParaRPr>
          </a:p>
        </p:txBody>
      </p:sp>
      <p:sp>
        <p:nvSpPr>
          <p:cNvPr id="9" name="object 9"/>
          <p:cNvSpPr txBox="1"/>
          <p:nvPr/>
        </p:nvSpPr>
        <p:spPr>
          <a:xfrm>
            <a:off x="5308627" y="10338676"/>
            <a:ext cx="828675"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err="1">
                <a:latin typeface="Arial"/>
                <a:cs typeface="Arial"/>
              </a:rPr>
              <a:t>Plumbing</a:t>
            </a:r>
            <a:endParaRPr sz="1200" dirty="0">
              <a:latin typeface="Arial"/>
              <a:cs typeface="Arial"/>
            </a:endParaRPr>
          </a:p>
        </p:txBody>
      </p:sp>
      <p:sp>
        <p:nvSpPr>
          <p:cNvPr id="10" name="object 10"/>
          <p:cNvSpPr txBox="1"/>
          <p:nvPr/>
        </p:nvSpPr>
        <p:spPr>
          <a:xfrm>
            <a:off x="5273359" y="8496889"/>
            <a:ext cx="899160"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Arial"/>
                <a:cs typeface="Arial"/>
              </a:rPr>
              <a:t>€ </a:t>
            </a:r>
            <a:r>
              <a:rPr sz="1200" b="1" spc="15" dirty="0">
                <a:latin typeface="Arial"/>
                <a:cs typeface="Arial"/>
              </a:rPr>
              <a:t>15</a:t>
            </a:r>
            <a:r>
              <a:rPr lang="es-ES" sz="1200" b="1" spc="15" dirty="0">
                <a:latin typeface="Arial"/>
                <a:cs typeface="Arial"/>
              </a:rPr>
              <a:t>,</a:t>
            </a:r>
            <a:r>
              <a:rPr sz="1200" b="1" spc="15" dirty="0">
                <a:latin typeface="Arial"/>
                <a:cs typeface="Arial"/>
              </a:rPr>
              <a:t>653</a:t>
            </a:r>
            <a:endParaRPr sz="1200" dirty="0">
              <a:latin typeface="Arial"/>
              <a:cs typeface="Arial"/>
            </a:endParaRPr>
          </a:p>
        </p:txBody>
      </p:sp>
      <p:sp>
        <p:nvSpPr>
          <p:cNvPr id="11" name="object 11"/>
          <p:cNvSpPr txBox="1"/>
          <p:nvPr/>
        </p:nvSpPr>
        <p:spPr>
          <a:xfrm>
            <a:off x="6717746" y="10338676"/>
            <a:ext cx="944244" cy="379463"/>
          </a:xfrm>
          <a:prstGeom prst="rect">
            <a:avLst/>
          </a:prstGeom>
        </p:spPr>
        <p:txBody>
          <a:bodyPr vert="horz" wrap="square" lIns="0" tIns="11430" rIns="0" bIns="0" rtlCol="0">
            <a:spAutoFit/>
          </a:bodyPr>
          <a:lstStyle/>
          <a:p>
            <a:pPr marL="12700" marR="5080" indent="86995">
              <a:lnSpc>
                <a:spcPct val="103099"/>
              </a:lnSpc>
              <a:spcBef>
                <a:spcPts val="90"/>
              </a:spcBef>
            </a:pPr>
            <a:r>
              <a:rPr lang="es-ES" sz="1200" b="1" spc="10" dirty="0" err="1">
                <a:latin typeface="Arial"/>
                <a:cs typeface="Arial"/>
              </a:rPr>
              <a:t>Food</a:t>
            </a:r>
            <a:r>
              <a:rPr lang="es-ES" sz="1200" b="1" spc="10" dirty="0">
                <a:latin typeface="Arial"/>
                <a:cs typeface="Arial"/>
              </a:rPr>
              <a:t> industries</a:t>
            </a:r>
          </a:p>
        </p:txBody>
      </p:sp>
      <p:sp>
        <p:nvSpPr>
          <p:cNvPr id="12" name="object 12"/>
          <p:cNvSpPr txBox="1"/>
          <p:nvPr/>
        </p:nvSpPr>
        <p:spPr>
          <a:xfrm>
            <a:off x="6740275" y="8692950"/>
            <a:ext cx="899160"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Arial"/>
                <a:cs typeface="Arial"/>
              </a:rPr>
              <a:t>€ </a:t>
            </a:r>
            <a:r>
              <a:rPr sz="1200" b="1" spc="15" dirty="0">
                <a:latin typeface="Arial"/>
                <a:cs typeface="Arial"/>
              </a:rPr>
              <a:t>17</a:t>
            </a:r>
            <a:r>
              <a:rPr lang="es-ES" sz="1200" b="1" spc="15" dirty="0">
                <a:latin typeface="Arial"/>
                <a:cs typeface="Arial"/>
              </a:rPr>
              <a:t>,</a:t>
            </a:r>
            <a:r>
              <a:rPr sz="1200" b="1" spc="15" dirty="0">
                <a:latin typeface="Arial"/>
                <a:cs typeface="Arial"/>
              </a:rPr>
              <a:t>989</a:t>
            </a:r>
            <a:endParaRPr sz="1200" dirty="0">
              <a:latin typeface="Arial"/>
              <a:cs typeface="Arial"/>
            </a:endParaRPr>
          </a:p>
        </p:txBody>
      </p:sp>
      <p:sp>
        <p:nvSpPr>
          <p:cNvPr id="13" name="object 13"/>
          <p:cNvSpPr txBox="1"/>
          <p:nvPr/>
        </p:nvSpPr>
        <p:spPr>
          <a:xfrm>
            <a:off x="2474042" y="8496889"/>
            <a:ext cx="6771930" cy="201978"/>
          </a:xfrm>
          <a:prstGeom prst="rect">
            <a:avLst/>
          </a:prstGeom>
        </p:spPr>
        <p:txBody>
          <a:bodyPr vert="horz" wrap="square" lIns="0" tIns="17145" rIns="0" bIns="0" rtlCol="0">
            <a:spAutoFit/>
          </a:bodyPr>
          <a:lstStyle/>
          <a:p>
            <a:pPr marL="12700">
              <a:lnSpc>
                <a:spcPct val="100000"/>
              </a:lnSpc>
              <a:spcBef>
                <a:spcPts val="135"/>
              </a:spcBef>
              <a:tabLst>
                <a:tab pos="5967095" algn="l"/>
              </a:tabLst>
            </a:pPr>
            <a:r>
              <a:rPr lang="es-ES" sz="1200" b="1" spc="15" dirty="0">
                <a:latin typeface="Arial"/>
                <a:cs typeface="Arial"/>
              </a:rPr>
              <a:t>€ </a:t>
            </a:r>
            <a:r>
              <a:rPr sz="1200" b="1" spc="15" dirty="0">
                <a:latin typeface="Arial"/>
                <a:cs typeface="Arial"/>
              </a:rPr>
              <a:t>19</a:t>
            </a:r>
            <a:r>
              <a:rPr lang="es-ES" sz="1200" b="1" spc="15" dirty="0">
                <a:latin typeface="Arial"/>
                <a:cs typeface="Arial"/>
              </a:rPr>
              <a:t>,</a:t>
            </a:r>
            <a:r>
              <a:rPr sz="1200" b="1" spc="15" dirty="0">
                <a:latin typeface="Arial"/>
                <a:cs typeface="Arial"/>
              </a:rPr>
              <a:t>889</a:t>
            </a:r>
            <a:r>
              <a:rPr sz="1200" b="1" spc="20" dirty="0">
                <a:latin typeface="Arial"/>
                <a:cs typeface="Arial"/>
              </a:rPr>
              <a:t>	</a:t>
            </a:r>
            <a:r>
              <a:rPr lang="es-ES" sz="1200" b="1" spc="20" dirty="0">
                <a:latin typeface="Arial"/>
                <a:cs typeface="Arial"/>
              </a:rPr>
              <a:t>€ </a:t>
            </a:r>
            <a:r>
              <a:rPr sz="1800" b="1" spc="22" baseline="4629" dirty="0">
                <a:latin typeface="Arial"/>
                <a:cs typeface="Arial"/>
              </a:rPr>
              <a:t>21</a:t>
            </a:r>
            <a:r>
              <a:rPr lang="es-ES" sz="1800" b="1" spc="22" baseline="4629" dirty="0">
                <a:latin typeface="Arial"/>
                <a:cs typeface="Arial"/>
              </a:rPr>
              <a:t>,</a:t>
            </a:r>
            <a:r>
              <a:rPr sz="1800" b="1" spc="22" baseline="4629" dirty="0">
                <a:latin typeface="Arial"/>
                <a:cs typeface="Arial"/>
              </a:rPr>
              <a:t>356</a:t>
            </a:r>
            <a:endParaRPr sz="1800" baseline="4629" dirty="0">
              <a:latin typeface="Arial"/>
              <a:cs typeface="Arial"/>
            </a:endParaRPr>
          </a:p>
        </p:txBody>
      </p:sp>
      <p:sp>
        <p:nvSpPr>
          <p:cNvPr id="14" name="object 14"/>
          <p:cNvSpPr txBox="1"/>
          <p:nvPr/>
        </p:nvSpPr>
        <p:spPr>
          <a:xfrm>
            <a:off x="8261541" y="10338676"/>
            <a:ext cx="944244" cy="201978"/>
          </a:xfrm>
          <a:prstGeom prst="rect">
            <a:avLst/>
          </a:prstGeom>
        </p:spPr>
        <p:txBody>
          <a:bodyPr vert="horz" wrap="square" lIns="0" tIns="17145" rIns="0" bIns="0" rtlCol="0">
            <a:spAutoFit/>
          </a:bodyPr>
          <a:lstStyle/>
          <a:p>
            <a:pPr marL="12700">
              <a:lnSpc>
                <a:spcPct val="100000"/>
              </a:lnSpc>
              <a:spcBef>
                <a:spcPts val="135"/>
              </a:spcBef>
            </a:pPr>
            <a:r>
              <a:rPr lang="es-ES" sz="1200" b="1" spc="20" dirty="0" err="1">
                <a:latin typeface="Arial"/>
                <a:cs typeface="Arial"/>
              </a:rPr>
              <a:t>Hospitality</a:t>
            </a:r>
            <a:endParaRPr sz="1200" dirty="0">
              <a:latin typeface="Arial"/>
              <a:cs typeface="Arial"/>
            </a:endParaRPr>
          </a:p>
        </p:txBody>
      </p:sp>
      <p:sp>
        <p:nvSpPr>
          <p:cNvPr id="15" name="object 15"/>
          <p:cNvSpPr txBox="1"/>
          <p:nvPr/>
        </p:nvSpPr>
        <p:spPr>
          <a:xfrm>
            <a:off x="9693511" y="10338676"/>
            <a:ext cx="860425" cy="201978"/>
          </a:xfrm>
          <a:prstGeom prst="rect">
            <a:avLst/>
          </a:prstGeom>
        </p:spPr>
        <p:txBody>
          <a:bodyPr vert="horz" wrap="square" lIns="0" tIns="17145" rIns="0" bIns="0" rtlCol="0">
            <a:spAutoFit/>
          </a:bodyPr>
          <a:lstStyle/>
          <a:p>
            <a:pPr marL="12700">
              <a:lnSpc>
                <a:spcPct val="100000"/>
              </a:lnSpc>
              <a:spcBef>
                <a:spcPts val="135"/>
              </a:spcBef>
            </a:pPr>
            <a:r>
              <a:rPr lang="es-ES" sz="1200" b="1" spc="20" dirty="0" err="1">
                <a:latin typeface="Arial"/>
                <a:cs typeface="Arial"/>
              </a:rPr>
              <a:t>Carpentry</a:t>
            </a:r>
            <a:endParaRPr sz="1200" dirty="0">
              <a:latin typeface="Arial"/>
              <a:cs typeface="Arial"/>
            </a:endParaRPr>
          </a:p>
        </p:txBody>
      </p:sp>
      <p:sp>
        <p:nvSpPr>
          <p:cNvPr id="16" name="object 16"/>
          <p:cNvSpPr txBox="1"/>
          <p:nvPr/>
        </p:nvSpPr>
        <p:spPr>
          <a:xfrm>
            <a:off x="9794354" y="9151378"/>
            <a:ext cx="811530"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Arial"/>
                <a:cs typeface="Arial"/>
              </a:rPr>
              <a:t>€ </a:t>
            </a:r>
            <a:r>
              <a:rPr sz="1200" b="1" spc="15" dirty="0">
                <a:latin typeface="Arial"/>
                <a:cs typeface="Arial"/>
              </a:rPr>
              <a:t>1</a:t>
            </a:r>
            <a:r>
              <a:rPr lang="es-ES" sz="1200" b="1" spc="15" dirty="0">
                <a:latin typeface="Arial"/>
                <a:cs typeface="Arial"/>
              </a:rPr>
              <a:t>4,</a:t>
            </a:r>
            <a:r>
              <a:rPr sz="1200" b="1" spc="15" dirty="0">
                <a:latin typeface="Arial"/>
                <a:cs typeface="Arial"/>
              </a:rPr>
              <a:t>805</a:t>
            </a:r>
            <a:endParaRPr sz="1200" dirty="0">
              <a:latin typeface="Arial"/>
              <a:cs typeface="Arial"/>
            </a:endParaRPr>
          </a:p>
        </p:txBody>
      </p:sp>
      <p:sp>
        <p:nvSpPr>
          <p:cNvPr id="17" name="object 17"/>
          <p:cNvSpPr txBox="1"/>
          <p:nvPr/>
        </p:nvSpPr>
        <p:spPr>
          <a:xfrm>
            <a:off x="11182416" y="10335768"/>
            <a:ext cx="1511974"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Tahoma"/>
                <a:cs typeface="Tahoma"/>
              </a:rPr>
              <a:t>General </a:t>
            </a:r>
            <a:r>
              <a:rPr lang="es-ES" sz="1200" b="1" spc="-15" dirty="0" err="1">
                <a:latin typeface="Tahoma"/>
                <a:cs typeface="Tahoma"/>
              </a:rPr>
              <a:t>repair</a:t>
            </a:r>
            <a:r>
              <a:rPr lang="es-ES" sz="1200" b="1" spc="-15" dirty="0">
                <a:latin typeface="Tahoma"/>
                <a:cs typeface="Tahoma"/>
              </a:rPr>
              <a:t> </a:t>
            </a:r>
            <a:r>
              <a:rPr lang="es-ES" sz="1200" b="1" spc="-15" dirty="0" err="1">
                <a:latin typeface="Tahoma"/>
                <a:cs typeface="Tahoma"/>
              </a:rPr>
              <a:t>work</a:t>
            </a:r>
            <a:endParaRPr sz="1200" dirty="0">
              <a:latin typeface="Tahoma"/>
              <a:cs typeface="Tahoma"/>
            </a:endParaRPr>
          </a:p>
        </p:txBody>
      </p:sp>
      <p:sp>
        <p:nvSpPr>
          <p:cNvPr id="18" name="object 18"/>
          <p:cNvSpPr txBox="1"/>
          <p:nvPr/>
        </p:nvSpPr>
        <p:spPr>
          <a:xfrm>
            <a:off x="11214710" y="8704659"/>
            <a:ext cx="899160"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Arial"/>
                <a:cs typeface="Arial"/>
              </a:rPr>
              <a:t>€1</a:t>
            </a:r>
            <a:r>
              <a:rPr sz="1200" b="1" spc="15" dirty="0">
                <a:latin typeface="Arial"/>
                <a:cs typeface="Arial"/>
              </a:rPr>
              <a:t>8</a:t>
            </a:r>
            <a:r>
              <a:rPr lang="es-ES" sz="1200" b="1" spc="15" dirty="0">
                <a:latin typeface="Arial"/>
                <a:cs typeface="Arial"/>
              </a:rPr>
              <a:t>,</a:t>
            </a:r>
            <a:r>
              <a:rPr sz="1200" b="1" spc="15" dirty="0">
                <a:latin typeface="Arial"/>
                <a:cs typeface="Arial"/>
              </a:rPr>
              <a:t>304</a:t>
            </a:r>
            <a:endParaRPr sz="1200" dirty="0">
              <a:latin typeface="Arial"/>
              <a:cs typeface="Arial"/>
            </a:endParaRPr>
          </a:p>
        </p:txBody>
      </p:sp>
      <p:sp>
        <p:nvSpPr>
          <p:cNvPr id="20" name="object 20"/>
          <p:cNvSpPr/>
          <p:nvPr/>
        </p:nvSpPr>
        <p:spPr>
          <a:xfrm>
            <a:off x="1091425" y="8723102"/>
            <a:ext cx="3395409" cy="1383665"/>
          </a:xfrm>
          <a:custGeom>
            <a:avLst/>
            <a:gdLst/>
            <a:ahLst/>
            <a:cxnLst/>
            <a:rect l="l" t="t" r="r" b="b"/>
            <a:pathLst>
              <a:path w="3395345" h="1383665">
                <a:moveTo>
                  <a:pt x="461035" y="242328"/>
                </a:moveTo>
                <a:lnTo>
                  <a:pt x="0" y="242328"/>
                </a:lnTo>
                <a:lnTo>
                  <a:pt x="0" y="1373949"/>
                </a:lnTo>
                <a:lnTo>
                  <a:pt x="461035" y="1373949"/>
                </a:lnTo>
                <a:lnTo>
                  <a:pt x="461035" y="242328"/>
                </a:lnTo>
                <a:close/>
              </a:path>
              <a:path w="3395345" h="1383665">
                <a:moveTo>
                  <a:pt x="1927948" y="0"/>
                </a:moveTo>
                <a:lnTo>
                  <a:pt x="1466913" y="0"/>
                </a:lnTo>
                <a:lnTo>
                  <a:pt x="1466913" y="1383080"/>
                </a:lnTo>
                <a:lnTo>
                  <a:pt x="1927948" y="1383080"/>
                </a:lnTo>
                <a:lnTo>
                  <a:pt x="1927948" y="0"/>
                </a:lnTo>
                <a:close/>
              </a:path>
              <a:path w="3395345" h="1383665">
                <a:moveTo>
                  <a:pt x="3394862" y="188595"/>
                </a:moveTo>
                <a:lnTo>
                  <a:pt x="2933827" y="188595"/>
                </a:lnTo>
                <a:lnTo>
                  <a:pt x="2933827" y="1383080"/>
                </a:lnTo>
                <a:lnTo>
                  <a:pt x="3394862" y="1383080"/>
                </a:lnTo>
                <a:lnTo>
                  <a:pt x="3394862" y="188595"/>
                </a:lnTo>
                <a:close/>
              </a:path>
            </a:pathLst>
          </a:custGeom>
          <a:solidFill>
            <a:srgbClr val="D66854"/>
          </a:solidFill>
        </p:spPr>
        <p:txBody>
          <a:bodyPr wrap="square" lIns="0" tIns="0" rIns="0" bIns="0" rtlCol="0"/>
          <a:lstStyle/>
          <a:p>
            <a:endParaRPr dirty="0"/>
          </a:p>
        </p:txBody>
      </p:sp>
      <p:sp>
        <p:nvSpPr>
          <p:cNvPr id="21" name="object 21"/>
          <p:cNvSpPr/>
          <p:nvPr/>
        </p:nvSpPr>
        <p:spPr>
          <a:xfrm>
            <a:off x="5492181" y="8765007"/>
            <a:ext cx="461645" cy="1341755"/>
          </a:xfrm>
          <a:custGeom>
            <a:avLst/>
            <a:gdLst/>
            <a:ahLst/>
            <a:cxnLst/>
            <a:rect l="l" t="t" r="r" b="b"/>
            <a:pathLst>
              <a:path w="461645" h="1341754">
                <a:moveTo>
                  <a:pt x="461033" y="0"/>
                </a:moveTo>
                <a:lnTo>
                  <a:pt x="0" y="0"/>
                </a:lnTo>
                <a:lnTo>
                  <a:pt x="0" y="1341173"/>
                </a:lnTo>
                <a:lnTo>
                  <a:pt x="461033" y="1341173"/>
                </a:lnTo>
                <a:lnTo>
                  <a:pt x="461033" y="0"/>
                </a:lnTo>
                <a:close/>
              </a:path>
            </a:pathLst>
          </a:custGeom>
          <a:solidFill>
            <a:srgbClr val="9AAB9C"/>
          </a:solidFill>
        </p:spPr>
        <p:txBody>
          <a:bodyPr wrap="square" lIns="0" tIns="0" rIns="0" bIns="0" rtlCol="0"/>
          <a:lstStyle/>
          <a:p>
            <a:endParaRPr/>
          </a:p>
        </p:txBody>
      </p:sp>
      <p:sp>
        <p:nvSpPr>
          <p:cNvPr id="22" name="object 22"/>
          <p:cNvSpPr/>
          <p:nvPr/>
        </p:nvSpPr>
        <p:spPr>
          <a:xfrm>
            <a:off x="6959092" y="8723102"/>
            <a:ext cx="1928495" cy="1383665"/>
          </a:xfrm>
          <a:custGeom>
            <a:avLst/>
            <a:gdLst/>
            <a:ahLst/>
            <a:cxnLst/>
            <a:rect l="l" t="t" r="r" b="b"/>
            <a:pathLst>
              <a:path w="1928495" h="1383665">
                <a:moveTo>
                  <a:pt x="461035" y="251460"/>
                </a:moveTo>
                <a:lnTo>
                  <a:pt x="0" y="251460"/>
                </a:lnTo>
                <a:lnTo>
                  <a:pt x="0" y="1383080"/>
                </a:lnTo>
                <a:lnTo>
                  <a:pt x="461035" y="1383080"/>
                </a:lnTo>
                <a:lnTo>
                  <a:pt x="461035" y="251460"/>
                </a:lnTo>
                <a:close/>
              </a:path>
              <a:path w="1928495" h="1383665">
                <a:moveTo>
                  <a:pt x="1927948" y="0"/>
                </a:moveTo>
                <a:lnTo>
                  <a:pt x="1466913" y="0"/>
                </a:lnTo>
                <a:lnTo>
                  <a:pt x="1466913" y="1383080"/>
                </a:lnTo>
                <a:lnTo>
                  <a:pt x="1927948" y="1383080"/>
                </a:lnTo>
                <a:lnTo>
                  <a:pt x="1927948" y="0"/>
                </a:lnTo>
                <a:close/>
              </a:path>
            </a:pathLst>
          </a:custGeom>
          <a:solidFill>
            <a:srgbClr val="1B5297"/>
          </a:solidFill>
        </p:spPr>
        <p:txBody>
          <a:bodyPr wrap="square" lIns="0" tIns="0" rIns="0" bIns="0" rtlCol="0"/>
          <a:lstStyle/>
          <a:p>
            <a:endParaRPr/>
          </a:p>
        </p:txBody>
      </p:sp>
      <p:sp>
        <p:nvSpPr>
          <p:cNvPr id="23" name="object 23"/>
          <p:cNvSpPr/>
          <p:nvPr/>
        </p:nvSpPr>
        <p:spPr>
          <a:xfrm>
            <a:off x="9892926" y="9425245"/>
            <a:ext cx="535335" cy="681507"/>
          </a:xfrm>
          <a:custGeom>
            <a:avLst/>
            <a:gdLst/>
            <a:ahLst/>
            <a:cxnLst/>
            <a:rect l="l" t="t" r="r" b="b"/>
            <a:pathLst>
              <a:path w="461645" h="1425575">
                <a:moveTo>
                  <a:pt x="461033" y="0"/>
                </a:moveTo>
                <a:lnTo>
                  <a:pt x="0" y="0"/>
                </a:lnTo>
                <a:lnTo>
                  <a:pt x="0" y="1425003"/>
                </a:lnTo>
                <a:lnTo>
                  <a:pt x="461033" y="1425003"/>
                </a:lnTo>
                <a:lnTo>
                  <a:pt x="461033" y="0"/>
                </a:lnTo>
                <a:close/>
              </a:path>
            </a:pathLst>
          </a:custGeom>
          <a:solidFill>
            <a:srgbClr val="9AAB9C"/>
          </a:solidFill>
        </p:spPr>
        <p:txBody>
          <a:bodyPr wrap="square" lIns="0" tIns="0" rIns="0" bIns="0" rtlCol="0"/>
          <a:lstStyle/>
          <a:p>
            <a:endParaRPr/>
          </a:p>
        </p:txBody>
      </p:sp>
      <p:sp>
        <p:nvSpPr>
          <p:cNvPr id="24" name="object 24"/>
          <p:cNvSpPr/>
          <p:nvPr/>
        </p:nvSpPr>
        <p:spPr>
          <a:xfrm>
            <a:off x="11359845" y="8985574"/>
            <a:ext cx="502784" cy="1118306"/>
          </a:xfrm>
          <a:custGeom>
            <a:avLst/>
            <a:gdLst/>
            <a:ahLst/>
            <a:cxnLst/>
            <a:rect l="l" t="t" r="r" b="b"/>
            <a:pathLst>
              <a:path w="461645" h="608329">
                <a:moveTo>
                  <a:pt x="461033" y="0"/>
                </a:moveTo>
                <a:lnTo>
                  <a:pt x="0" y="0"/>
                </a:lnTo>
                <a:lnTo>
                  <a:pt x="0" y="607719"/>
                </a:lnTo>
                <a:lnTo>
                  <a:pt x="461033" y="607719"/>
                </a:lnTo>
                <a:lnTo>
                  <a:pt x="461033" y="0"/>
                </a:lnTo>
                <a:close/>
              </a:path>
            </a:pathLst>
          </a:custGeom>
          <a:solidFill>
            <a:srgbClr val="EEC95B"/>
          </a:solidFill>
        </p:spPr>
        <p:txBody>
          <a:bodyPr wrap="square" lIns="0" tIns="0" rIns="0" bIns="0" rtlCol="0"/>
          <a:lstStyle/>
          <a:p>
            <a:endParaRPr/>
          </a:p>
        </p:txBody>
      </p:sp>
      <p:sp>
        <p:nvSpPr>
          <p:cNvPr id="25" name="object 25"/>
          <p:cNvSpPr/>
          <p:nvPr/>
        </p:nvSpPr>
        <p:spPr>
          <a:xfrm>
            <a:off x="643002" y="10106142"/>
            <a:ext cx="11581130" cy="0"/>
          </a:xfrm>
          <a:custGeom>
            <a:avLst/>
            <a:gdLst/>
            <a:ahLst/>
            <a:cxnLst/>
            <a:rect l="l" t="t" r="r" b="b"/>
            <a:pathLst>
              <a:path w="11581130">
                <a:moveTo>
                  <a:pt x="0" y="0"/>
                </a:moveTo>
                <a:lnTo>
                  <a:pt x="11580799" y="0"/>
                </a:lnTo>
              </a:path>
            </a:pathLst>
          </a:custGeom>
          <a:ln w="10470">
            <a:solidFill>
              <a:srgbClr val="9B9B9B"/>
            </a:solidFill>
          </a:ln>
        </p:spPr>
        <p:txBody>
          <a:bodyPr wrap="square" lIns="0" tIns="0" rIns="0" bIns="0" rtlCol="0"/>
          <a:lstStyle/>
          <a:p>
            <a:endParaRPr/>
          </a:p>
        </p:txBody>
      </p:sp>
      <p:pic>
        <p:nvPicPr>
          <p:cNvPr id="68" name="object 68"/>
          <p:cNvPicPr/>
          <p:nvPr/>
        </p:nvPicPr>
        <p:blipFill>
          <a:blip r:embed="rId5" cstate="print"/>
          <a:stretch>
            <a:fillRect/>
          </a:stretch>
        </p:blipFill>
        <p:spPr>
          <a:xfrm>
            <a:off x="12890851" y="8474075"/>
            <a:ext cx="132999" cy="233909"/>
          </a:xfrm>
          <a:prstGeom prst="rect">
            <a:avLst/>
          </a:prstGeom>
        </p:spPr>
      </p:pic>
      <p:sp>
        <p:nvSpPr>
          <p:cNvPr id="74" name="object 6">
            <a:extLst>
              <a:ext uri="{FF2B5EF4-FFF2-40B4-BE49-F238E27FC236}">
                <a16:creationId xmlns:a16="http://schemas.microsoft.com/office/drawing/2014/main" id="{CB93ECE2-FA63-422C-C5AC-7D49EAC75755}"/>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6. Effectiveness and impact. </a:t>
            </a:r>
            <a:r>
              <a:rPr lang="en-GB" sz="4800" spc="-20" dirty="0">
                <a:solidFill>
                  <a:srgbClr val="9B9B9B"/>
                </a:solidFill>
              </a:rPr>
              <a:t>Data evaluated from the 2020 </a:t>
            </a:r>
            <a:r>
              <a:rPr lang="en-GB" sz="4800" spc="-20" dirty="0" err="1">
                <a:solidFill>
                  <a:srgbClr val="9B9B9B"/>
                </a:solidFill>
              </a:rPr>
              <a:t>Gazte</a:t>
            </a:r>
            <a:r>
              <a:rPr lang="en-GB" sz="4800" spc="-20" dirty="0">
                <a:solidFill>
                  <a:srgbClr val="9B9B9B"/>
                </a:solidFill>
              </a:rPr>
              <a:t> On programme.</a:t>
            </a:r>
            <a:endParaRPr lang="es-ES" sz="4800" spc="-20" dirty="0">
              <a:solidFill>
                <a:srgbClr val="9B9B9B"/>
              </a:solidFill>
            </a:endParaRPr>
          </a:p>
        </p:txBody>
      </p:sp>
      <p:sp>
        <p:nvSpPr>
          <p:cNvPr id="75" name="object 52">
            <a:extLst>
              <a:ext uri="{FF2B5EF4-FFF2-40B4-BE49-F238E27FC236}">
                <a16:creationId xmlns:a16="http://schemas.microsoft.com/office/drawing/2014/main" id="{19C33D9E-1CBA-B03E-437A-9B20AF715DD2}"/>
              </a:ext>
            </a:extLst>
          </p:cNvPr>
          <p:cNvSpPr txBox="1"/>
          <p:nvPr/>
        </p:nvSpPr>
        <p:spPr>
          <a:xfrm>
            <a:off x="13100036" y="4438922"/>
            <a:ext cx="5840095" cy="935513"/>
          </a:xfrm>
          <a:prstGeom prst="rect">
            <a:avLst/>
          </a:prstGeom>
        </p:spPr>
        <p:txBody>
          <a:bodyPr vert="horz" wrap="square" lIns="0" tIns="12065" rIns="0" bIns="0" rtlCol="0">
            <a:spAutoFit/>
          </a:bodyPr>
          <a:lstStyle/>
          <a:p>
            <a:pPr marL="12700">
              <a:lnSpc>
                <a:spcPct val="100000"/>
              </a:lnSpc>
              <a:spcBef>
                <a:spcPts val="95"/>
              </a:spcBef>
            </a:pPr>
            <a:r>
              <a:rPr lang="en-US" sz="2000" spc="65" dirty="0">
                <a:latin typeface="Trebuchet MS"/>
                <a:cs typeface="Trebuchet MS"/>
              </a:rPr>
              <a:t>If we disregard those who dropped out of the </a:t>
            </a:r>
            <a:r>
              <a:rPr lang="en-US" sz="2000" spc="65" dirty="0" err="1">
                <a:latin typeface="Trebuchet MS"/>
                <a:cs typeface="Trebuchet MS"/>
              </a:rPr>
              <a:t>programme</a:t>
            </a:r>
            <a:r>
              <a:rPr lang="en-US" sz="2000" spc="65" dirty="0">
                <a:latin typeface="Trebuchet MS"/>
                <a:cs typeface="Trebuchet MS"/>
              </a:rPr>
              <a:t> before its completion, </a:t>
            </a:r>
            <a:r>
              <a:rPr lang="en-US" sz="2000" b="1" spc="65" dirty="0">
                <a:latin typeface="Trebuchet MS"/>
                <a:cs typeface="Trebuchet MS"/>
              </a:rPr>
              <a:t>the </a:t>
            </a:r>
            <a:r>
              <a:rPr lang="en-US" sz="2000" b="1" spc="65" dirty="0" err="1">
                <a:latin typeface="Trebuchet MS"/>
                <a:cs typeface="Trebuchet MS"/>
              </a:rPr>
              <a:t>labour</a:t>
            </a:r>
            <a:r>
              <a:rPr lang="en-US" sz="2000" b="1" spc="65" dirty="0">
                <a:latin typeface="Trebuchet MS"/>
                <a:cs typeface="Trebuchet MS"/>
              </a:rPr>
              <a:t> market integration rate was </a:t>
            </a:r>
            <a:r>
              <a:rPr lang="en-US" sz="2000" b="1" spc="65" dirty="0">
                <a:solidFill>
                  <a:srgbClr val="FF0000"/>
                </a:solidFill>
                <a:latin typeface="Trebuchet MS"/>
                <a:cs typeface="Trebuchet MS"/>
              </a:rPr>
              <a:t>80%. </a:t>
            </a:r>
          </a:p>
        </p:txBody>
      </p:sp>
      <p:sp>
        <p:nvSpPr>
          <p:cNvPr id="79" name="CuadroTexto 78">
            <a:extLst>
              <a:ext uri="{FF2B5EF4-FFF2-40B4-BE49-F238E27FC236}">
                <a16:creationId xmlns:a16="http://schemas.microsoft.com/office/drawing/2014/main" id="{E044C65F-1941-C65D-3F5B-746EEE8FCF6B}"/>
              </a:ext>
            </a:extLst>
          </p:cNvPr>
          <p:cNvSpPr txBox="1"/>
          <p:nvPr/>
        </p:nvSpPr>
        <p:spPr>
          <a:xfrm>
            <a:off x="1046428" y="1981469"/>
            <a:ext cx="10307052"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I. PARTICIPANTS</a:t>
            </a:r>
            <a:endParaRPr lang="es-ES" sz="2800" dirty="0">
              <a:solidFill>
                <a:schemeClr val="accent5">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74977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ectángulo 140">
            <a:extLst>
              <a:ext uri="{FF2B5EF4-FFF2-40B4-BE49-F238E27FC236}">
                <a16:creationId xmlns:a16="http://schemas.microsoft.com/office/drawing/2014/main" id="{00D8F7D2-D9D8-33AE-F9EC-1227C7078878}"/>
              </a:ext>
            </a:extLst>
          </p:cNvPr>
          <p:cNvSpPr/>
          <p:nvPr/>
        </p:nvSpPr>
        <p:spPr>
          <a:xfrm>
            <a:off x="10464311" y="3679371"/>
            <a:ext cx="8655539" cy="5328104"/>
          </a:xfrm>
          <a:prstGeom prst="rect">
            <a:avLst/>
          </a:prstGeom>
          <a:solidFill>
            <a:srgbClr val="D52A26">
              <a:alpha val="29020"/>
            </a:srgbClr>
          </a:solidFill>
        </p:spPr>
        <p:txBody>
          <a:bodyPr wrap="square" lIns="0" tIns="0" rIns="0" bIns="0" rtlCol="0"/>
          <a:lstStyle/>
          <a:p>
            <a:pPr algn="r"/>
            <a:endParaRPr lang="es-ES" sz="1400">
              <a:solidFill>
                <a:schemeClr val="tx1"/>
              </a:solidFill>
            </a:endParaRPr>
          </a:p>
        </p:txBody>
      </p:sp>
      <p:sp>
        <p:nvSpPr>
          <p:cNvPr id="3" name="object 3"/>
          <p:cNvSpPr/>
          <p:nvPr/>
        </p:nvSpPr>
        <p:spPr>
          <a:xfrm>
            <a:off x="863111" y="2612127"/>
            <a:ext cx="8655540" cy="923423"/>
          </a:xfrm>
          <a:custGeom>
            <a:avLst/>
            <a:gdLst/>
            <a:ahLst/>
            <a:cxnLst/>
            <a:rect l="l" t="t" r="r" b="b"/>
            <a:pathLst>
              <a:path w="10794365" h="5123815">
                <a:moveTo>
                  <a:pt x="10794215" y="0"/>
                </a:moveTo>
                <a:lnTo>
                  <a:pt x="0" y="0"/>
                </a:lnTo>
                <a:lnTo>
                  <a:pt x="0" y="5123236"/>
                </a:lnTo>
                <a:lnTo>
                  <a:pt x="10794215" y="5123236"/>
                </a:lnTo>
                <a:lnTo>
                  <a:pt x="10794215" y="0"/>
                </a:lnTo>
                <a:close/>
              </a:path>
            </a:pathLst>
          </a:custGeom>
          <a:solidFill>
            <a:srgbClr val="D52A26"/>
          </a:solidFill>
        </p:spPr>
        <p:txBody>
          <a:bodyPr wrap="square" lIns="0" tIns="0" rIns="0" bIns="0" rtlCol="0"/>
          <a:lstStyle/>
          <a:p>
            <a:pPr algn="r"/>
            <a:endParaRPr dirty="0"/>
          </a:p>
        </p:txBody>
      </p:sp>
      <p:sp>
        <p:nvSpPr>
          <p:cNvPr id="28" name="object 28"/>
          <p:cNvSpPr txBox="1"/>
          <p:nvPr/>
        </p:nvSpPr>
        <p:spPr>
          <a:xfrm>
            <a:off x="1336307" y="2658387"/>
            <a:ext cx="8008257" cy="877163"/>
          </a:xfrm>
          <a:prstGeom prst="rect">
            <a:avLst/>
          </a:prstGeom>
        </p:spPr>
        <p:txBody>
          <a:bodyPr vert="horz" wrap="square" lIns="0" tIns="15240" rIns="0" bIns="0" rtlCol="0">
            <a:spAutoFit/>
          </a:bodyPr>
          <a:lstStyle/>
          <a:p>
            <a:pPr marL="12700" marR="254635">
              <a:lnSpc>
                <a:spcPct val="100499"/>
              </a:lnSpc>
              <a:spcBef>
                <a:spcPts val="95"/>
              </a:spcBef>
            </a:pPr>
            <a:r>
              <a:rPr lang="en-US" sz="2800" b="1" spc="20" dirty="0">
                <a:solidFill>
                  <a:schemeClr val="bg1"/>
                </a:solidFill>
                <a:latin typeface="Arial"/>
                <a:cs typeface="Arial"/>
              </a:rPr>
              <a:t>EMPLOYABILITY FOLLOWING PARTICIPATION IN THE PROGRAMME</a:t>
            </a:r>
            <a:endParaRPr lang="en-US" sz="2000" dirty="0">
              <a:solidFill>
                <a:schemeClr val="bg1"/>
              </a:solidFill>
              <a:latin typeface="Trebuchet MS"/>
              <a:cs typeface="Trebuchet MS"/>
            </a:endParaRPr>
          </a:p>
        </p:txBody>
      </p:sp>
      <p:pic>
        <p:nvPicPr>
          <p:cNvPr id="60" name="object 60"/>
          <p:cNvPicPr/>
          <p:nvPr/>
        </p:nvPicPr>
        <p:blipFill>
          <a:blip r:embed="rId2" cstate="print"/>
          <a:stretch>
            <a:fillRect/>
          </a:stretch>
        </p:blipFill>
        <p:spPr>
          <a:xfrm>
            <a:off x="17612503" y="10056824"/>
            <a:ext cx="1686874" cy="539001"/>
          </a:xfrm>
          <a:prstGeom prst="rect">
            <a:avLst/>
          </a:prstGeom>
        </p:spPr>
      </p:pic>
      <p:pic>
        <p:nvPicPr>
          <p:cNvPr id="61" name="object 61"/>
          <p:cNvPicPr/>
          <p:nvPr/>
        </p:nvPicPr>
        <p:blipFill>
          <a:blip r:embed="rId3" cstate="print"/>
          <a:stretch>
            <a:fillRect/>
          </a:stretch>
        </p:blipFill>
        <p:spPr>
          <a:xfrm>
            <a:off x="15467141" y="9782224"/>
            <a:ext cx="1757552" cy="890340"/>
          </a:xfrm>
          <a:prstGeom prst="rect">
            <a:avLst/>
          </a:prstGeom>
        </p:spPr>
      </p:pic>
      <p:sp>
        <p:nvSpPr>
          <p:cNvPr id="19" name="object 18">
            <a:extLst>
              <a:ext uri="{FF2B5EF4-FFF2-40B4-BE49-F238E27FC236}">
                <a16:creationId xmlns:a16="http://schemas.microsoft.com/office/drawing/2014/main" id="{3BD946E0-AA97-BBF5-2A22-7D4A511773B4}"/>
              </a:ext>
            </a:extLst>
          </p:cNvPr>
          <p:cNvSpPr txBox="1"/>
          <p:nvPr/>
        </p:nvSpPr>
        <p:spPr>
          <a:xfrm>
            <a:off x="1372723" y="3826211"/>
            <a:ext cx="8145927" cy="643125"/>
          </a:xfrm>
          <a:prstGeom prst="rect">
            <a:avLst/>
          </a:prstGeom>
        </p:spPr>
        <p:txBody>
          <a:bodyPr vert="horz" wrap="square" lIns="0" tIns="12065" rIns="0" bIns="0" rtlCol="0">
            <a:spAutoFit/>
          </a:bodyPr>
          <a:lstStyle/>
          <a:p>
            <a:pPr marL="12700" marR="5080">
              <a:lnSpc>
                <a:spcPct val="100499"/>
              </a:lnSpc>
              <a:spcBef>
                <a:spcPts val="95"/>
              </a:spcBef>
            </a:pPr>
            <a:r>
              <a:rPr lang="en-US" sz="2000" b="1" spc="-35" dirty="0">
                <a:solidFill>
                  <a:srgbClr val="C00000"/>
                </a:solidFill>
                <a:latin typeface="Arial"/>
                <a:cs typeface="Arial"/>
              </a:rPr>
              <a:t>85% </a:t>
            </a:r>
            <a:r>
              <a:rPr lang="en-US" sz="2000" spc="-35" dirty="0">
                <a:latin typeface="Arial"/>
                <a:cs typeface="Arial"/>
              </a:rPr>
              <a:t>of the participants who did not hold a valid work permit prior to the </a:t>
            </a:r>
            <a:r>
              <a:rPr lang="en-US" sz="2000" spc="-35" dirty="0" err="1">
                <a:latin typeface="Arial"/>
                <a:cs typeface="Arial"/>
              </a:rPr>
              <a:t>programme</a:t>
            </a:r>
            <a:r>
              <a:rPr lang="en-US" sz="2000" spc="-35" dirty="0">
                <a:latin typeface="Arial"/>
                <a:cs typeface="Arial"/>
              </a:rPr>
              <a:t> were able to get one.</a:t>
            </a:r>
            <a:endParaRPr sz="2000" dirty="0">
              <a:latin typeface="Arial"/>
              <a:cs typeface="Arial"/>
            </a:endParaRPr>
          </a:p>
        </p:txBody>
      </p:sp>
      <p:sp>
        <p:nvSpPr>
          <p:cNvPr id="27" name="object 19">
            <a:extLst>
              <a:ext uri="{FF2B5EF4-FFF2-40B4-BE49-F238E27FC236}">
                <a16:creationId xmlns:a16="http://schemas.microsoft.com/office/drawing/2014/main" id="{C4A361E8-428C-77FD-C571-25F87F724B4D}"/>
              </a:ext>
            </a:extLst>
          </p:cNvPr>
          <p:cNvSpPr txBox="1"/>
          <p:nvPr/>
        </p:nvSpPr>
        <p:spPr>
          <a:xfrm>
            <a:off x="1336307" y="4649857"/>
            <a:ext cx="7763936" cy="329577"/>
          </a:xfrm>
          <a:prstGeom prst="rect">
            <a:avLst/>
          </a:prstGeom>
        </p:spPr>
        <p:txBody>
          <a:bodyPr vert="horz" wrap="square" lIns="0" tIns="13970" rIns="0" bIns="0" rtlCol="0">
            <a:spAutoFit/>
          </a:bodyPr>
          <a:lstStyle/>
          <a:p>
            <a:pPr marL="12700">
              <a:lnSpc>
                <a:spcPct val="100000"/>
              </a:lnSpc>
              <a:spcBef>
                <a:spcPts val="110"/>
              </a:spcBef>
            </a:pPr>
            <a:r>
              <a:rPr lang="en-US" sz="2000" b="1" spc="-35" dirty="0">
                <a:solidFill>
                  <a:srgbClr val="C00000"/>
                </a:solidFill>
                <a:latin typeface="Arial"/>
                <a:cs typeface="Arial"/>
              </a:rPr>
              <a:t>96% </a:t>
            </a:r>
            <a:r>
              <a:rPr lang="en-US" sz="2000" spc="-35" dirty="0">
                <a:latin typeface="Arial"/>
                <a:cs typeface="Arial"/>
              </a:rPr>
              <a:t>of the participants got their first work experience.</a:t>
            </a:r>
            <a:endParaRPr sz="2000" dirty="0">
              <a:latin typeface="Arial"/>
              <a:cs typeface="Arial"/>
            </a:endParaRPr>
          </a:p>
        </p:txBody>
      </p:sp>
      <p:sp>
        <p:nvSpPr>
          <p:cNvPr id="48" name="object 20">
            <a:extLst>
              <a:ext uri="{FF2B5EF4-FFF2-40B4-BE49-F238E27FC236}">
                <a16:creationId xmlns:a16="http://schemas.microsoft.com/office/drawing/2014/main" id="{D79A62D3-8C54-9F98-801A-8CDFE8BE86E5}"/>
              </a:ext>
            </a:extLst>
          </p:cNvPr>
          <p:cNvSpPr txBox="1"/>
          <p:nvPr/>
        </p:nvSpPr>
        <p:spPr>
          <a:xfrm>
            <a:off x="1372723" y="5260911"/>
            <a:ext cx="7976213" cy="643125"/>
          </a:xfrm>
          <a:prstGeom prst="rect">
            <a:avLst/>
          </a:prstGeom>
        </p:spPr>
        <p:txBody>
          <a:bodyPr vert="horz" wrap="square" lIns="0" tIns="12065" rIns="0" bIns="0" rtlCol="0">
            <a:spAutoFit/>
          </a:bodyPr>
          <a:lstStyle/>
          <a:p>
            <a:pPr marL="12700" marR="5080" algn="just">
              <a:lnSpc>
                <a:spcPct val="100499"/>
              </a:lnSpc>
              <a:spcBef>
                <a:spcPts val="95"/>
              </a:spcBef>
            </a:pPr>
            <a:r>
              <a:rPr lang="en-US" sz="2000" b="1" spc="5" dirty="0">
                <a:solidFill>
                  <a:srgbClr val="C00000"/>
                </a:solidFill>
                <a:latin typeface="Arial"/>
                <a:cs typeface="Arial"/>
              </a:rPr>
              <a:t>8 out of every 10 participants </a:t>
            </a:r>
            <a:r>
              <a:rPr lang="en-US" sz="2000" spc="5" dirty="0">
                <a:latin typeface="Arial"/>
                <a:cs typeface="Arial"/>
              </a:rPr>
              <a:t>felt that the </a:t>
            </a:r>
            <a:r>
              <a:rPr lang="en-US" sz="2000" spc="5" dirty="0" err="1">
                <a:latin typeface="Arial"/>
                <a:cs typeface="Arial"/>
              </a:rPr>
              <a:t>programme</a:t>
            </a:r>
            <a:r>
              <a:rPr lang="en-US" sz="2000" spc="5" dirty="0">
                <a:latin typeface="Arial"/>
                <a:cs typeface="Arial"/>
              </a:rPr>
              <a:t> had improved their job prospects.</a:t>
            </a:r>
            <a:endParaRPr sz="2000" dirty="0">
              <a:latin typeface="Arial"/>
              <a:cs typeface="Arial"/>
            </a:endParaRPr>
          </a:p>
        </p:txBody>
      </p:sp>
      <p:sp>
        <p:nvSpPr>
          <p:cNvPr id="50" name="object 21">
            <a:extLst>
              <a:ext uri="{FF2B5EF4-FFF2-40B4-BE49-F238E27FC236}">
                <a16:creationId xmlns:a16="http://schemas.microsoft.com/office/drawing/2014/main" id="{130C9EEA-7273-A93F-706E-B87809E75D90}"/>
              </a:ext>
            </a:extLst>
          </p:cNvPr>
          <p:cNvSpPr txBox="1"/>
          <p:nvPr/>
        </p:nvSpPr>
        <p:spPr>
          <a:xfrm>
            <a:off x="1372723" y="6124531"/>
            <a:ext cx="8145927" cy="643125"/>
          </a:xfrm>
          <a:prstGeom prst="rect">
            <a:avLst/>
          </a:prstGeom>
        </p:spPr>
        <p:txBody>
          <a:bodyPr vert="horz" wrap="square" lIns="0" tIns="12065" rIns="0" bIns="0" rtlCol="0">
            <a:spAutoFit/>
          </a:bodyPr>
          <a:lstStyle/>
          <a:p>
            <a:pPr marL="12700" marR="5080">
              <a:lnSpc>
                <a:spcPct val="100499"/>
              </a:lnSpc>
            </a:pPr>
            <a:r>
              <a:rPr lang="en-US" sz="2000" spc="-35" dirty="0">
                <a:latin typeface="Arial"/>
                <a:cs typeface="Arial"/>
              </a:rPr>
              <a:t>Participants rated their satisfaction with the internships and mediation support </a:t>
            </a:r>
            <a:r>
              <a:rPr lang="en-US" sz="2000" b="1" spc="-35" dirty="0">
                <a:solidFill>
                  <a:srgbClr val="C00000"/>
                </a:solidFill>
                <a:latin typeface="Arial"/>
                <a:cs typeface="Arial"/>
              </a:rPr>
              <a:t>as 8 out of 10</a:t>
            </a:r>
            <a:endParaRPr sz="2000" dirty="0">
              <a:solidFill>
                <a:srgbClr val="C00000"/>
              </a:solidFill>
              <a:latin typeface="Arial"/>
              <a:cs typeface="Arial"/>
            </a:endParaRPr>
          </a:p>
        </p:txBody>
      </p:sp>
      <p:sp>
        <p:nvSpPr>
          <p:cNvPr id="55" name="object 23">
            <a:extLst>
              <a:ext uri="{FF2B5EF4-FFF2-40B4-BE49-F238E27FC236}">
                <a16:creationId xmlns:a16="http://schemas.microsoft.com/office/drawing/2014/main" id="{EA3A8402-0135-C190-D937-1DFAF971AD9C}"/>
              </a:ext>
            </a:extLst>
          </p:cNvPr>
          <p:cNvSpPr/>
          <p:nvPr/>
        </p:nvSpPr>
        <p:spPr>
          <a:xfrm>
            <a:off x="963575" y="5341489"/>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56" name="object 24">
            <a:extLst>
              <a:ext uri="{FF2B5EF4-FFF2-40B4-BE49-F238E27FC236}">
                <a16:creationId xmlns:a16="http://schemas.microsoft.com/office/drawing/2014/main" id="{EAAF3958-2258-875F-1641-542A4A8402C6}"/>
              </a:ext>
            </a:extLst>
          </p:cNvPr>
          <p:cNvSpPr/>
          <p:nvPr/>
        </p:nvSpPr>
        <p:spPr>
          <a:xfrm>
            <a:off x="965731" y="4518497"/>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58" name="object 24">
            <a:extLst>
              <a:ext uri="{FF2B5EF4-FFF2-40B4-BE49-F238E27FC236}">
                <a16:creationId xmlns:a16="http://schemas.microsoft.com/office/drawing/2014/main" id="{A7A24FA6-50F6-47E8-77F9-7CB616834A46}"/>
              </a:ext>
            </a:extLst>
          </p:cNvPr>
          <p:cNvSpPr/>
          <p:nvPr/>
        </p:nvSpPr>
        <p:spPr>
          <a:xfrm>
            <a:off x="994164" y="3776319"/>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59" name="object 23">
            <a:extLst>
              <a:ext uri="{FF2B5EF4-FFF2-40B4-BE49-F238E27FC236}">
                <a16:creationId xmlns:a16="http://schemas.microsoft.com/office/drawing/2014/main" id="{9DACF4E5-04DE-D95A-7F81-BF238B8B13A3}"/>
              </a:ext>
            </a:extLst>
          </p:cNvPr>
          <p:cNvSpPr/>
          <p:nvPr/>
        </p:nvSpPr>
        <p:spPr>
          <a:xfrm>
            <a:off x="963575" y="6191595"/>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67" name="CuadroTexto 66">
            <a:extLst>
              <a:ext uri="{FF2B5EF4-FFF2-40B4-BE49-F238E27FC236}">
                <a16:creationId xmlns:a16="http://schemas.microsoft.com/office/drawing/2014/main" id="{1F0FF194-DCD3-A2BF-F240-5CA13935B961}"/>
              </a:ext>
            </a:extLst>
          </p:cNvPr>
          <p:cNvSpPr txBox="1"/>
          <p:nvPr/>
        </p:nvSpPr>
        <p:spPr>
          <a:xfrm>
            <a:off x="1269119" y="6988152"/>
            <a:ext cx="8249531" cy="1038746"/>
          </a:xfrm>
          <a:prstGeom prst="rect">
            <a:avLst/>
          </a:prstGeom>
          <a:noFill/>
        </p:spPr>
        <p:txBody>
          <a:bodyPr wrap="square">
            <a:spAutoFit/>
          </a:bodyPr>
          <a:lstStyle/>
          <a:p>
            <a:pPr marR="5080" lvl="0">
              <a:lnSpc>
                <a:spcPct val="100499"/>
              </a:lnSpc>
              <a:spcAft>
                <a:spcPts val="800"/>
              </a:spcAft>
            </a:pPr>
            <a:r>
              <a:rPr lang="en-GB" sz="2000" b="1" spc="-35" dirty="0">
                <a:solidFill>
                  <a:srgbClr val="C00000"/>
                </a:solidFill>
                <a:latin typeface="Arial"/>
                <a:cs typeface="Arial"/>
              </a:rPr>
              <a:t>100% </a:t>
            </a:r>
            <a:r>
              <a:rPr lang="en-GB" sz="2000" spc="-35" dirty="0">
                <a:latin typeface="Arial"/>
                <a:cs typeface="Arial"/>
              </a:rPr>
              <a:t>of the participants received technical training. 85% also received training in skills and competencies improved their employability, while 77% also received training in key skills (LANGUAGE).</a:t>
            </a:r>
            <a:endParaRPr lang="es-ES" sz="2000" spc="-35" dirty="0">
              <a:latin typeface="Arial"/>
              <a:cs typeface="Arial"/>
            </a:endParaRPr>
          </a:p>
        </p:txBody>
      </p:sp>
      <p:sp>
        <p:nvSpPr>
          <p:cNvPr id="82" name="object 23">
            <a:extLst>
              <a:ext uri="{FF2B5EF4-FFF2-40B4-BE49-F238E27FC236}">
                <a16:creationId xmlns:a16="http://schemas.microsoft.com/office/drawing/2014/main" id="{64D59008-3F21-3A24-A25A-A1925730B6F0}"/>
              </a:ext>
            </a:extLst>
          </p:cNvPr>
          <p:cNvSpPr/>
          <p:nvPr/>
        </p:nvSpPr>
        <p:spPr>
          <a:xfrm>
            <a:off x="963575" y="7049546"/>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grpSp>
        <p:nvGrpSpPr>
          <p:cNvPr id="101" name="object 14">
            <a:extLst>
              <a:ext uri="{FF2B5EF4-FFF2-40B4-BE49-F238E27FC236}">
                <a16:creationId xmlns:a16="http://schemas.microsoft.com/office/drawing/2014/main" id="{5FF387DE-2A0F-6DBA-01DF-484A5F1E8C3F}"/>
              </a:ext>
            </a:extLst>
          </p:cNvPr>
          <p:cNvGrpSpPr/>
          <p:nvPr/>
        </p:nvGrpSpPr>
        <p:grpSpPr>
          <a:xfrm>
            <a:off x="1842616" y="9526086"/>
            <a:ext cx="6294120" cy="387985"/>
            <a:chOff x="1570632" y="4408232"/>
            <a:chExt cx="6294120" cy="387985"/>
          </a:xfrm>
        </p:grpSpPr>
        <p:sp>
          <p:nvSpPr>
            <p:cNvPr id="102" name="object 15">
              <a:extLst>
                <a:ext uri="{FF2B5EF4-FFF2-40B4-BE49-F238E27FC236}">
                  <a16:creationId xmlns:a16="http://schemas.microsoft.com/office/drawing/2014/main" id="{B23F444C-28FC-A9B8-029C-D32AD87EC31E}"/>
                </a:ext>
              </a:extLst>
            </p:cNvPr>
            <p:cNvSpPr/>
            <p:nvPr/>
          </p:nvSpPr>
          <p:spPr>
            <a:xfrm>
              <a:off x="1570621" y="4408239"/>
              <a:ext cx="6294120" cy="387985"/>
            </a:xfrm>
            <a:custGeom>
              <a:avLst/>
              <a:gdLst/>
              <a:ahLst/>
              <a:cxnLst/>
              <a:rect l="l" t="t" r="r" b="b"/>
              <a:pathLst>
                <a:path w="6294120" h="387985">
                  <a:moveTo>
                    <a:pt x="535051" y="94234"/>
                  </a:moveTo>
                  <a:lnTo>
                    <a:pt x="0" y="94234"/>
                  </a:lnTo>
                  <a:lnTo>
                    <a:pt x="0" y="387426"/>
                  </a:lnTo>
                  <a:lnTo>
                    <a:pt x="535051" y="387426"/>
                  </a:lnTo>
                  <a:lnTo>
                    <a:pt x="535051" y="94234"/>
                  </a:lnTo>
                  <a:close/>
                </a:path>
                <a:path w="6294120" h="387985">
                  <a:moveTo>
                    <a:pt x="3595192" y="62826"/>
                  </a:moveTo>
                  <a:lnTo>
                    <a:pt x="3060141" y="62826"/>
                  </a:lnTo>
                  <a:lnTo>
                    <a:pt x="3060141" y="387426"/>
                  </a:lnTo>
                  <a:lnTo>
                    <a:pt x="3595192" y="387426"/>
                  </a:lnTo>
                  <a:lnTo>
                    <a:pt x="3595192" y="62826"/>
                  </a:lnTo>
                  <a:close/>
                </a:path>
                <a:path w="6294120" h="387985">
                  <a:moveTo>
                    <a:pt x="6294044" y="0"/>
                  </a:moveTo>
                  <a:lnTo>
                    <a:pt x="5758993" y="0"/>
                  </a:lnTo>
                  <a:lnTo>
                    <a:pt x="5758993" y="387426"/>
                  </a:lnTo>
                  <a:lnTo>
                    <a:pt x="6294044" y="387426"/>
                  </a:lnTo>
                  <a:lnTo>
                    <a:pt x="6294044" y="0"/>
                  </a:lnTo>
                  <a:close/>
                </a:path>
              </a:pathLst>
            </a:custGeom>
            <a:solidFill>
              <a:srgbClr val="1B5297"/>
            </a:solidFill>
          </p:spPr>
          <p:txBody>
            <a:bodyPr wrap="square" lIns="0" tIns="0" rIns="0" bIns="0" rtlCol="0"/>
            <a:lstStyle/>
            <a:p>
              <a:endParaRPr/>
            </a:p>
          </p:txBody>
        </p:sp>
        <p:sp>
          <p:nvSpPr>
            <p:cNvPr id="103" name="object 16">
              <a:extLst>
                <a:ext uri="{FF2B5EF4-FFF2-40B4-BE49-F238E27FC236}">
                  <a16:creationId xmlns:a16="http://schemas.microsoft.com/office/drawing/2014/main" id="{AD5AE033-3FA1-3A46-5DA8-23E9C7D2D865}"/>
                </a:ext>
              </a:extLst>
            </p:cNvPr>
            <p:cNvSpPr/>
            <p:nvPr/>
          </p:nvSpPr>
          <p:spPr>
            <a:xfrm>
              <a:off x="2261705" y="4722361"/>
              <a:ext cx="3615690" cy="73660"/>
            </a:xfrm>
            <a:custGeom>
              <a:avLst/>
              <a:gdLst/>
              <a:ahLst/>
              <a:cxnLst/>
              <a:rect l="l" t="t" r="r" b="b"/>
              <a:pathLst>
                <a:path w="3615690" h="73660">
                  <a:moveTo>
                    <a:pt x="535051" y="0"/>
                  </a:moveTo>
                  <a:lnTo>
                    <a:pt x="0" y="0"/>
                  </a:lnTo>
                  <a:lnTo>
                    <a:pt x="0" y="73304"/>
                  </a:lnTo>
                  <a:lnTo>
                    <a:pt x="535051" y="73304"/>
                  </a:lnTo>
                  <a:lnTo>
                    <a:pt x="535051" y="0"/>
                  </a:lnTo>
                  <a:close/>
                </a:path>
                <a:path w="3615690" h="73660">
                  <a:moveTo>
                    <a:pt x="3615093" y="31419"/>
                  </a:moveTo>
                  <a:lnTo>
                    <a:pt x="3080042" y="31419"/>
                  </a:lnTo>
                  <a:lnTo>
                    <a:pt x="3080042" y="73304"/>
                  </a:lnTo>
                  <a:lnTo>
                    <a:pt x="3615093" y="73304"/>
                  </a:lnTo>
                  <a:lnTo>
                    <a:pt x="3615093" y="31419"/>
                  </a:lnTo>
                  <a:close/>
                </a:path>
              </a:pathLst>
            </a:custGeom>
            <a:solidFill>
              <a:srgbClr val="9AAB9C"/>
            </a:solidFill>
          </p:spPr>
          <p:txBody>
            <a:bodyPr wrap="square" lIns="0" tIns="0" rIns="0" bIns="0" rtlCol="0"/>
            <a:lstStyle/>
            <a:p>
              <a:endParaRPr/>
            </a:p>
          </p:txBody>
        </p:sp>
      </p:grpSp>
      <p:sp>
        <p:nvSpPr>
          <p:cNvPr id="104" name="object 27">
            <a:extLst>
              <a:ext uri="{FF2B5EF4-FFF2-40B4-BE49-F238E27FC236}">
                <a16:creationId xmlns:a16="http://schemas.microsoft.com/office/drawing/2014/main" id="{6283AB1D-418D-D73D-D90D-4D207623644B}"/>
              </a:ext>
            </a:extLst>
          </p:cNvPr>
          <p:cNvSpPr txBox="1"/>
          <p:nvPr/>
        </p:nvSpPr>
        <p:spPr>
          <a:xfrm>
            <a:off x="1140927" y="9991125"/>
            <a:ext cx="2743835" cy="201978"/>
          </a:xfrm>
          <a:prstGeom prst="rect">
            <a:avLst/>
          </a:prstGeom>
        </p:spPr>
        <p:txBody>
          <a:bodyPr vert="horz" wrap="square" lIns="0" tIns="17145" rIns="0" bIns="0" rtlCol="0">
            <a:spAutoFit/>
          </a:bodyPr>
          <a:lstStyle/>
          <a:p>
            <a:pPr marL="12700">
              <a:lnSpc>
                <a:spcPct val="100000"/>
              </a:lnSpc>
              <a:spcBef>
                <a:spcPts val="135"/>
              </a:spcBef>
            </a:pPr>
            <a:r>
              <a:rPr lang="es-ES" sz="1200" b="1" spc="25" dirty="0">
                <a:latin typeface="Arial"/>
                <a:cs typeface="Arial"/>
              </a:rPr>
              <a:t>Basic </a:t>
            </a:r>
            <a:r>
              <a:rPr lang="es-ES" sz="1200" b="1" spc="25" dirty="0" err="1">
                <a:latin typeface="Arial"/>
                <a:cs typeface="Arial"/>
              </a:rPr>
              <a:t>skills</a:t>
            </a:r>
            <a:r>
              <a:rPr lang="es-ES" sz="1200" b="1" spc="25" dirty="0">
                <a:latin typeface="Arial"/>
                <a:cs typeface="Arial"/>
              </a:rPr>
              <a:t> (</a:t>
            </a:r>
            <a:r>
              <a:rPr lang="es-ES" sz="1200" b="1" spc="25" dirty="0" err="1">
                <a:latin typeface="Arial"/>
                <a:cs typeface="Arial"/>
              </a:rPr>
              <a:t>Language</a:t>
            </a:r>
            <a:r>
              <a:rPr lang="es-ES" sz="1200" b="1" spc="25" dirty="0">
                <a:latin typeface="Arial"/>
                <a:cs typeface="Arial"/>
              </a:rPr>
              <a:t>, etc.)</a:t>
            </a:r>
            <a:endParaRPr sz="1200" dirty="0">
              <a:latin typeface="Arial"/>
              <a:cs typeface="Arial"/>
            </a:endParaRPr>
          </a:p>
        </p:txBody>
      </p:sp>
      <p:sp>
        <p:nvSpPr>
          <p:cNvPr id="105" name="object 28">
            <a:extLst>
              <a:ext uri="{FF2B5EF4-FFF2-40B4-BE49-F238E27FC236}">
                <a16:creationId xmlns:a16="http://schemas.microsoft.com/office/drawing/2014/main" id="{3A3A685A-DF04-4B5A-D0A8-68DCED365075}"/>
              </a:ext>
            </a:extLst>
          </p:cNvPr>
          <p:cNvSpPr txBox="1"/>
          <p:nvPr/>
        </p:nvSpPr>
        <p:spPr>
          <a:xfrm>
            <a:off x="4159944" y="9991125"/>
            <a:ext cx="2758440" cy="379463"/>
          </a:xfrm>
          <a:prstGeom prst="rect">
            <a:avLst/>
          </a:prstGeom>
        </p:spPr>
        <p:txBody>
          <a:bodyPr vert="horz" wrap="square" lIns="0" tIns="11430" rIns="0" bIns="0" rtlCol="0">
            <a:spAutoFit/>
          </a:bodyPr>
          <a:lstStyle/>
          <a:p>
            <a:pPr marL="12065" marR="5080" algn="ctr">
              <a:lnSpc>
                <a:spcPct val="103099"/>
              </a:lnSpc>
              <a:spcBef>
                <a:spcPts val="90"/>
              </a:spcBef>
            </a:pPr>
            <a:r>
              <a:rPr lang="en-US" sz="1200" b="1" spc="25" dirty="0">
                <a:latin typeface="Arial"/>
                <a:cs typeface="Arial"/>
              </a:rPr>
              <a:t>Skills for employability (how to write a resume, an interview, etc.)</a:t>
            </a:r>
            <a:endParaRPr sz="1200" dirty="0">
              <a:latin typeface="Arial"/>
              <a:cs typeface="Arial"/>
            </a:endParaRPr>
          </a:p>
        </p:txBody>
      </p:sp>
      <p:sp>
        <p:nvSpPr>
          <p:cNvPr id="106" name="object 29">
            <a:extLst>
              <a:ext uri="{FF2B5EF4-FFF2-40B4-BE49-F238E27FC236}">
                <a16:creationId xmlns:a16="http://schemas.microsoft.com/office/drawing/2014/main" id="{88898372-BC08-92BC-0DB1-B0655BB5C068}"/>
              </a:ext>
            </a:extLst>
          </p:cNvPr>
          <p:cNvSpPr txBox="1"/>
          <p:nvPr/>
        </p:nvSpPr>
        <p:spPr>
          <a:xfrm>
            <a:off x="7157004" y="10001597"/>
            <a:ext cx="2926424" cy="379463"/>
          </a:xfrm>
          <a:prstGeom prst="rect">
            <a:avLst/>
          </a:prstGeom>
        </p:spPr>
        <p:txBody>
          <a:bodyPr vert="horz" wrap="square" lIns="0" tIns="11430" rIns="0" bIns="0" rtlCol="0">
            <a:spAutoFit/>
          </a:bodyPr>
          <a:lstStyle/>
          <a:p>
            <a:pPr marL="529590" marR="5080" indent="-517525">
              <a:lnSpc>
                <a:spcPct val="103099"/>
              </a:lnSpc>
              <a:spcBef>
                <a:spcPts val="90"/>
              </a:spcBef>
            </a:pPr>
            <a:r>
              <a:rPr lang="en-US" sz="1200" b="1" spc="20" dirty="0">
                <a:latin typeface="Arial"/>
                <a:cs typeface="Arial"/>
              </a:rPr>
              <a:t>Technical training (mechanics, carpentry, etc.)</a:t>
            </a:r>
            <a:endParaRPr sz="1200" dirty="0">
              <a:latin typeface="Arial"/>
              <a:cs typeface="Arial"/>
            </a:endParaRPr>
          </a:p>
        </p:txBody>
      </p:sp>
      <p:sp>
        <p:nvSpPr>
          <p:cNvPr id="107" name="object 30">
            <a:extLst>
              <a:ext uri="{FF2B5EF4-FFF2-40B4-BE49-F238E27FC236}">
                <a16:creationId xmlns:a16="http://schemas.microsoft.com/office/drawing/2014/main" id="{340AB97B-68F4-172D-7A75-F676E1DDE30F}"/>
              </a:ext>
            </a:extLst>
          </p:cNvPr>
          <p:cNvSpPr txBox="1"/>
          <p:nvPr/>
        </p:nvSpPr>
        <p:spPr>
          <a:xfrm>
            <a:off x="1842605" y="9305385"/>
            <a:ext cx="942340" cy="201978"/>
          </a:xfrm>
          <a:prstGeom prst="rect">
            <a:avLst/>
          </a:prstGeom>
        </p:spPr>
        <p:txBody>
          <a:bodyPr vert="horz" wrap="square" lIns="0" tIns="17145" rIns="0" bIns="0" rtlCol="0">
            <a:spAutoFit/>
          </a:bodyPr>
          <a:lstStyle/>
          <a:p>
            <a:pPr marL="12700">
              <a:lnSpc>
                <a:spcPct val="100000"/>
              </a:lnSpc>
              <a:spcBef>
                <a:spcPts val="135"/>
              </a:spcBef>
            </a:pPr>
            <a:r>
              <a:rPr lang="es-ES" sz="1200" b="1" spc="15" dirty="0">
                <a:latin typeface="Arial"/>
                <a:cs typeface="Arial"/>
              </a:rPr>
              <a:t>77,4%</a:t>
            </a:r>
            <a:endParaRPr sz="1200" dirty="0">
              <a:latin typeface="Arial"/>
              <a:cs typeface="Arial"/>
            </a:endParaRPr>
          </a:p>
        </p:txBody>
      </p:sp>
      <p:sp>
        <p:nvSpPr>
          <p:cNvPr id="108" name="object 31">
            <a:extLst>
              <a:ext uri="{FF2B5EF4-FFF2-40B4-BE49-F238E27FC236}">
                <a16:creationId xmlns:a16="http://schemas.microsoft.com/office/drawing/2014/main" id="{B54619F8-9126-7BEE-4132-95D246EAC322}"/>
              </a:ext>
            </a:extLst>
          </p:cNvPr>
          <p:cNvSpPr txBox="1"/>
          <p:nvPr/>
        </p:nvSpPr>
        <p:spPr>
          <a:xfrm>
            <a:off x="4742776" y="9291308"/>
            <a:ext cx="855344" cy="201978"/>
          </a:xfrm>
          <a:prstGeom prst="rect">
            <a:avLst/>
          </a:prstGeom>
        </p:spPr>
        <p:txBody>
          <a:bodyPr vert="horz" wrap="square" lIns="0" tIns="17145" rIns="0" bIns="0" rtlCol="0">
            <a:spAutoFit/>
          </a:bodyPr>
          <a:lstStyle/>
          <a:p>
            <a:pPr marL="12700" algn="ctr">
              <a:lnSpc>
                <a:spcPct val="100000"/>
              </a:lnSpc>
              <a:spcBef>
                <a:spcPts val="135"/>
              </a:spcBef>
            </a:pPr>
            <a:r>
              <a:rPr lang="es-ES" sz="1200" b="1" spc="15" dirty="0">
                <a:latin typeface="Arial"/>
                <a:cs typeface="Arial"/>
              </a:rPr>
              <a:t>85,9%</a:t>
            </a:r>
            <a:endParaRPr sz="1200" dirty="0">
              <a:latin typeface="Arial"/>
              <a:cs typeface="Arial"/>
            </a:endParaRPr>
          </a:p>
        </p:txBody>
      </p:sp>
      <p:sp>
        <p:nvSpPr>
          <p:cNvPr id="109" name="object 32">
            <a:extLst>
              <a:ext uri="{FF2B5EF4-FFF2-40B4-BE49-F238E27FC236}">
                <a16:creationId xmlns:a16="http://schemas.microsoft.com/office/drawing/2014/main" id="{95BE818F-23D5-AC71-A255-A65869577994}"/>
              </a:ext>
            </a:extLst>
          </p:cNvPr>
          <p:cNvSpPr txBox="1"/>
          <p:nvPr/>
        </p:nvSpPr>
        <p:spPr>
          <a:xfrm>
            <a:off x="7581952" y="9261818"/>
            <a:ext cx="645842" cy="201978"/>
          </a:xfrm>
          <a:prstGeom prst="rect">
            <a:avLst/>
          </a:prstGeom>
        </p:spPr>
        <p:txBody>
          <a:bodyPr vert="horz" wrap="square" lIns="0" tIns="17145" rIns="0" bIns="0" rtlCol="0">
            <a:spAutoFit/>
          </a:bodyPr>
          <a:lstStyle/>
          <a:p>
            <a:pPr marL="12700">
              <a:lnSpc>
                <a:spcPct val="100000"/>
              </a:lnSpc>
              <a:spcBef>
                <a:spcPts val="135"/>
              </a:spcBef>
            </a:pPr>
            <a:r>
              <a:rPr lang="es-ES" sz="1200" b="1" spc="20" dirty="0">
                <a:latin typeface="Arial"/>
                <a:cs typeface="Arial"/>
              </a:rPr>
              <a:t>100%</a:t>
            </a:r>
            <a:endParaRPr sz="1200" dirty="0">
              <a:latin typeface="Arial"/>
              <a:cs typeface="Arial"/>
            </a:endParaRPr>
          </a:p>
        </p:txBody>
      </p:sp>
      <p:sp>
        <p:nvSpPr>
          <p:cNvPr id="110" name="object 33">
            <a:extLst>
              <a:ext uri="{FF2B5EF4-FFF2-40B4-BE49-F238E27FC236}">
                <a16:creationId xmlns:a16="http://schemas.microsoft.com/office/drawing/2014/main" id="{48ACC35B-0933-97DE-C7E5-55A5E0870361}"/>
              </a:ext>
            </a:extLst>
          </p:cNvPr>
          <p:cNvSpPr txBox="1"/>
          <p:nvPr/>
        </p:nvSpPr>
        <p:spPr>
          <a:xfrm>
            <a:off x="1842616" y="9557449"/>
            <a:ext cx="3595370" cy="213995"/>
          </a:xfrm>
          <a:prstGeom prst="rect">
            <a:avLst/>
          </a:prstGeom>
        </p:spPr>
        <p:txBody>
          <a:bodyPr vert="horz" wrap="square" lIns="0" tIns="17145" rIns="0" bIns="0" rtlCol="0">
            <a:spAutoFit/>
          </a:bodyPr>
          <a:lstStyle/>
          <a:p>
            <a:pPr marL="792480">
              <a:lnSpc>
                <a:spcPct val="100000"/>
              </a:lnSpc>
              <a:spcBef>
                <a:spcPts val="135"/>
              </a:spcBef>
            </a:pPr>
            <a:r>
              <a:rPr sz="1200" b="1" spc="70" dirty="0">
                <a:latin typeface="Arial"/>
                <a:cs typeface="Arial"/>
              </a:rPr>
              <a:t>23%</a:t>
            </a:r>
            <a:endParaRPr sz="1200">
              <a:latin typeface="Arial"/>
              <a:cs typeface="Arial"/>
            </a:endParaRPr>
          </a:p>
        </p:txBody>
      </p:sp>
      <p:sp>
        <p:nvSpPr>
          <p:cNvPr id="111" name="object 34">
            <a:extLst>
              <a:ext uri="{FF2B5EF4-FFF2-40B4-BE49-F238E27FC236}">
                <a16:creationId xmlns:a16="http://schemas.microsoft.com/office/drawing/2014/main" id="{665124FF-7D94-70FC-5973-5E2ECDD7D67A}"/>
              </a:ext>
            </a:extLst>
          </p:cNvPr>
          <p:cNvSpPr txBox="1"/>
          <p:nvPr/>
        </p:nvSpPr>
        <p:spPr>
          <a:xfrm>
            <a:off x="5702703" y="9625510"/>
            <a:ext cx="357505" cy="213995"/>
          </a:xfrm>
          <a:prstGeom prst="rect">
            <a:avLst/>
          </a:prstGeom>
        </p:spPr>
        <p:txBody>
          <a:bodyPr vert="horz" wrap="square" lIns="0" tIns="17145" rIns="0" bIns="0" rtlCol="0">
            <a:spAutoFit/>
          </a:bodyPr>
          <a:lstStyle/>
          <a:p>
            <a:pPr marL="12700">
              <a:lnSpc>
                <a:spcPct val="100000"/>
              </a:lnSpc>
              <a:spcBef>
                <a:spcPts val="135"/>
              </a:spcBef>
            </a:pPr>
            <a:r>
              <a:rPr sz="1200" b="1" spc="70" dirty="0">
                <a:latin typeface="Arial"/>
                <a:cs typeface="Arial"/>
              </a:rPr>
              <a:t>14%</a:t>
            </a:r>
            <a:endParaRPr sz="1200">
              <a:latin typeface="Arial"/>
              <a:cs typeface="Arial"/>
            </a:endParaRPr>
          </a:p>
        </p:txBody>
      </p:sp>
      <p:sp>
        <p:nvSpPr>
          <p:cNvPr id="112" name="object 35">
            <a:extLst>
              <a:ext uri="{FF2B5EF4-FFF2-40B4-BE49-F238E27FC236}">
                <a16:creationId xmlns:a16="http://schemas.microsoft.com/office/drawing/2014/main" id="{590C94CE-8D2D-2DF2-D1FF-079488DDC8C5}"/>
              </a:ext>
            </a:extLst>
          </p:cNvPr>
          <p:cNvSpPr txBox="1"/>
          <p:nvPr/>
        </p:nvSpPr>
        <p:spPr>
          <a:xfrm>
            <a:off x="8404545" y="9678730"/>
            <a:ext cx="269875" cy="213995"/>
          </a:xfrm>
          <a:prstGeom prst="rect">
            <a:avLst/>
          </a:prstGeom>
        </p:spPr>
        <p:txBody>
          <a:bodyPr vert="horz" wrap="square" lIns="0" tIns="17145" rIns="0" bIns="0" rtlCol="0">
            <a:spAutoFit/>
          </a:bodyPr>
          <a:lstStyle/>
          <a:p>
            <a:pPr marL="12700">
              <a:lnSpc>
                <a:spcPct val="100000"/>
              </a:lnSpc>
              <a:spcBef>
                <a:spcPts val="135"/>
              </a:spcBef>
            </a:pPr>
            <a:r>
              <a:rPr sz="1200" b="1" spc="95" dirty="0">
                <a:latin typeface="Arial"/>
                <a:cs typeface="Arial"/>
              </a:rPr>
              <a:t>0%</a:t>
            </a:r>
            <a:endParaRPr sz="1200">
              <a:latin typeface="Arial"/>
              <a:cs typeface="Arial"/>
            </a:endParaRPr>
          </a:p>
        </p:txBody>
      </p:sp>
      <p:sp>
        <p:nvSpPr>
          <p:cNvPr id="113" name="object 36">
            <a:extLst>
              <a:ext uri="{FF2B5EF4-FFF2-40B4-BE49-F238E27FC236}">
                <a16:creationId xmlns:a16="http://schemas.microsoft.com/office/drawing/2014/main" id="{0D69FDAE-2094-5255-09E4-089F5157C170}"/>
              </a:ext>
            </a:extLst>
          </p:cNvPr>
          <p:cNvSpPr txBox="1"/>
          <p:nvPr/>
        </p:nvSpPr>
        <p:spPr>
          <a:xfrm>
            <a:off x="4679815" y="10642299"/>
            <a:ext cx="529992" cy="201978"/>
          </a:xfrm>
          <a:prstGeom prst="rect">
            <a:avLst/>
          </a:prstGeom>
        </p:spPr>
        <p:txBody>
          <a:bodyPr vert="horz" wrap="square" lIns="0" tIns="17145" rIns="0" bIns="0" rtlCol="0">
            <a:spAutoFit/>
          </a:bodyPr>
          <a:lstStyle/>
          <a:p>
            <a:pPr marL="12700">
              <a:lnSpc>
                <a:spcPct val="100000"/>
              </a:lnSpc>
              <a:spcBef>
                <a:spcPts val="135"/>
              </a:spcBef>
            </a:pPr>
            <a:r>
              <a:rPr lang="es-ES" sz="1200" b="1" spc="-10" dirty="0">
                <a:latin typeface="Arial"/>
                <a:cs typeface="Arial"/>
              </a:rPr>
              <a:t>YES</a:t>
            </a:r>
            <a:endParaRPr sz="1200" dirty="0">
              <a:latin typeface="Arial"/>
              <a:cs typeface="Arial"/>
            </a:endParaRPr>
          </a:p>
        </p:txBody>
      </p:sp>
      <p:sp>
        <p:nvSpPr>
          <p:cNvPr id="114" name="object 37">
            <a:extLst>
              <a:ext uri="{FF2B5EF4-FFF2-40B4-BE49-F238E27FC236}">
                <a16:creationId xmlns:a16="http://schemas.microsoft.com/office/drawing/2014/main" id="{9B5651AE-ADD5-1952-03DD-A3A7508FB97A}"/>
              </a:ext>
            </a:extLst>
          </p:cNvPr>
          <p:cNvSpPr txBox="1"/>
          <p:nvPr/>
        </p:nvSpPr>
        <p:spPr>
          <a:xfrm>
            <a:off x="5597617" y="10642299"/>
            <a:ext cx="462591" cy="201978"/>
          </a:xfrm>
          <a:prstGeom prst="rect">
            <a:avLst/>
          </a:prstGeom>
        </p:spPr>
        <p:txBody>
          <a:bodyPr vert="horz" wrap="square" lIns="0" tIns="17145" rIns="0" bIns="0" rtlCol="0">
            <a:spAutoFit/>
          </a:bodyPr>
          <a:lstStyle/>
          <a:p>
            <a:pPr marL="12700">
              <a:lnSpc>
                <a:spcPct val="100000"/>
              </a:lnSpc>
              <a:spcBef>
                <a:spcPts val="135"/>
              </a:spcBef>
            </a:pPr>
            <a:r>
              <a:rPr sz="1200" b="1" spc="35" dirty="0">
                <a:latin typeface="Arial"/>
                <a:cs typeface="Arial"/>
              </a:rPr>
              <a:t>N</a:t>
            </a:r>
            <a:r>
              <a:rPr lang="es-ES" sz="1200" b="1" spc="35" dirty="0">
                <a:latin typeface="Arial"/>
                <a:cs typeface="Arial"/>
              </a:rPr>
              <a:t>O</a:t>
            </a:r>
            <a:endParaRPr sz="1200" dirty="0">
              <a:latin typeface="Arial"/>
              <a:cs typeface="Arial"/>
            </a:endParaRPr>
          </a:p>
        </p:txBody>
      </p:sp>
      <p:sp>
        <p:nvSpPr>
          <p:cNvPr id="115" name="object 38">
            <a:extLst>
              <a:ext uri="{FF2B5EF4-FFF2-40B4-BE49-F238E27FC236}">
                <a16:creationId xmlns:a16="http://schemas.microsoft.com/office/drawing/2014/main" id="{BE3CD433-0C3A-755C-1AEA-6BB35C232F0A}"/>
              </a:ext>
            </a:extLst>
          </p:cNvPr>
          <p:cNvSpPr/>
          <p:nvPr/>
        </p:nvSpPr>
        <p:spPr>
          <a:xfrm>
            <a:off x="4290109" y="10570420"/>
            <a:ext cx="343442" cy="342055"/>
          </a:xfrm>
          <a:custGeom>
            <a:avLst/>
            <a:gdLst/>
            <a:ahLst/>
            <a:cxnLst/>
            <a:rect l="l" t="t" r="r" b="b"/>
            <a:pathLst>
              <a:path w="187960" h="187960">
                <a:moveTo>
                  <a:pt x="187900" y="0"/>
                </a:moveTo>
                <a:lnTo>
                  <a:pt x="0" y="0"/>
                </a:lnTo>
                <a:lnTo>
                  <a:pt x="0" y="187900"/>
                </a:lnTo>
                <a:lnTo>
                  <a:pt x="187900" y="187900"/>
                </a:lnTo>
                <a:lnTo>
                  <a:pt x="187900" y="0"/>
                </a:lnTo>
                <a:close/>
              </a:path>
            </a:pathLst>
          </a:custGeom>
          <a:solidFill>
            <a:srgbClr val="1B5297"/>
          </a:solidFill>
        </p:spPr>
        <p:txBody>
          <a:bodyPr wrap="square" lIns="0" tIns="0" rIns="0" bIns="0" rtlCol="0"/>
          <a:lstStyle/>
          <a:p>
            <a:endParaRPr/>
          </a:p>
        </p:txBody>
      </p:sp>
      <p:sp>
        <p:nvSpPr>
          <p:cNvPr id="116" name="object 39">
            <a:extLst>
              <a:ext uri="{FF2B5EF4-FFF2-40B4-BE49-F238E27FC236}">
                <a16:creationId xmlns:a16="http://schemas.microsoft.com/office/drawing/2014/main" id="{EF5E5968-D257-080F-1C18-FD793BF45179}"/>
              </a:ext>
            </a:extLst>
          </p:cNvPr>
          <p:cNvSpPr/>
          <p:nvPr/>
        </p:nvSpPr>
        <p:spPr>
          <a:xfrm>
            <a:off x="5317128" y="10669170"/>
            <a:ext cx="187960" cy="187960"/>
          </a:xfrm>
          <a:custGeom>
            <a:avLst/>
            <a:gdLst/>
            <a:ahLst/>
            <a:cxnLst/>
            <a:rect l="l" t="t" r="r" b="b"/>
            <a:pathLst>
              <a:path w="187960" h="187960">
                <a:moveTo>
                  <a:pt x="187900" y="0"/>
                </a:moveTo>
                <a:lnTo>
                  <a:pt x="0" y="0"/>
                </a:lnTo>
                <a:lnTo>
                  <a:pt x="0" y="187900"/>
                </a:lnTo>
                <a:lnTo>
                  <a:pt x="187900" y="187900"/>
                </a:lnTo>
                <a:lnTo>
                  <a:pt x="187900" y="0"/>
                </a:lnTo>
                <a:close/>
              </a:path>
            </a:pathLst>
          </a:custGeom>
          <a:solidFill>
            <a:srgbClr val="9AAB9C"/>
          </a:solidFill>
        </p:spPr>
        <p:txBody>
          <a:bodyPr wrap="square" lIns="0" tIns="0" rIns="0" bIns="0" rtlCol="0"/>
          <a:lstStyle/>
          <a:p>
            <a:endParaRPr/>
          </a:p>
        </p:txBody>
      </p:sp>
      <p:sp>
        <p:nvSpPr>
          <p:cNvPr id="117" name="object 40">
            <a:extLst>
              <a:ext uri="{FF2B5EF4-FFF2-40B4-BE49-F238E27FC236}">
                <a16:creationId xmlns:a16="http://schemas.microsoft.com/office/drawing/2014/main" id="{32676E65-9D44-6132-5D70-57E7288E5B53}"/>
              </a:ext>
            </a:extLst>
          </p:cNvPr>
          <p:cNvSpPr txBox="1"/>
          <p:nvPr/>
        </p:nvSpPr>
        <p:spPr>
          <a:xfrm>
            <a:off x="527050" y="8526265"/>
            <a:ext cx="9740153" cy="709810"/>
          </a:xfrm>
          <a:prstGeom prst="rect">
            <a:avLst/>
          </a:prstGeom>
        </p:spPr>
        <p:txBody>
          <a:bodyPr vert="horz" wrap="square" lIns="0" tIns="12065" rIns="0" bIns="0" rtlCol="0">
            <a:spAutoFit/>
          </a:bodyPr>
          <a:lstStyle/>
          <a:p>
            <a:pPr marL="12065" marR="5080" algn="ctr">
              <a:lnSpc>
                <a:spcPct val="100000"/>
              </a:lnSpc>
              <a:spcBef>
                <a:spcPts val="95"/>
              </a:spcBef>
            </a:pPr>
            <a:r>
              <a:rPr lang="en-US" sz="2000" b="1" spc="5" dirty="0">
                <a:latin typeface="Arial"/>
                <a:cs typeface="Arial"/>
              </a:rPr>
              <a:t>IMPROVEMENT OF QUALIFICATIONS AND COMPETENCES</a:t>
            </a:r>
          </a:p>
          <a:p>
            <a:pPr marL="12065" marR="5080" algn="ctr">
              <a:lnSpc>
                <a:spcPct val="100000"/>
              </a:lnSpc>
              <a:spcBef>
                <a:spcPts val="95"/>
              </a:spcBef>
            </a:pPr>
            <a:r>
              <a:rPr lang="es-ES" sz="2450" dirty="0" err="1">
                <a:latin typeface="Trebuchet MS"/>
                <a:cs typeface="Trebuchet MS"/>
              </a:rPr>
              <a:t>Participation</a:t>
            </a:r>
            <a:r>
              <a:rPr lang="es-ES" sz="2450" dirty="0">
                <a:latin typeface="Trebuchet MS"/>
                <a:cs typeface="Trebuchet MS"/>
              </a:rPr>
              <a:t> in training </a:t>
            </a:r>
            <a:r>
              <a:rPr lang="es-ES" sz="2450" dirty="0" err="1">
                <a:latin typeface="Trebuchet MS"/>
                <a:cs typeface="Trebuchet MS"/>
              </a:rPr>
              <a:t>actions</a:t>
            </a:r>
            <a:r>
              <a:rPr lang="es-ES" sz="2450" dirty="0">
                <a:latin typeface="Trebuchet MS"/>
                <a:cs typeface="Trebuchet MS"/>
              </a:rPr>
              <a:t>.</a:t>
            </a:r>
          </a:p>
        </p:txBody>
      </p:sp>
      <p:sp>
        <p:nvSpPr>
          <p:cNvPr id="118" name="object 42">
            <a:extLst>
              <a:ext uri="{FF2B5EF4-FFF2-40B4-BE49-F238E27FC236}">
                <a16:creationId xmlns:a16="http://schemas.microsoft.com/office/drawing/2014/main" id="{3649E019-8D35-A6CF-E45B-1B4A873B9A31}"/>
              </a:ext>
            </a:extLst>
          </p:cNvPr>
          <p:cNvSpPr/>
          <p:nvPr/>
        </p:nvSpPr>
        <p:spPr>
          <a:xfrm>
            <a:off x="1130596" y="9915702"/>
            <a:ext cx="8293100" cy="0"/>
          </a:xfrm>
          <a:custGeom>
            <a:avLst/>
            <a:gdLst/>
            <a:ahLst/>
            <a:cxnLst/>
            <a:rect l="l" t="t" r="r" b="b"/>
            <a:pathLst>
              <a:path w="8293100">
                <a:moveTo>
                  <a:pt x="0" y="0"/>
                </a:moveTo>
                <a:lnTo>
                  <a:pt x="8292941" y="0"/>
                </a:lnTo>
              </a:path>
            </a:pathLst>
          </a:custGeom>
          <a:ln w="10470">
            <a:solidFill>
              <a:srgbClr val="9B9B9B"/>
            </a:solidFill>
          </a:ln>
        </p:spPr>
        <p:txBody>
          <a:bodyPr wrap="square" lIns="0" tIns="0" rIns="0" bIns="0" rtlCol="0"/>
          <a:lstStyle/>
          <a:p>
            <a:endParaRPr/>
          </a:p>
        </p:txBody>
      </p:sp>
      <p:sp>
        <p:nvSpPr>
          <p:cNvPr id="119" name="object 3">
            <a:extLst>
              <a:ext uri="{FF2B5EF4-FFF2-40B4-BE49-F238E27FC236}">
                <a16:creationId xmlns:a16="http://schemas.microsoft.com/office/drawing/2014/main" id="{FA82DF3F-3388-5E06-733E-9C1D0B527395}"/>
              </a:ext>
            </a:extLst>
          </p:cNvPr>
          <p:cNvSpPr/>
          <p:nvPr/>
        </p:nvSpPr>
        <p:spPr>
          <a:xfrm>
            <a:off x="10464311" y="2603548"/>
            <a:ext cx="8655539" cy="923423"/>
          </a:xfrm>
          <a:custGeom>
            <a:avLst/>
            <a:gdLst/>
            <a:ahLst/>
            <a:cxnLst/>
            <a:rect l="l" t="t" r="r" b="b"/>
            <a:pathLst>
              <a:path w="10794365" h="5123815">
                <a:moveTo>
                  <a:pt x="10794215" y="0"/>
                </a:moveTo>
                <a:lnTo>
                  <a:pt x="0" y="0"/>
                </a:lnTo>
                <a:lnTo>
                  <a:pt x="0" y="5123236"/>
                </a:lnTo>
                <a:lnTo>
                  <a:pt x="10794215" y="5123236"/>
                </a:lnTo>
                <a:lnTo>
                  <a:pt x="10794215" y="0"/>
                </a:lnTo>
                <a:close/>
              </a:path>
            </a:pathLst>
          </a:custGeom>
          <a:solidFill>
            <a:srgbClr val="D52A26"/>
          </a:solidFill>
        </p:spPr>
        <p:txBody>
          <a:bodyPr wrap="square" lIns="0" tIns="0" rIns="0" bIns="0" rtlCol="0"/>
          <a:lstStyle/>
          <a:p>
            <a:pPr algn="r"/>
            <a:endParaRPr dirty="0"/>
          </a:p>
        </p:txBody>
      </p:sp>
      <p:sp>
        <p:nvSpPr>
          <p:cNvPr id="120" name="object 28">
            <a:extLst>
              <a:ext uri="{FF2B5EF4-FFF2-40B4-BE49-F238E27FC236}">
                <a16:creationId xmlns:a16="http://schemas.microsoft.com/office/drawing/2014/main" id="{A6DB9966-3585-E1CE-B4BE-CC59A63722E8}"/>
              </a:ext>
            </a:extLst>
          </p:cNvPr>
          <p:cNvSpPr txBox="1"/>
          <p:nvPr/>
        </p:nvSpPr>
        <p:spPr>
          <a:xfrm>
            <a:off x="10641469" y="2654260"/>
            <a:ext cx="9426455" cy="877163"/>
          </a:xfrm>
          <a:prstGeom prst="rect">
            <a:avLst/>
          </a:prstGeom>
        </p:spPr>
        <p:txBody>
          <a:bodyPr vert="horz" wrap="square" lIns="0" tIns="15240" rIns="0" bIns="0" rtlCol="0">
            <a:spAutoFit/>
          </a:bodyPr>
          <a:lstStyle/>
          <a:p>
            <a:pPr marL="12700" marR="254635">
              <a:lnSpc>
                <a:spcPct val="100499"/>
              </a:lnSpc>
              <a:spcBef>
                <a:spcPts val="95"/>
              </a:spcBef>
            </a:pPr>
            <a:r>
              <a:rPr lang="en-US" sz="2800" b="1" spc="20" dirty="0">
                <a:solidFill>
                  <a:schemeClr val="bg1"/>
                </a:solidFill>
                <a:latin typeface="Arial"/>
                <a:cs typeface="Arial"/>
              </a:rPr>
              <a:t>PERSONAL AND ATTITUDINAL IMPROVEMENTS AND OVERALL ASSESSMENT</a:t>
            </a:r>
            <a:endParaRPr lang="en-US" sz="2000" dirty="0">
              <a:solidFill>
                <a:schemeClr val="bg1"/>
              </a:solidFill>
              <a:latin typeface="Trebuchet MS"/>
              <a:cs typeface="Trebuchet MS"/>
            </a:endParaRPr>
          </a:p>
        </p:txBody>
      </p:sp>
      <p:sp>
        <p:nvSpPr>
          <p:cNvPr id="130" name="Rectángulo 129">
            <a:extLst>
              <a:ext uri="{FF2B5EF4-FFF2-40B4-BE49-F238E27FC236}">
                <a16:creationId xmlns:a16="http://schemas.microsoft.com/office/drawing/2014/main" id="{01061CBE-5DD8-4112-5D73-1F3A4DF04C9D}"/>
              </a:ext>
            </a:extLst>
          </p:cNvPr>
          <p:cNvSpPr/>
          <p:nvPr/>
        </p:nvSpPr>
        <p:spPr>
          <a:xfrm>
            <a:off x="863111" y="3679808"/>
            <a:ext cx="8655539" cy="4565667"/>
          </a:xfrm>
          <a:prstGeom prst="rect">
            <a:avLst/>
          </a:prstGeom>
          <a:solidFill>
            <a:srgbClr val="D52A26">
              <a:alpha val="29020"/>
            </a:srgbClr>
          </a:solidFill>
        </p:spPr>
        <p:txBody>
          <a:bodyPr wrap="square" lIns="0" tIns="0" rIns="0" bIns="0" rtlCol="0"/>
          <a:lstStyle/>
          <a:p>
            <a:pPr algn="r"/>
            <a:endParaRPr lang="es-ES" sz="1200">
              <a:solidFill>
                <a:schemeClr val="tx1"/>
              </a:solidFill>
            </a:endParaRPr>
          </a:p>
        </p:txBody>
      </p:sp>
      <p:sp>
        <p:nvSpPr>
          <p:cNvPr id="131" name="object 18">
            <a:extLst>
              <a:ext uri="{FF2B5EF4-FFF2-40B4-BE49-F238E27FC236}">
                <a16:creationId xmlns:a16="http://schemas.microsoft.com/office/drawing/2014/main" id="{4BB328DA-D624-71E5-391A-912DCB5799BE}"/>
              </a:ext>
            </a:extLst>
          </p:cNvPr>
          <p:cNvSpPr txBox="1"/>
          <p:nvPr/>
        </p:nvSpPr>
        <p:spPr>
          <a:xfrm>
            <a:off x="10973923" y="3825774"/>
            <a:ext cx="8145927" cy="643125"/>
          </a:xfrm>
          <a:prstGeom prst="rect">
            <a:avLst/>
          </a:prstGeom>
        </p:spPr>
        <p:txBody>
          <a:bodyPr vert="horz" wrap="square" lIns="0" tIns="12065" rIns="0" bIns="0" rtlCol="0">
            <a:spAutoFit/>
          </a:bodyPr>
          <a:lstStyle/>
          <a:p>
            <a:pPr marL="12700" marR="5080">
              <a:lnSpc>
                <a:spcPct val="100499"/>
              </a:lnSpc>
              <a:spcBef>
                <a:spcPts val="95"/>
              </a:spcBef>
            </a:pPr>
            <a:r>
              <a:rPr lang="en-US" sz="2000" spc="-35" dirty="0">
                <a:latin typeface="Arial"/>
                <a:cs typeface="Arial"/>
              </a:rPr>
              <a:t>The attainment of </a:t>
            </a:r>
            <a:r>
              <a:rPr lang="en-US" sz="2000" b="1" spc="5" dirty="0">
                <a:solidFill>
                  <a:srgbClr val="C00000"/>
                </a:solidFill>
                <a:latin typeface="Arial"/>
                <a:cs typeface="Arial"/>
              </a:rPr>
              <a:t>new technical and professional skills</a:t>
            </a:r>
            <a:r>
              <a:rPr lang="en-US" sz="2000" spc="-35" dirty="0">
                <a:latin typeface="Arial"/>
                <a:cs typeface="Arial"/>
              </a:rPr>
              <a:t> was one of the best rated aspects of the </a:t>
            </a:r>
            <a:r>
              <a:rPr lang="en-US" sz="2000" spc="-35" dirty="0" err="1">
                <a:latin typeface="Arial"/>
                <a:cs typeface="Arial"/>
              </a:rPr>
              <a:t>programme</a:t>
            </a:r>
            <a:endParaRPr sz="2000" spc="-35" dirty="0">
              <a:latin typeface="Arial"/>
              <a:cs typeface="Arial"/>
            </a:endParaRPr>
          </a:p>
        </p:txBody>
      </p:sp>
      <p:sp>
        <p:nvSpPr>
          <p:cNvPr id="132" name="object 19">
            <a:extLst>
              <a:ext uri="{FF2B5EF4-FFF2-40B4-BE49-F238E27FC236}">
                <a16:creationId xmlns:a16="http://schemas.microsoft.com/office/drawing/2014/main" id="{6DA4CAB9-E4E1-18AB-E09F-B56B5606B934}"/>
              </a:ext>
            </a:extLst>
          </p:cNvPr>
          <p:cNvSpPr txBox="1"/>
          <p:nvPr/>
        </p:nvSpPr>
        <p:spPr>
          <a:xfrm>
            <a:off x="10937507" y="4623852"/>
            <a:ext cx="7763936" cy="960519"/>
          </a:xfrm>
          <a:prstGeom prst="rect">
            <a:avLst/>
          </a:prstGeom>
        </p:spPr>
        <p:txBody>
          <a:bodyPr vert="horz" wrap="square" lIns="0" tIns="13970" rIns="0" bIns="0" rtlCol="0">
            <a:spAutoFit/>
          </a:bodyPr>
          <a:lstStyle/>
          <a:p>
            <a:pPr marL="12700">
              <a:lnSpc>
                <a:spcPct val="100000"/>
              </a:lnSpc>
              <a:spcBef>
                <a:spcPts val="110"/>
              </a:spcBef>
            </a:pPr>
            <a:r>
              <a:rPr lang="en-US" sz="2000" b="1" spc="5" dirty="0">
                <a:solidFill>
                  <a:srgbClr val="C00000"/>
                </a:solidFill>
                <a:latin typeface="Arial"/>
                <a:cs typeface="Arial"/>
              </a:rPr>
              <a:t>18% </a:t>
            </a:r>
            <a:r>
              <a:rPr lang="en-US" sz="2000" spc="-35" dirty="0">
                <a:latin typeface="Arial"/>
                <a:cs typeface="Arial"/>
              </a:rPr>
              <a:t>signed up to training </a:t>
            </a:r>
            <a:r>
              <a:rPr lang="en-US" sz="2000" spc="-35" dirty="0" err="1">
                <a:latin typeface="Arial"/>
                <a:cs typeface="Arial"/>
              </a:rPr>
              <a:t>programmes</a:t>
            </a:r>
            <a:r>
              <a:rPr lang="en-US" sz="2000" spc="-35" dirty="0">
                <a:latin typeface="Arial"/>
                <a:cs typeface="Arial"/>
              </a:rPr>
              <a:t> or activities in the same area following their participation in the </a:t>
            </a:r>
            <a:r>
              <a:rPr lang="en-US" sz="2000" spc="-35" dirty="0" err="1">
                <a:latin typeface="Arial"/>
                <a:cs typeface="Arial"/>
              </a:rPr>
              <a:t>Gazte</a:t>
            </a:r>
            <a:r>
              <a:rPr lang="en-US" sz="2000" spc="-35" dirty="0">
                <a:latin typeface="Arial"/>
                <a:cs typeface="Arial"/>
              </a:rPr>
              <a:t> On </a:t>
            </a:r>
            <a:r>
              <a:rPr lang="en-US" sz="2000" spc="-35" dirty="0" err="1">
                <a:latin typeface="Arial"/>
                <a:cs typeface="Arial"/>
              </a:rPr>
              <a:t>programme</a:t>
            </a:r>
            <a:r>
              <a:rPr lang="en-US" sz="2000" spc="-35" dirty="0">
                <a:latin typeface="Arial"/>
                <a:cs typeface="Arial"/>
              </a:rPr>
              <a:t>. This figure was as high as </a:t>
            </a:r>
            <a:r>
              <a:rPr lang="en-US" sz="2000" b="1" spc="5" dirty="0">
                <a:solidFill>
                  <a:srgbClr val="C00000"/>
                </a:solidFill>
                <a:latin typeface="Arial"/>
                <a:cs typeface="Arial"/>
              </a:rPr>
              <a:t>37% </a:t>
            </a:r>
            <a:r>
              <a:rPr lang="en-US" sz="2000" spc="-35" dirty="0">
                <a:latin typeface="Arial"/>
                <a:cs typeface="Arial"/>
              </a:rPr>
              <a:t>in those who remained unemployed.</a:t>
            </a:r>
            <a:endParaRPr sz="2000" spc="-35" dirty="0">
              <a:latin typeface="Arial"/>
              <a:cs typeface="Arial"/>
            </a:endParaRPr>
          </a:p>
        </p:txBody>
      </p:sp>
      <p:sp>
        <p:nvSpPr>
          <p:cNvPr id="133" name="object 20">
            <a:extLst>
              <a:ext uri="{FF2B5EF4-FFF2-40B4-BE49-F238E27FC236}">
                <a16:creationId xmlns:a16="http://schemas.microsoft.com/office/drawing/2014/main" id="{EAB37758-9F98-477F-AE91-46191B275460}"/>
              </a:ext>
            </a:extLst>
          </p:cNvPr>
          <p:cNvSpPr txBox="1"/>
          <p:nvPr/>
        </p:nvSpPr>
        <p:spPr>
          <a:xfrm>
            <a:off x="10973923" y="5703246"/>
            <a:ext cx="7976213" cy="643125"/>
          </a:xfrm>
          <a:prstGeom prst="rect">
            <a:avLst/>
          </a:prstGeom>
        </p:spPr>
        <p:txBody>
          <a:bodyPr vert="horz" wrap="square" lIns="0" tIns="12065" rIns="0" bIns="0" rtlCol="0">
            <a:spAutoFit/>
          </a:bodyPr>
          <a:lstStyle/>
          <a:p>
            <a:pPr marL="12700" marR="5080" algn="just">
              <a:lnSpc>
                <a:spcPct val="100499"/>
              </a:lnSpc>
              <a:spcBef>
                <a:spcPts val="95"/>
              </a:spcBef>
            </a:pPr>
            <a:r>
              <a:rPr lang="en-US" sz="2000" spc="-35" dirty="0">
                <a:latin typeface="Arial"/>
                <a:cs typeface="Arial"/>
              </a:rPr>
              <a:t>The </a:t>
            </a:r>
            <a:r>
              <a:rPr lang="en-US" sz="2000" b="1" spc="5" dirty="0">
                <a:solidFill>
                  <a:srgbClr val="C00000"/>
                </a:solidFill>
                <a:latin typeface="Arial"/>
                <a:cs typeface="Arial"/>
              </a:rPr>
              <a:t>accompaniment, tutoring and guidance </a:t>
            </a:r>
            <a:r>
              <a:rPr lang="en-US" sz="2000" spc="-35" dirty="0">
                <a:latin typeface="Arial"/>
                <a:cs typeface="Arial"/>
              </a:rPr>
              <a:t>was rated very highly throughout the process</a:t>
            </a:r>
            <a:endParaRPr sz="2000" spc="-35" dirty="0">
              <a:latin typeface="Arial"/>
              <a:cs typeface="Arial"/>
            </a:endParaRPr>
          </a:p>
        </p:txBody>
      </p:sp>
      <p:sp>
        <p:nvSpPr>
          <p:cNvPr id="134" name="object 21">
            <a:extLst>
              <a:ext uri="{FF2B5EF4-FFF2-40B4-BE49-F238E27FC236}">
                <a16:creationId xmlns:a16="http://schemas.microsoft.com/office/drawing/2014/main" id="{724D0815-231D-B50E-970E-67B46407C596}"/>
              </a:ext>
            </a:extLst>
          </p:cNvPr>
          <p:cNvSpPr txBox="1"/>
          <p:nvPr/>
        </p:nvSpPr>
        <p:spPr>
          <a:xfrm>
            <a:off x="10973923" y="6501404"/>
            <a:ext cx="8145927" cy="643125"/>
          </a:xfrm>
          <a:prstGeom prst="rect">
            <a:avLst/>
          </a:prstGeom>
        </p:spPr>
        <p:txBody>
          <a:bodyPr vert="horz" wrap="square" lIns="0" tIns="12065" rIns="0" bIns="0" rtlCol="0">
            <a:spAutoFit/>
          </a:bodyPr>
          <a:lstStyle/>
          <a:p>
            <a:pPr marL="12700" marR="5080">
              <a:lnSpc>
                <a:spcPct val="100499"/>
              </a:lnSpc>
            </a:pPr>
            <a:r>
              <a:rPr lang="en-US" sz="2000" spc="-35" dirty="0">
                <a:latin typeface="Arial"/>
                <a:cs typeface="Arial"/>
              </a:rPr>
              <a:t>Only 8</a:t>
            </a:r>
            <a:r>
              <a:rPr lang="en-US" sz="2000" b="1" spc="5" dirty="0">
                <a:solidFill>
                  <a:srgbClr val="C00000"/>
                </a:solidFill>
                <a:latin typeface="Arial"/>
                <a:cs typeface="Arial"/>
              </a:rPr>
              <a:t>% remained in social housing</a:t>
            </a:r>
            <a:r>
              <a:rPr lang="en-US" sz="2000" spc="-35" dirty="0">
                <a:latin typeface="Arial"/>
                <a:cs typeface="Arial"/>
              </a:rPr>
              <a:t> provided by the BPC (those who remained unemployed</a:t>
            </a:r>
            <a:endParaRPr sz="2000" dirty="0">
              <a:solidFill>
                <a:srgbClr val="C00000"/>
              </a:solidFill>
              <a:latin typeface="Arial"/>
              <a:cs typeface="Arial"/>
            </a:endParaRPr>
          </a:p>
        </p:txBody>
      </p:sp>
      <p:sp>
        <p:nvSpPr>
          <p:cNvPr id="135" name="object 23">
            <a:extLst>
              <a:ext uri="{FF2B5EF4-FFF2-40B4-BE49-F238E27FC236}">
                <a16:creationId xmlns:a16="http://schemas.microsoft.com/office/drawing/2014/main" id="{97ED1832-A850-F899-BDC9-F7AC33B1E2ED}"/>
              </a:ext>
            </a:extLst>
          </p:cNvPr>
          <p:cNvSpPr/>
          <p:nvPr/>
        </p:nvSpPr>
        <p:spPr>
          <a:xfrm>
            <a:off x="10564775" y="5730875"/>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36" name="object 24">
            <a:extLst>
              <a:ext uri="{FF2B5EF4-FFF2-40B4-BE49-F238E27FC236}">
                <a16:creationId xmlns:a16="http://schemas.microsoft.com/office/drawing/2014/main" id="{DAD42B20-8162-A2A6-CDD4-E843AD0C1D94}"/>
              </a:ext>
            </a:extLst>
          </p:cNvPr>
          <p:cNvSpPr/>
          <p:nvPr/>
        </p:nvSpPr>
        <p:spPr>
          <a:xfrm>
            <a:off x="10566931" y="4664075"/>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37" name="object 24">
            <a:extLst>
              <a:ext uri="{FF2B5EF4-FFF2-40B4-BE49-F238E27FC236}">
                <a16:creationId xmlns:a16="http://schemas.microsoft.com/office/drawing/2014/main" id="{36D56DDE-E1A5-2A4C-CEF8-04425908034E}"/>
              </a:ext>
            </a:extLst>
          </p:cNvPr>
          <p:cNvSpPr/>
          <p:nvPr/>
        </p:nvSpPr>
        <p:spPr>
          <a:xfrm>
            <a:off x="10595364" y="3825875"/>
            <a:ext cx="274955" cy="481965"/>
          </a:xfrm>
          <a:custGeom>
            <a:avLst/>
            <a:gdLst/>
            <a:ahLst/>
            <a:cxnLst/>
            <a:rect l="l" t="t" r="r" b="b"/>
            <a:pathLst>
              <a:path w="274954" h="481964">
                <a:moveTo>
                  <a:pt x="244536" y="0"/>
                </a:moveTo>
                <a:lnTo>
                  <a:pt x="235740" y="2901"/>
                </a:lnTo>
                <a:lnTo>
                  <a:pt x="226466" y="8231"/>
                </a:lnTo>
                <a:lnTo>
                  <a:pt x="217362" y="14475"/>
                </a:lnTo>
                <a:lnTo>
                  <a:pt x="210233" y="19029"/>
                </a:lnTo>
                <a:lnTo>
                  <a:pt x="203938" y="22550"/>
                </a:lnTo>
                <a:lnTo>
                  <a:pt x="198594" y="24360"/>
                </a:lnTo>
                <a:lnTo>
                  <a:pt x="194316" y="23784"/>
                </a:lnTo>
                <a:lnTo>
                  <a:pt x="19001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6" y="79354"/>
                </a:lnTo>
                <a:lnTo>
                  <a:pt x="118171" y="77856"/>
                </a:lnTo>
                <a:lnTo>
                  <a:pt x="111910" y="7404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5" y="288946"/>
                </a:lnTo>
                <a:lnTo>
                  <a:pt x="45126" y="295636"/>
                </a:lnTo>
                <a:lnTo>
                  <a:pt x="46639" y="300717"/>
                </a:lnTo>
                <a:lnTo>
                  <a:pt x="45786" y="304414"/>
                </a:lnTo>
                <a:lnTo>
                  <a:pt x="42624" y="308561"/>
                </a:lnTo>
                <a:lnTo>
                  <a:pt x="37734" y="306487"/>
                </a:lnTo>
                <a:lnTo>
                  <a:pt x="33263" y="303828"/>
                </a:lnTo>
                <a:lnTo>
                  <a:pt x="27368" y="299943"/>
                </a:lnTo>
                <a:lnTo>
                  <a:pt x="21085" y="296592"/>
                </a:lnTo>
                <a:lnTo>
                  <a:pt x="15975" y="303346"/>
                </a:lnTo>
                <a:lnTo>
                  <a:pt x="15127" y="316824"/>
                </a:lnTo>
                <a:lnTo>
                  <a:pt x="24957" y="336339"/>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20" y="474963"/>
                </a:lnTo>
                <a:lnTo>
                  <a:pt x="225163"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82" y="281012"/>
                </a:lnTo>
                <a:lnTo>
                  <a:pt x="202263" y="282635"/>
                </a:lnTo>
                <a:lnTo>
                  <a:pt x="195049" y="278949"/>
                </a:lnTo>
                <a:lnTo>
                  <a:pt x="193038" y="276101"/>
                </a:lnTo>
                <a:lnTo>
                  <a:pt x="192525" y="273892"/>
                </a:lnTo>
                <a:lnTo>
                  <a:pt x="191834" y="267159"/>
                </a:lnTo>
                <a:lnTo>
                  <a:pt x="206980"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3" y="127651"/>
                </a:lnTo>
                <a:lnTo>
                  <a:pt x="231143" y="122412"/>
                </a:lnTo>
                <a:lnTo>
                  <a:pt x="237173" y="117271"/>
                </a:lnTo>
                <a:lnTo>
                  <a:pt x="251275" y="105842"/>
                </a:lnTo>
                <a:lnTo>
                  <a:pt x="258408" y="99367"/>
                </a:lnTo>
                <a:lnTo>
                  <a:pt x="264661" y="92411"/>
                </a:lnTo>
                <a:lnTo>
                  <a:pt x="269622" y="84766"/>
                </a:lnTo>
                <a:lnTo>
                  <a:pt x="272154" y="76975"/>
                </a:lnTo>
                <a:lnTo>
                  <a:pt x="271346" y="71413"/>
                </a:lnTo>
                <a:lnTo>
                  <a:pt x="268561" y="67686"/>
                </a:lnTo>
                <a:lnTo>
                  <a:pt x="265162" y="65395"/>
                </a:lnTo>
                <a:lnTo>
                  <a:pt x="261957" y="63783"/>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38" name="object 23">
            <a:extLst>
              <a:ext uri="{FF2B5EF4-FFF2-40B4-BE49-F238E27FC236}">
                <a16:creationId xmlns:a16="http://schemas.microsoft.com/office/drawing/2014/main" id="{D541FFBC-7E45-2167-2DD0-F9795B593240}"/>
              </a:ext>
            </a:extLst>
          </p:cNvPr>
          <p:cNvSpPr/>
          <p:nvPr/>
        </p:nvSpPr>
        <p:spPr>
          <a:xfrm>
            <a:off x="10564775" y="6544310"/>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39" name="CuadroTexto 138">
            <a:extLst>
              <a:ext uri="{FF2B5EF4-FFF2-40B4-BE49-F238E27FC236}">
                <a16:creationId xmlns:a16="http://schemas.microsoft.com/office/drawing/2014/main" id="{D65F7A17-EF72-EF2B-1BE0-7572142CEAA1}"/>
              </a:ext>
            </a:extLst>
          </p:cNvPr>
          <p:cNvSpPr txBox="1"/>
          <p:nvPr/>
        </p:nvSpPr>
        <p:spPr>
          <a:xfrm>
            <a:off x="10870319" y="7365025"/>
            <a:ext cx="8249531" cy="723275"/>
          </a:xfrm>
          <a:prstGeom prst="rect">
            <a:avLst/>
          </a:prstGeom>
          <a:noFill/>
        </p:spPr>
        <p:txBody>
          <a:bodyPr wrap="square">
            <a:spAutoFit/>
          </a:bodyPr>
          <a:lstStyle/>
          <a:p>
            <a:pPr marR="5080" lvl="0">
              <a:lnSpc>
                <a:spcPct val="100499"/>
              </a:lnSpc>
              <a:spcAft>
                <a:spcPts val="800"/>
              </a:spcAft>
            </a:pPr>
            <a:r>
              <a:rPr lang="en-US" sz="2000" spc="-35" dirty="0">
                <a:latin typeface="Arial"/>
                <a:cs typeface="Arial"/>
              </a:rPr>
              <a:t>At the time of this evaluation (2022), </a:t>
            </a:r>
            <a:r>
              <a:rPr lang="en-US" sz="2000" b="1" spc="-35" dirty="0">
                <a:solidFill>
                  <a:srgbClr val="C00000"/>
                </a:solidFill>
                <a:latin typeface="Arial"/>
                <a:cs typeface="Arial"/>
              </a:rPr>
              <a:t>only 14% were claiming public benefits</a:t>
            </a:r>
            <a:endParaRPr lang="es-ES" sz="2000" spc="-35" dirty="0">
              <a:latin typeface="Arial"/>
              <a:cs typeface="Arial"/>
            </a:endParaRPr>
          </a:p>
        </p:txBody>
      </p:sp>
      <p:sp>
        <p:nvSpPr>
          <p:cNvPr id="140" name="object 23">
            <a:extLst>
              <a:ext uri="{FF2B5EF4-FFF2-40B4-BE49-F238E27FC236}">
                <a16:creationId xmlns:a16="http://schemas.microsoft.com/office/drawing/2014/main" id="{E0C6DA92-99A3-FE44-D330-AAAA5EC2A5CF}"/>
              </a:ext>
            </a:extLst>
          </p:cNvPr>
          <p:cNvSpPr/>
          <p:nvPr/>
        </p:nvSpPr>
        <p:spPr>
          <a:xfrm>
            <a:off x="10564775" y="7382510"/>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42" name="CuadroTexto 141">
            <a:extLst>
              <a:ext uri="{FF2B5EF4-FFF2-40B4-BE49-F238E27FC236}">
                <a16:creationId xmlns:a16="http://schemas.microsoft.com/office/drawing/2014/main" id="{A0AC783F-0A67-6EB2-0008-53911E9D06AB}"/>
              </a:ext>
            </a:extLst>
          </p:cNvPr>
          <p:cNvSpPr txBox="1"/>
          <p:nvPr/>
        </p:nvSpPr>
        <p:spPr>
          <a:xfrm>
            <a:off x="10946519" y="8213896"/>
            <a:ext cx="8249531" cy="723275"/>
          </a:xfrm>
          <a:prstGeom prst="rect">
            <a:avLst/>
          </a:prstGeom>
          <a:noFill/>
        </p:spPr>
        <p:txBody>
          <a:bodyPr wrap="square">
            <a:spAutoFit/>
          </a:bodyPr>
          <a:lstStyle/>
          <a:p>
            <a:pPr marR="5080" lvl="0">
              <a:lnSpc>
                <a:spcPct val="100499"/>
              </a:lnSpc>
              <a:spcAft>
                <a:spcPts val="800"/>
              </a:spcAft>
            </a:pPr>
            <a:r>
              <a:rPr lang="en-US" sz="2000" spc="-35" dirty="0">
                <a:latin typeface="Arial"/>
                <a:cs typeface="Arial"/>
              </a:rPr>
              <a:t>Some of the positive outcomes included improved </a:t>
            </a:r>
            <a:r>
              <a:rPr lang="en-US" sz="2000" b="1" spc="-35" dirty="0">
                <a:solidFill>
                  <a:srgbClr val="C00000"/>
                </a:solidFill>
                <a:latin typeface="Arial"/>
                <a:cs typeface="Arial"/>
              </a:rPr>
              <a:t>self-esteem and confidence</a:t>
            </a:r>
            <a:r>
              <a:rPr lang="en-US" sz="2000" spc="-35" dirty="0">
                <a:latin typeface="Arial"/>
                <a:cs typeface="Arial"/>
              </a:rPr>
              <a:t>, better access to public services and greater drive to work.</a:t>
            </a:r>
            <a:endParaRPr lang="es-ES" sz="2000" spc="-35" dirty="0">
              <a:latin typeface="Arial"/>
              <a:cs typeface="Arial"/>
            </a:endParaRPr>
          </a:p>
        </p:txBody>
      </p:sp>
      <p:sp>
        <p:nvSpPr>
          <p:cNvPr id="143" name="object 23">
            <a:extLst>
              <a:ext uri="{FF2B5EF4-FFF2-40B4-BE49-F238E27FC236}">
                <a16:creationId xmlns:a16="http://schemas.microsoft.com/office/drawing/2014/main" id="{44100161-D912-4EDD-7537-EBEEA7C18BE3}"/>
              </a:ext>
            </a:extLst>
          </p:cNvPr>
          <p:cNvSpPr/>
          <p:nvPr/>
        </p:nvSpPr>
        <p:spPr>
          <a:xfrm>
            <a:off x="10585450" y="8275290"/>
            <a:ext cx="274955" cy="481965"/>
          </a:xfrm>
          <a:custGeom>
            <a:avLst/>
            <a:gdLst/>
            <a:ahLst/>
            <a:cxnLst/>
            <a:rect l="l" t="t" r="r" b="b"/>
            <a:pathLst>
              <a:path w="274955" h="481965">
                <a:moveTo>
                  <a:pt x="244536" y="0"/>
                </a:moveTo>
                <a:lnTo>
                  <a:pt x="235740" y="2901"/>
                </a:lnTo>
                <a:lnTo>
                  <a:pt x="226466" y="8231"/>
                </a:lnTo>
                <a:lnTo>
                  <a:pt x="217362" y="14475"/>
                </a:lnTo>
                <a:lnTo>
                  <a:pt x="210229" y="19029"/>
                </a:lnTo>
                <a:lnTo>
                  <a:pt x="203934" y="22550"/>
                </a:lnTo>
                <a:lnTo>
                  <a:pt x="198592" y="24360"/>
                </a:lnTo>
                <a:lnTo>
                  <a:pt x="194316" y="23784"/>
                </a:lnTo>
                <a:lnTo>
                  <a:pt x="190002" y="21480"/>
                </a:lnTo>
                <a:lnTo>
                  <a:pt x="189708" y="17910"/>
                </a:lnTo>
                <a:lnTo>
                  <a:pt x="188337" y="11816"/>
                </a:lnTo>
                <a:lnTo>
                  <a:pt x="188337" y="9156"/>
                </a:lnTo>
                <a:lnTo>
                  <a:pt x="185321" y="7533"/>
                </a:lnTo>
                <a:lnTo>
                  <a:pt x="179054" y="6976"/>
                </a:lnTo>
                <a:lnTo>
                  <a:pt x="171804" y="10570"/>
                </a:lnTo>
                <a:lnTo>
                  <a:pt x="164196" y="17705"/>
                </a:lnTo>
                <a:lnTo>
                  <a:pt x="156851" y="27773"/>
                </a:lnTo>
                <a:lnTo>
                  <a:pt x="151144" y="37009"/>
                </a:lnTo>
                <a:lnTo>
                  <a:pt x="148778" y="43574"/>
                </a:lnTo>
                <a:lnTo>
                  <a:pt x="145678" y="49731"/>
                </a:lnTo>
                <a:lnTo>
                  <a:pt x="122552" y="79350"/>
                </a:lnTo>
                <a:lnTo>
                  <a:pt x="118171" y="77845"/>
                </a:lnTo>
                <a:lnTo>
                  <a:pt x="111910" y="74034"/>
                </a:lnTo>
                <a:lnTo>
                  <a:pt x="108590" y="68537"/>
                </a:lnTo>
                <a:lnTo>
                  <a:pt x="105449" y="64076"/>
                </a:lnTo>
                <a:lnTo>
                  <a:pt x="99680" y="57228"/>
                </a:lnTo>
                <a:lnTo>
                  <a:pt x="97198" y="55689"/>
                </a:lnTo>
                <a:lnTo>
                  <a:pt x="91522" y="53876"/>
                </a:lnTo>
                <a:lnTo>
                  <a:pt x="85124" y="54638"/>
                </a:lnTo>
                <a:lnTo>
                  <a:pt x="55960" y="103700"/>
                </a:lnTo>
                <a:lnTo>
                  <a:pt x="52278" y="149278"/>
                </a:lnTo>
                <a:lnTo>
                  <a:pt x="52278" y="157351"/>
                </a:lnTo>
                <a:lnTo>
                  <a:pt x="47116" y="164282"/>
                </a:lnTo>
                <a:lnTo>
                  <a:pt x="24802" y="146524"/>
                </a:lnTo>
                <a:lnTo>
                  <a:pt x="19117" y="142157"/>
                </a:lnTo>
                <a:lnTo>
                  <a:pt x="8175" y="138168"/>
                </a:lnTo>
                <a:lnTo>
                  <a:pt x="3536" y="143854"/>
                </a:lnTo>
                <a:lnTo>
                  <a:pt x="107" y="155129"/>
                </a:lnTo>
                <a:lnTo>
                  <a:pt x="0" y="172731"/>
                </a:lnTo>
                <a:lnTo>
                  <a:pt x="2111" y="191972"/>
                </a:lnTo>
                <a:lnTo>
                  <a:pt x="12470" y="230968"/>
                </a:lnTo>
                <a:lnTo>
                  <a:pt x="28995" y="267212"/>
                </a:lnTo>
                <a:lnTo>
                  <a:pt x="41594" y="288946"/>
                </a:lnTo>
                <a:lnTo>
                  <a:pt x="45121" y="295636"/>
                </a:lnTo>
                <a:lnTo>
                  <a:pt x="46630" y="300717"/>
                </a:lnTo>
                <a:lnTo>
                  <a:pt x="45776" y="304414"/>
                </a:lnTo>
                <a:lnTo>
                  <a:pt x="42624" y="308561"/>
                </a:lnTo>
                <a:lnTo>
                  <a:pt x="37734" y="306487"/>
                </a:lnTo>
                <a:lnTo>
                  <a:pt x="33263" y="303828"/>
                </a:lnTo>
                <a:lnTo>
                  <a:pt x="27368" y="299943"/>
                </a:lnTo>
                <a:lnTo>
                  <a:pt x="21085" y="296592"/>
                </a:lnTo>
                <a:lnTo>
                  <a:pt x="15975" y="303336"/>
                </a:lnTo>
                <a:lnTo>
                  <a:pt x="15127" y="316820"/>
                </a:lnTo>
                <a:lnTo>
                  <a:pt x="24957" y="336337"/>
                </a:lnTo>
                <a:lnTo>
                  <a:pt x="64864" y="377648"/>
                </a:lnTo>
                <a:lnTo>
                  <a:pt x="100944" y="400023"/>
                </a:lnTo>
                <a:lnTo>
                  <a:pt x="138014" y="417611"/>
                </a:lnTo>
                <a:lnTo>
                  <a:pt x="149612" y="423203"/>
                </a:lnTo>
                <a:lnTo>
                  <a:pt x="160715" y="428840"/>
                </a:lnTo>
                <a:lnTo>
                  <a:pt x="136742" y="352407"/>
                </a:lnTo>
                <a:lnTo>
                  <a:pt x="128720" y="284322"/>
                </a:lnTo>
                <a:lnTo>
                  <a:pt x="132657" y="225112"/>
                </a:lnTo>
                <a:lnTo>
                  <a:pt x="144563" y="175303"/>
                </a:lnTo>
                <a:lnTo>
                  <a:pt x="160447" y="135420"/>
                </a:lnTo>
                <a:lnTo>
                  <a:pt x="188183" y="87537"/>
                </a:lnTo>
                <a:lnTo>
                  <a:pt x="192054" y="80589"/>
                </a:lnTo>
                <a:lnTo>
                  <a:pt x="189377" y="86154"/>
                </a:lnTo>
                <a:lnTo>
                  <a:pt x="180376" y="101774"/>
                </a:lnTo>
                <a:lnTo>
                  <a:pt x="168003" y="126787"/>
                </a:lnTo>
                <a:lnTo>
                  <a:pt x="155210" y="160529"/>
                </a:lnTo>
                <a:lnTo>
                  <a:pt x="144949" y="202340"/>
                </a:lnTo>
                <a:lnTo>
                  <a:pt x="140173" y="251556"/>
                </a:lnTo>
                <a:lnTo>
                  <a:pt x="143834" y="307516"/>
                </a:lnTo>
                <a:lnTo>
                  <a:pt x="158883" y="369557"/>
                </a:lnTo>
                <a:lnTo>
                  <a:pt x="188274" y="437017"/>
                </a:lnTo>
                <a:lnTo>
                  <a:pt x="218716" y="474963"/>
                </a:lnTo>
                <a:lnTo>
                  <a:pt x="225152" y="481487"/>
                </a:lnTo>
                <a:lnTo>
                  <a:pt x="217103" y="464596"/>
                </a:lnTo>
                <a:lnTo>
                  <a:pt x="208765" y="431676"/>
                </a:lnTo>
                <a:lnTo>
                  <a:pt x="209365" y="384681"/>
                </a:lnTo>
                <a:lnTo>
                  <a:pt x="227990" y="325785"/>
                </a:lnTo>
                <a:lnTo>
                  <a:pt x="234235" y="312508"/>
                </a:lnTo>
                <a:lnTo>
                  <a:pt x="239505" y="300536"/>
                </a:lnTo>
                <a:lnTo>
                  <a:pt x="242573" y="290380"/>
                </a:lnTo>
                <a:lnTo>
                  <a:pt x="242209" y="282551"/>
                </a:lnTo>
                <a:lnTo>
                  <a:pt x="238025" y="276868"/>
                </a:lnTo>
                <a:lnTo>
                  <a:pt x="231990" y="275075"/>
                </a:lnTo>
                <a:lnTo>
                  <a:pt x="224666" y="275951"/>
                </a:lnTo>
                <a:lnTo>
                  <a:pt x="216619" y="278279"/>
                </a:lnTo>
                <a:lnTo>
                  <a:pt x="209572" y="281012"/>
                </a:lnTo>
                <a:lnTo>
                  <a:pt x="202253" y="282635"/>
                </a:lnTo>
                <a:lnTo>
                  <a:pt x="195049" y="278949"/>
                </a:lnTo>
                <a:lnTo>
                  <a:pt x="193028" y="276101"/>
                </a:lnTo>
                <a:lnTo>
                  <a:pt x="192525" y="273892"/>
                </a:lnTo>
                <a:lnTo>
                  <a:pt x="191834" y="267159"/>
                </a:lnTo>
                <a:lnTo>
                  <a:pt x="206976" y="250386"/>
                </a:lnTo>
                <a:lnTo>
                  <a:pt x="225676" y="230783"/>
                </a:lnTo>
                <a:lnTo>
                  <a:pt x="238154" y="217989"/>
                </a:lnTo>
                <a:lnTo>
                  <a:pt x="250340" y="205040"/>
                </a:lnTo>
                <a:lnTo>
                  <a:pt x="260641" y="193521"/>
                </a:lnTo>
                <a:lnTo>
                  <a:pt x="272177" y="179203"/>
                </a:lnTo>
                <a:lnTo>
                  <a:pt x="274753" y="172439"/>
                </a:lnTo>
                <a:lnTo>
                  <a:pt x="272931" y="166188"/>
                </a:lnTo>
                <a:lnTo>
                  <a:pt x="272460" y="160586"/>
                </a:lnTo>
                <a:lnTo>
                  <a:pt x="269497" y="156481"/>
                </a:lnTo>
                <a:lnTo>
                  <a:pt x="259549" y="151571"/>
                </a:lnTo>
                <a:lnTo>
                  <a:pt x="252921" y="152775"/>
                </a:lnTo>
                <a:lnTo>
                  <a:pt x="245728" y="153623"/>
                </a:lnTo>
                <a:lnTo>
                  <a:pt x="239204" y="154806"/>
                </a:lnTo>
                <a:lnTo>
                  <a:pt x="232943" y="155173"/>
                </a:lnTo>
                <a:lnTo>
                  <a:pt x="219645" y="148230"/>
                </a:lnTo>
                <a:lnTo>
                  <a:pt x="218608" y="139498"/>
                </a:lnTo>
                <a:lnTo>
                  <a:pt x="222011" y="133173"/>
                </a:lnTo>
                <a:lnTo>
                  <a:pt x="225962" y="127651"/>
                </a:lnTo>
                <a:lnTo>
                  <a:pt x="231139" y="122412"/>
                </a:lnTo>
                <a:lnTo>
                  <a:pt x="237169" y="117271"/>
                </a:lnTo>
                <a:lnTo>
                  <a:pt x="251275" y="105840"/>
                </a:lnTo>
                <a:lnTo>
                  <a:pt x="258408" y="99363"/>
                </a:lnTo>
                <a:lnTo>
                  <a:pt x="264661" y="92406"/>
                </a:lnTo>
                <a:lnTo>
                  <a:pt x="269622" y="84766"/>
                </a:lnTo>
                <a:lnTo>
                  <a:pt x="272154" y="76975"/>
                </a:lnTo>
                <a:lnTo>
                  <a:pt x="271345" y="71413"/>
                </a:lnTo>
                <a:lnTo>
                  <a:pt x="268556" y="67686"/>
                </a:lnTo>
                <a:lnTo>
                  <a:pt x="265151" y="65395"/>
                </a:lnTo>
                <a:lnTo>
                  <a:pt x="261957" y="63772"/>
                </a:lnTo>
                <a:lnTo>
                  <a:pt x="254104" y="63385"/>
                </a:lnTo>
                <a:lnTo>
                  <a:pt x="251183" y="62746"/>
                </a:lnTo>
                <a:lnTo>
                  <a:pt x="247864" y="62819"/>
                </a:lnTo>
                <a:lnTo>
                  <a:pt x="240911" y="59238"/>
                </a:lnTo>
                <a:lnTo>
                  <a:pt x="240304" y="54296"/>
                </a:lnTo>
                <a:lnTo>
                  <a:pt x="244859" y="45940"/>
                </a:lnTo>
                <a:lnTo>
                  <a:pt x="253539" y="34223"/>
                </a:lnTo>
                <a:lnTo>
                  <a:pt x="256774" y="29512"/>
                </a:lnTo>
                <a:lnTo>
                  <a:pt x="258963" y="25313"/>
                </a:lnTo>
                <a:lnTo>
                  <a:pt x="260449" y="19765"/>
                </a:lnTo>
                <a:lnTo>
                  <a:pt x="260117" y="12792"/>
                </a:lnTo>
                <a:lnTo>
                  <a:pt x="257520" y="6012"/>
                </a:lnTo>
                <a:lnTo>
                  <a:pt x="252209" y="1041"/>
                </a:lnTo>
                <a:lnTo>
                  <a:pt x="244536" y="0"/>
                </a:lnTo>
                <a:close/>
              </a:path>
            </a:pathLst>
          </a:custGeom>
          <a:solidFill>
            <a:srgbClr val="D52A26"/>
          </a:solidFill>
        </p:spPr>
        <p:txBody>
          <a:bodyPr wrap="square" lIns="0" tIns="0" rIns="0" bIns="0" rtlCol="0"/>
          <a:lstStyle/>
          <a:p>
            <a:endParaRPr sz="1600">
              <a:solidFill>
                <a:schemeClr val="bg1"/>
              </a:solidFill>
            </a:endParaRPr>
          </a:p>
        </p:txBody>
      </p:sp>
      <p:sp>
        <p:nvSpPr>
          <p:cNvPr id="144" name="CuadroTexto 143">
            <a:extLst>
              <a:ext uri="{FF2B5EF4-FFF2-40B4-BE49-F238E27FC236}">
                <a16:creationId xmlns:a16="http://schemas.microsoft.com/office/drawing/2014/main" id="{8719190B-6CC7-85E7-D422-571D9ABFCDFD}"/>
              </a:ext>
            </a:extLst>
          </p:cNvPr>
          <p:cNvSpPr txBox="1"/>
          <p:nvPr/>
        </p:nvSpPr>
        <p:spPr>
          <a:xfrm>
            <a:off x="1046428" y="1981469"/>
            <a:ext cx="10307052" cy="523220"/>
          </a:xfrm>
          <a:prstGeom prst="rect">
            <a:avLst/>
          </a:prstGeom>
          <a:noFill/>
        </p:spPr>
        <p:txBody>
          <a:bodyPr wrap="square">
            <a:spAutoFit/>
          </a:bodyPr>
          <a:lstStyle/>
          <a:p>
            <a:r>
              <a:rPr lang="en-US" sz="2800" b="1" spc="20" dirty="0">
                <a:solidFill>
                  <a:schemeClr val="accent5">
                    <a:lumMod val="50000"/>
                  </a:schemeClr>
                </a:solidFill>
                <a:effectLst>
                  <a:outerShdw blurRad="38100" dist="38100" dir="2700000" algn="tl">
                    <a:srgbClr val="000000">
                      <a:alpha val="43137"/>
                    </a:srgbClr>
                  </a:outerShdw>
                </a:effectLst>
                <a:latin typeface="Arial"/>
                <a:cs typeface="Arial"/>
              </a:rPr>
              <a:t>I. PARTICIPANTS</a:t>
            </a:r>
            <a:endParaRPr lang="es-ES" sz="2800" dirty="0">
              <a:solidFill>
                <a:schemeClr val="accent5">
                  <a:lumMod val="50000"/>
                </a:schemeClr>
              </a:solidFill>
              <a:effectLst>
                <a:outerShdw blurRad="38100" dist="38100" dir="2700000" algn="tl">
                  <a:srgbClr val="000000">
                    <a:alpha val="43137"/>
                  </a:srgbClr>
                </a:outerShdw>
              </a:effectLst>
            </a:endParaRPr>
          </a:p>
        </p:txBody>
      </p:sp>
      <p:sp>
        <p:nvSpPr>
          <p:cNvPr id="149" name="object 2">
            <a:extLst>
              <a:ext uri="{FF2B5EF4-FFF2-40B4-BE49-F238E27FC236}">
                <a16:creationId xmlns:a16="http://schemas.microsoft.com/office/drawing/2014/main" id="{400F0F2C-BAFA-6DA2-ECEA-C39A86A28216}"/>
              </a:ext>
            </a:extLst>
          </p:cNvPr>
          <p:cNvSpPr txBox="1"/>
          <p:nvPr/>
        </p:nvSpPr>
        <p:spPr>
          <a:xfrm>
            <a:off x="18275251" y="0"/>
            <a:ext cx="1527810" cy="1646555"/>
          </a:xfrm>
          <a:prstGeom prst="rect">
            <a:avLst/>
          </a:prstGeom>
        </p:spPr>
        <p:txBody>
          <a:bodyPr vert="horz" wrap="square" lIns="0" tIns="17145" rIns="0" bIns="0" rtlCol="0">
            <a:spAutoFit/>
          </a:bodyPr>
          <a:lstStyle/>
          <a:p>
            <a:pPr marL="12700">
              <a:lnSpc>
                <a:spcPct val="100000"/>
              </a:lnSpc>
              <a:spcBef>
                <a:spcPts val="135"/>
              </a:spcBef>
            </a:pPr>
            <a:r>
              <a:rPr lang="es-ES" sz="10600" b="1" spc="15" dirty="0">
                <a:solidFill>
                  <a:srgbClr val="D52A26"/>
                </a:solidFill>
                <a:latin typeface="Arial"/>
                <a:cs typeface="Arial"/>
              </a:rPr>
              <a:t>06</a:t>
            </a:r>
            <a:endParaRPr sz="10600" dirty="0">
              <a:latin typeface="Arial"/>
              <a:cs typeface="Arial"/>
            </a:endParaRPr>
          </a:p>
        </p:txBody>
      </p:sp>
      <p:sp>
        <p:nvSpPr>
          <p:cNvPr id="150" name="object 6">
            <a:extLst>
              <a:ext uri="{FF2B5EF4-FFF2-40B4-BE49-F238E27FC236}">
                <a16:creationId xmlns:a16="http://schemas.microsoft.com/office/drawing/2014/main" id="{5DD38877-4DF4-F618-4852-A30082C42B0B}"/>
              </a:ext>
            </a:extLst>
          </p:cNvPr>
          <p:cNvSpPr txBox="1">
            <a:spLocks noGrp="1"/>
          </p:cNvSpPr>
          <p:nvPr>
            <p:ph type="title"/>
          </p:nvPr>
        </p:nvSpPr>
        <p:spPr>
          <a:xfrm>
            <a:off x="952872" y="211590"/>
            <a:ext cx="14280777" cy="1496692"/>
          </a:xfrm>
          <a:prstGeom prst="rect">
            <a:avLst/>
          </a:prstGeom>
        </p:spPr>
        <p:txBody>
          <a:bodyPr vert="horz" wrap="square" lIns="0" tIns="12065" rIns="0" bIns="0" rtlCol="0">
            <a:spAutoFit/>
          </a:bodyPr>
          <a:lstStyle/>
          <a:p>
            <a:pPr algn="just">
              <a:lnSpc>
                <a:spcPct val="104000"/>
              </a:lnSpc>
              <a:spcAft>
                <a:spcPts val="800"/>
              </a:spcAft>
            </a:pPr>
            <a:r>
              <a:rPr lang="en-GB" sz="4800" spc="-30" dirty="0">
                <a:latin typeface="Tahoma"/>
                <a:cs typeface="Tahoma"/>
              </a:rPr>
              <a:t>6. Effectiveness and impact. </a:t>
            </a:r>
            <a:r>
              <a:rPr lang="en-GB" sz="4800" spc="-20" dirty="0">
                <a:solidFill>
                  <a:srgbClr val="9B9B9B"/>
                </a:solidFill>
              </a:rPr>
              <a:t>Data evaluated from the 2020 </a:t>
            </a:r>
            <a:r>
              <a:rPr lang="en-GB" sz="4800" spc="-20" dirty="0" err="1">
                <a:solidFill>
                  <a:srgbClr val="9B9B9B"/>
                </a:solidFill>
              </a:rPr>
              <a:t>Gazte</a:t>
            </a:r>
            <a:r>
              <a:rPr lang="en-GB" sz="4800" spc="-20" dirty="0">
                <a:solidFill>
                  <a:srgbClr val="9B9B9B"/>
                </a:solidFill>
              </a:rPr>
              <a:t> On programme.</a:t>
            </a:r>
            <a:endParaRPr lang="es-ES" sz="4800" spc="-20" dirty="0">
              <a:solidFill>
                <a:srgbClr val="9B9B9B"/>
              </a:solidFill>
            </a:endParaRPr>
          </a:p>
        </p:txBody>
      </p:sp>
    </p:spTree>
    <p:extLst>
      <p:ext uri="{BB962C8B-B14F-4D97-AF65-F5344CB8AC3E}">
        <p14:creationId xmlns:p14="http://schemas.microsoft.com/office/powerpoint/2010/main" val="293765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5731</TotalTime>
  <Words>2983</Words>
  <Application>Microsoft Office PowerPoint</Application>
  <PresentationFormat>Personalizado</PresentationFormat>
  <Paragraphs>414</Paragraphs>
  <Slides>21</Slides>
  <Notes>2</Notes>
  <HiddenSlides>0</HiddenSlides>
  <MMClips>0</MMClips>
  <ScaleCrop>false</ScaleCrop>
  <HeadingPairs>
    <vt:vector size="6" baseType="variant">
      <vt:variant>
        <vt:lpstr>Fuentes usadas</vt:lpstr>
      </vt:variant>
      <vt:variant>
        <vt:i4>15</vt:i4>
      </vt:variant>
      <vt:variant>
        <vt:lpstr>Tema</vt:lpstr>
      </vt:variant>
      <vt:variant>
        <vt:i4>1</vt:i4>
      </vt:variant>
      <vt:variant>
        <vt:lpstr>Títulos de diapositiva</vt:lpstr>
      </vt:variant>
      <vt:variant>
        <vt:i4>21</vt:i4>
      </vt:variant>
    </vt:vector>
  </HeadingPairs>
  <TitlesOfParts>
    <vt:vector size="37" baseType="lpstr">
      <vt:lpstr>PMingLiU-ExtB</vt:lpstr>
      <vt:lpstr>Aptos</vt:lpstr>
      <vt:lpstr>Arial</vt:lpstr>
      <vt:lpstr>Arial</vt:lpstr>
      <vt:lpstr>Arial MT</vt:lpstr>
      <vt:lpstr>Bebas Neue</vt:lpstr>
      <vt:lpstr>Calibri</vt:lpstr>
      <vt:lpstr>inherit</vt:lpstr>
      <vt:lpstr>Lato Light</vt:lpstr>
      <vt:lpstr>Montserrat</vt:lpstr>
      <vt:lpstr>Roboto</vt:lpstr>
      <vt:lpstr>Source Sans Pro</vt:lpstr>
      <vt:lpstr>Symbol</vt:lpstr>
      <vt:lpstr>Tahoma</vt:lpstr>
      <vt:lpstr>Trebuchet MS</vt:lpstr>
      <vt:lpstr>Office Theme</vt:lpstr>
      <vt:lpstr>Presentación de PowerPoint</vt:lpstr>
      <vt:lpstr>SUMMARY</vt:lpstr>
      <vt:lpstr>1. General context and strategic framework</vt:lpstr>
      <vt:lpstr>a)</vt:lpstr>
      <vt:lpstr>3. Operating principles of the  GAZTE ON programme</vt:lpstr>
      <vt:lpstr>4. Description of the GAZTE ON programme</vt:lpstr>
      <vt:lpstr>5. Programme performance. Gazte On participation data for 2020</vt:lpstr>
      <vt:lpstr>6. Effectiveness and impact. Data evaluated from the 2020 Gazte On programme.</vt:lpstr>
      <vt:lpstr>6. Effectiveness and impact. Data evaluated from the 2020 Gazte On programme.</vt:lpstr>
      <vt:lpstr>6. Effectiveness and impact. Data evaluated from the 2020 Gazte On programme.</vt:lpstr>
      <vt:lpstr>6. Effectiveness and impact. Data evaluated from the 2020 Gazte On programme.</vt:lpstr>
      <vt:lpstr>6. Effectiveness and impact. Data evaluated from the 2020 Gazte On programme.</vt:lpstr>
      <vt:lpstr>7. Approach to the impact on the 2021-2024 calls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GONZALEZ ROMULO, Susana</dc:creator>
  <cp:lastModifiedBy>Eugenia Atin</cp:lastModifiedBy>
  <cp:revision>16</cp:revision>
  <dcterms:created xsi:type="dcterms:W3CDTF">2024-07-30T10:59:02Z</dcterms:created>
  <dcterms:modified xsi:type="dcterms:W3CDTF">2024-09-02T12:22:49Z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2022-11-17T00:00:00Z</vt:filetime>
  </property>
  <property fmtid="{D5CDD505-2E9C-101B-9397-08002B2CF9AE}" pid="3" name="Creator">
    <vt:lpwstr>Adobe InDesign 18.0 (Macintosh)</vt:lpwstr>
  </property>
  <property fmtid="{D5CDD505-2E9C-101B-9397-08002B2CF9AE}" pid="4" name="LastSaved">
    <vt:filetime>2024-07-30T00:00:00Z</vt:filetime>
  </property>
</Properties>
</file>